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png" ContentType="image/png"/>
  <Default Extension="bin" ContentType="application/vnd.openxmlformats-officedocument.presentationml.printerSettings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4DCB"/>
    <a:srgbClr val="FF7E07"/>
    <a:srgbClr val="8FFF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3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D728701E-CAF4-4159-9B3E-41C86DFFA30D}" type="datetimeFigureOut">
              <a:rPr lang="en-US" smtClean="0"/>
              <a:t>08/09/15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08/09/15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‹n.›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08/09/15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08/09/15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Fare clic per modificare stile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08/09/15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Trascinare l'immagine su un segnaposto o fare clic sull'icona per aggiungerla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08/09/15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‹n.›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sopra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Trascinare l'immagine su un segnaposto o fare clic sull'icona per aggiungerla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08/09/15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‹n.›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mmagini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08/09/15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‹n.›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it-IT" smtClean="0"/>
              <a:t>Trascinare l'immagine su un segnaposto o fare clic sull'icona per aggiungerla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it-IT" smtClean="0"/>
              <a:t>Trascinare l'immagine su un segnaposto o fare clic sull'icona per aggiungerla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Immagini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08/09/15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‹n.›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it-IT" smtClean="0"/>
              <a:t>Trascinare l'immagine su un segnaposto o fare clic sull'icona per aggiungerla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it-IT" smtClean="0"/>
              <a:t>Trascinare l'immagine su un segnaposto o fare clic sull'icona per aggiungerla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it-IT" smtClean="0"/>
              <a:t>Trascinare l'immagine su un segnaposto o fare clic sull'icona per aggiungerla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Immagini con didascalia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Trascinare l'immagine su un segnaposto o fare clic sull'icona per aggiungerla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08/09/15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‹n.›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it-IT" smtClean="0"/>
              <a:t>Trascinare l'immagine su un segnaposto o fare clic sull'icona per aggiungerla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it-IT" smtClean="0"/>
              <a:t>Trascinare l'immagine su un segnaposto o fare clic sull'icona per aggiungerla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08/09/15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08/09/15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‹n.›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08/09/15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‹n.›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contenuto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08/09/15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‹n.›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mtClean="0"/>
              <a:t>Fare clic per modificare gli stili del testo dello schema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titolo con 2 immag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D728701E-CAF4-4159-9B3E-41C86DFFA30D}" type="datetimeFigureOut">
              <a:rPr lang="en-US" smtClean="0"/>
              <a:t>08/09/15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it-IT" smtClean="0"/>
              <a:t>Trascinare l'immagine su un segnaposto o fare clic sull'icona per aggiungerla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it-IT" smtClean="0"/>
              <a:t>Trascinare l'immagine su un segnaposto o fare clic sull'icona per aggiungerla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gli stili del testo dello schema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08/09/15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‹n.›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08/09/15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08/09/15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‹n.›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uto, sopra e sot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08/09/15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08/09/15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‹n.›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2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4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08/09/15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62F1D00-BD13-4404-86B0-79703945A0A7}" type="slidenum">
              <a:rPr lang="en-US" smtClean="0"/>
              <a:t>‹n.›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23317" y="364447"/>
            <a:ext cx="3973723" cy="3895774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Multi-Professional Rehabilitation therapeutic community </a:t>
            </a:r>
            <a:r>
              <a:rPr lang="en-US" dirty="0" err="1">
                <a:solidFill>
                  <a:schemeClr val="bg1"/>
                </a:solidFill>
              </a:rPr>
              <a:t>programme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in </a:t>
            </a:r>
            <a:r>
              <a:rPr lang="en-US" dirty="0">
                <a:solidFill>
                  <a:schemeClr val="bg1"/>
                </a:solidFill>
              </a:rPr>
              <a:t>Lombardy Public Health Psychiatric </a:t>
            </a:r>
            <a:r>
              <a:rPr lang="en-US" dirty="0" smtClean="0">
                <a:solidFill>
                  <a:schemeClr val="bg1"/>
                </a:solidFill>
              </a:rPr>
              <a:t>Care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for </a:t>
            </a:r>
            <a:r>
              <a:rPr lang="en-US" dirty="0">
                <a:solidFill>
                  <a:schemeClr val="bg1"/>
                </a:solidFill>
              </a:rPr>
              <a:t>a person with Intellectual Disability and her Family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endParaRPr lang="it-IT" dirty="0">
              <a:solidFill>
                <a:schemeClr val="bg1"/>
              </a:solidFill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318" y="4940025"/>
            <a:ext cx="3304608" cy="1263257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6841357" y="378101"/>
            <a:ext cx="199784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Jacopo Santambrogio</a:t>
            </a:r>
          </a:p>
          <a:p>
            <a:endParaRPr lang="it-IT" dirty="0" smtClean="0"/>
          </a:p>
          <a:p>
            <a:r>
              <a:rPr lang="en-GB" sz="1400" dirty="0"/>
              <a:t>Psychiatry 3rd year Resident, </a:t>
            </a:r>
            <a:endParaRPr lang="en-GB" sz="1400" dirty="0" smtClean="0"/>
          </a:p>
          <a:p>
            <a:r>
              <a:rPr lang="en-GB" sz="1400" dirty="0" smtClean="0"/>
              <a:t>University </a:t>
            </a:r>
            <a:r>
              <a:rPr lang="en-GB" sz="1400" dirty="0"/>
              <a:t>of Studies Milano-</a:t>
            </a:r>
            <a:r>
              <a:rPr lang="en-GB" sz="1400" dirty="0" err="1"/>
              <a:t>Bicocca</a:t>
            </a:r>
            <a:r>
              <a:rPr lang="en-GB" sz="1400" dirty="0"/>
              <a:t> </a:t>
            </a:r>
          </a:p>
          <a:p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4800600" y="2466854"/>
            <a:ext cx="165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Tiziana </a:t>
            </a:r>
            <a:r>
              <a:rPr lang="it-IT" dirty="0" err="1" smtClean="0"/>
              <a:t>Ibatici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4678256" y="3112086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sz="1400" dirty="0"/>
              <a:t>Professional </a:t>
            </a:r>
            <a:r>
              <a:rPr lang="it-IT" sz="1400" dirty="0" err="1"/>
              <a:t>Psychiatry</a:t>
            </a:r>
            <a:r>
              <a:rPr lang="it-IT" sz="1400" dirty="0"/>
              <a:t> </a:t>
            </a:r>
            <a:endParaRPr lang="it-IT" sz="1400" dirty="0" smtClean="0"/>
          </a:p>
          <a:p>
            <a:r>
              <a:rPr lang="it-IT" sz="1400" dirty="0" smtClean="0"/>
              <a:t>Nurse</a:t>
            </a:r>
            <a:r>
              <a:rPr lang="it-IT" sz="1400" dirty="0"/>
              <a:t>, </a:t>
            </a:r>
            <a:r>
              <a:rPr lang="it-IT" sz="1400" dirty="0" smtClean="0"/>
              <a:t>C</a:t>
            </a:r>
            <a:r>
              <a:rPr lang="it-IT" sz="1400" dirty="0"/>
              <a:t>.R.A. </a:t>
            </a:r>
            <a:endParaRPr lang="it-IT" sz="1400" dirty="0" smtClean="0"/>
          </a:p>
          <a:p>
            <a:r>
              <a:rPr lang="it-IT" sz="1400" dirty="0" smtClean="0"/>
              <a:t>Besana </a:t>
            </a:r>
            <a:r>
              <a:rPr lang="it-IT" sz="1400" dirty="0"/>
              <a:t>in Brianza (MB)</a:t>
            </a:r>
          </a:p>
        </p:txBody>
      </p:sp>
    </p:spTree>
    <p:extLst>
      <p:ext uri="{BB962C8B-B14F-4D97-AF65-F5344CB8AC3E}">
        <p14:creationId xmlns:p14="http://schemas.microsoft.com/office/powerpoint/2010/main" val="226602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Andreina</a:t>
            </a:r>
            <a:r>
              <a:rPr lang="it-IT" dirty="0"/>
              <a:t/>
            </a:r>
            <a:br>
              <a:rPr lang="it-IT" dirty="0"/>
            </a:br>
            <a:r>
              <a:rPr lang="it-IT" sz="2000" dirty="0" smtClean="0"/>
              <a:t>Nov.21</a:t>
            </a:r>
            <a:r>
              <a:rPr lang="it-IT" sz="2000" baseline="30000" dirty="0" smtClean="0"/>
              <a:t>st</a:t>
            </a:r>
            <a:r>
              <a:rPr lang="it-IT" sz="2000" dirty="0" smtClean="0"/>
              <a:t> 1977</a:t>
            </a:r>
            <a:endParaRPr lang="it-IT" sz="2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37 </a:t>
            </a:r>
            <a:r>
              <a:rPr lang="it-IT" dirty="0" err="1" smtClean="0"/>
              <a:t>years</a:t>
            </a:r>
            <a:r>
              <a:rPr lang="it-IT" dirty="0" smtClean="0"/>
              <a:t> </a:t>
            </a:r>
            <a:r>
              <a:rPr lang="it-IT" dirty="0" err="1" smtClean="0"/>
              <a:t>old</a:t>
            </a:r>
            <a:r>
              <a:rPr lang="it-IT" dirty="0" smtClean="0"/>
              <a:t> (1977), </a:t>
            </a:r>
            <a:r>
              <a:rPr lang="it-IT" dirty="0" err="1" smtClean="0"/>
              <a:t>overweight</a:t>
            </a:r>
            <a:r>
              <a:rPr lang="it-IT" dirty="0" smtClean="0"/>
              <a:t> (108 kg), light blue and </a:t>
            </a:r>
            <a:r>
              <a:rPr lang="it-IT" dirty="0" err="1" smtClean="0"/>
              <a:t>sweet</a:t>
            </a:r>
            <a:r>
              <a:rPr lang="it-IT" dirty="0" smtClean="0"/>
              <a:t> </a:t>
            </a:r>
            <a:r>
              <a:rPr lang="it-IT" dirty="0" err="1" smtClean="0"/>
              <a:t>eyes</a:t>
            </a:r>
            <a:r>
              <a:rPr lang="it-IT" dirty="0" smtClean="0"/>
              <a:t> woman</a:t>
            </a:r>
          </a:p>
          <a:p>
            <a:r>
              <a:rPr lang="it-IT" dirty="0" err="1" smtClean="0"/>
              <a:t>She</a:t>
            </a:r>
            <a:r>
              <a:rPr lang="it-IT" dirty="0" smtClean="0"/>
              <a:t> </a:t>
            </a:r>
            <a:r>
              <a:rPr lang="it-IT" dirty="0" err="1" smtClean="0"/>
              <a:t>was</a:t>
            </a:r>
            <a:r>
              <a:rPr lang="it-IT" dirty="0" smtClean="0"/>
              <a:t> </a:t>
            </a:r>
            <a:r>
              <a:rPr lang="it-IT" dirty="0" err="1" smtClean="0"/>
              <a:t>born</a:t>
            </a:r>
            <a:r>
              <a:rPr lang="it-IT" dirty="0" smtClean="0"/>
              <a:t> in 1977, twin delivery, 2 </a:t>
            </a:r>
            <a:r>
              <a:rPr lang="it-IT" dirty="0" err="1" smtClean="0"/>
              <a:t>months</a:t>
            </a:r>
            <a:r>
              <a:rPr lang="it-IT" dirty="0" smtClean="0"/>
              <a:t> premature, with </a:t>
            </a:r>
            <a:r>
              <a:rPr lang="it-IT" dirty="0" err="1" smtClean="0"/>
              <a:t>consequent</a:t>
            </a:r>
            <a:r>
              <a:rPr lang="it-IT" dirty="0" smtClean="0"/>
              <a:t> </a:t>
            </a:r>
            <a:r>
              <a:rPr lang="it-IT" dirty="0" err="1" smtClean="0"/>
              <a:t>neurological</a:t>
            </a:r>
            <a:r>
              <a:rPr lang="it-IT" dirty="0" smtClean="0"/>
              <a:t> </a:t>
            </a:r>
            <a:r>
              <a:rPr lang="it-IT" dirty="0" err="1" smtClean="0"/>
              <a:t>disorder</a:t>
            </a:r>
            <a:r>
              <a:rPr lang="it-IT" dirty="0" smtClean="0"/>
              <a:t> (</a:t>
            </a:r>
            <a:r>
              <a:rPr lang="it-IT" dirty="0" err="1" smtClean="0"/>
              <a:t>epilepsia</a:t>
            </a:r>
            <a:r>
              <a:rPr lang="it-IT" dirty="0" smtClean="0"/>
              <a:t>) </a:t>
            </a:r>
            <a:r>
              <a:rPr lang="it-IT" dirty="0" err="1" smtClean="0"/>
              <a:t>medicated</a:t>
            </a:r>
            <a:r>
              <a:rPr lang="it-IT" dirty="0" smtClean="0"/>
              <a:t> with VPA, </a:t>
            </a:r>
            <a:r>
              <a:rPr lang="en-US" dirty="0" err="1" smtClean="0"/>
              <a:t>Ethosuximide</a:t>
            </a:r>
            <a:r>
              <a:rPr lang="en-US" dirty="0" smtClean="0"/>
              <a:t> </a:t>
            </a:r>
            <a:r>
              <a:rPr lang="it-IT" dirty="0" smtClean="0"/>
              <a:t>and </a:t>
            </a:r>
            <a:r>
              <a:rPr lang="it-IT" dirty="0" err="1" smtClean="0"/>
              <a:t>Gardenale</a:t>
            </a:r>
            <a:endParaRPr lang="it-IT" dirty="0" smtClean="0"/>
          </a:p>
          <a:p>
            <a:r>
              <a:rPr lang="it-IT" dirty="0" err="1" smtClean="0"/>
              <a:t>Father</a:t>
            </a:r>
            <a:r>
              <a:rPr lang="it-IT" dirty="0" smtClean="0"/>
              <a:t> (1946): </a:t>
            </a:r>
            <a:r>
              <a:rPr lang="it-IT" dirty="0" err="1" smtClean="0"/>
              <a:t>pathological</a:t>
            </a:r>
            <a:r>
              <a:rPr lang="it-IT" dirty="0" smtClean="0"/>
              <a:t> </a:t>
            </a:r>
            <a:r>
              <a:rPr lang="it-IT" dirty="0" err="1" smtClean="0"/>
              <a:t>gambler</a:t>
            </a:r>
            <a:r>
              <a:rPr lang="it-IT" dirty="0" smtClean="0"/>
              <a:t> with aggressive </a:t>
            </a:r>
            <a:r>
              <a:rPr lang="it-IT" dirty="0" err="1" smtClean="0"/>
              <a:t>personality</a:t>
            </a:r>
            <a:endParaRPr lang="it-IT" dirty="0" smtClean="0"/>
          </a:p>
          <a:p>
            <a:r>
              <a:rPr lang="it-IT" dirty="0" err="1" smtClean="0"/>
              <a:t>Mother</a:t>
            </a:r>
            <a:r>
              <a:rPr lang="it-IT" dirty="0" smtClean="0"/>
              <a:t> (1947): </a:t>
            </a:r>
            <a:r>
              <a:rPr lang="en-US" dirty="0" smtClean="0"/>
              <a:t>catholic </a:t>
            </a:r>
            <a:r>
              <a:rPr lang="en-US" dirty="0"/>
              <a:t>and firm, helps her husband with family </a:t>
            </a:r>
            <a:r>
              <a:rPr lang="en-US" dirty="0" smtClean="0"/>
              <a:t>business</a:t>
            </a:r>
          </a:p>
          <a:p>
            <a:r>
              <a:rPr lang="en-US" dirty="0" smtClean="0"/>
              <a:t>Andrea (1971), the brother: </a:t>
            </a:r>
            <a:r>
              <a:rPr lang="en-US" dirty="0"/>
              <a:t>a good work functioning person with </a:t>
            </a:r>
            <a:r>
              <a:rPr lang="en-US" dirty="0" smtClean="0"/>
              <a:t>Intellectual Disability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422827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98474" y="497007"/>
            <a:ext cx="7556313" cy="6198775"/>
          </a:xfrm>
        </p:spPr>
        <p:txBody>
          <a:bodyPr>
            <a:normAutofit/>
          </a:bodyPr>
          <a:lstStyle/>
          <a:p>
            <a:r>
              <a:rPr lang="en-US" dirty="0" err="1"/>
              <a:t>Andreina</a:t>
            </a:r>
            <a:r>
              <a:rPr lang="en-US" dirty="0"/>
              <a:t> studied in a special school and </a:t>
            </a:r>
            <a:r>
              <a:rPr lang="en-US" dirty="0" err="1"/>
              <a:t>centre</a:t>
            </a:r>
            <a:r>
              <a:rPr lang="en-US" dirty="0"/>
              <a:t> for ID for youth (Nostra </a:t>
            </a:r>
            <a:r>
              <a:rPr lang="en-US" dirty="0" err="1"/>
              <a:t>Famiglia</a:t>
            </a:r>
            <a:r>
              <a:rPr lang="en-US" dirty="0"/>
              <a:t> in </a:t>
            </a:r>
            <a:r>
              <a:rPr lang="en-US" dirty="0" err="1"/>
              <a:t>Bosisio</a:t>
            </a:r>
            <a:r>
              <a:rPr lang="en-US" dirty="0"/>
              <a:t> </a:t>
            </a:r>
            <a:r>
              <a:rPr lang="en-US" dirty="0" err="1"/>
              <a:t>Parini</a:t>
            </a:r>
            <a:r>
              <a:rPr lang="en-US" dirty="0"/>
              <a:t>) and was diagnosed as </a:t>
            </a:r>
            <a:r>
              <a:rPr lang="en-US" dirty="0" smtClean="0"/>
              <a:t>“a </a:t>
            </a:r>
            <a:r>
              <a:rPr lang="en-US" dirty="0"/>
              <a:t>person with a learning disorder associated with a brain </a:t>
            </a:r>
            <a:r>
              <a:rPr lang="en-US" dirty="0" smtClean="0"/>
              <a:t>disorder” </a:t>
            </a:r>
          </a:p>
          <a:p>
            <a:r>
              <a:rPr lang="it-IT" dirty="0" smtClean="0"/>
              <a:t>Moderate </a:t>
            </a:r>
            <a:r>
              <a:rPr lang="it-IT" dirty="0" err="1" smtClean="0"/>
              <a:t>Intellectual</a:t>
            </a:r>
            <a:r>
              <a:rPr lang="it-IT" dirty="0" smtClean="0"/>
              <a:t> </a:t>
            </a:r>
            <a:r>
              <a:rPr lang="it-IT" dirty="0" err="1" smtClean="0"/>
              <a:t>Disability</a:t>
            </a:r>
            <a:r>
              <a:rPr lang="it-IT" dirty="0" smtClean="0"/>
              <a:t>, with </a:t>
            </a:r>
            <a:r>
              <a:rPr lang="it-IT" dirty="0" err="1" smtClean="0"/>
              <a:t>Verbal</a:t>
            </a:r>
            <a:r>
              <a:rPr lang="it-IT" dirty="0" smtClean="0"/>
              <a:t> QI: </a:t>
            </a:r>
            <a:r>
              <a:rPr lang="it-IT" dirty="0"/>
              <a:t>50, </a:t>
            </a:r>
            <a:r>
              <a:rPr lang="it-IT" dirty="0" smtClean="0"/>
              <a:t>performance QI: </a:t>
            </a:r>
            <a:r>
              <a:rPr lang="it-IT" dirty="0"/>
              <a:t>60, </a:t>
            </a:r>
            <a:r>
              <a:rPr lang="it-IT" dirty="0" err="1" smtClean="0"/>
              <a:t>total</a:t>
            </a:r>
            <a:r>
              <a:rPr lang="it-IT" dirty="0" smtClean="0"/>
              <a:t> QI: </a:t>
            </a:r>
            <a:r>
              <a:rPr lang="it-IT" dirty="0" smtClean="0"/>
              <a:t>52  (2009)</a:t>
            </a:r>
            <a:endParaRPr lang="it-IT" dirty="0" smtClean="0"/>
          </a:p>
          <a:p>
            <a:r>
              <a:rPr lang="it-IT" dirty="0" smtClean="0"/>
              <a:t>2007: </a:t>
            </a:r>
            <a:r>
              <a:rPr lang="it-IT" dirty="0" err="1" smtClean="0"/>
              <a:t>she</a:t>
            </a:r>
            <a:r>
              <a:rPr lang="it-IT" dirty="0" smtClean="0"/>
              <a:t> </a:t>
            </a:r>
            <a:r>
              <a:rPr lang="it-IT" dirty="0" err="1" smtClean="0"/>
              <a:t>was</a:t>
            </a:r>
            <a:r>
              <a:rPr lang="it-IT" dirty="0" smtClean="0"/>
              <a:t> </a:t>
            </a:r>
            <a:r>
              <a:rPr lang="it-IT" dirty="0" err="1" smtClean="0"/>
              <a:t>kept</a:t>
            </a:r>
            <a:r>
              <a:rPr lang="it-IT" dirty="0" smtClean="0"/>
              <a:t> in </a:t>
            </a:r>
            <a:r>
              <a:rPr lang="it-IT" dirty="0" err="1" smtClean="0"/>
              <a:t>charge</a:t>
            </a:r>
            <a:r>
              <a:rPr lang="it-IT" dirty="0" smtClean="0"/>
              <a:t> by </a:t>
            </a:r>
            <a:r>
              <a:rPr lang="it-IT" dirty="0" err="1" smtClean="0"/>
              <a:t>Psychiatric</a:t>
            </a:r>
            <a:r>
              <a:rPr lang="it-IT" dirty="0" smtClean="0"/>
              <a:t> </a:t>
            </a:r>
            <a:r>
              <a:rPr lang="it-IT" dirty="0" err="1" smtClean="0"/>
              <a:t>Outpatient</a:t>
            </a:r>
            <a:r>
              <a:rPr lang="it-IT" dirty="0" smtClean="0"/>
              <a:t> Services: </a:t>
            </a:r>
            <a:r>
              <a:rPr lang="it-IT" dirty="0" err="1" smtClean="0"/>
              <a:t>psychiatrist</a:t>
            </a:r>
            <a:r>
              <a:rPr lang="it-IT" dirty="0" smtClean="0"/>
              <a:t> + </a:t>
            </a:r>
            <a:r>
              <a:rPr lang="it-IT" dirty="0" err="1" smtClean="0"/>
              <a:t>professional</a:t>
            </a:r>
            <a:r>
              <a:rPr lang="it-IT" dirty="0" smtClean="0"/>
              <a:t> educator (</a:t>
            </a:r>
            <a:r>
              <a:rPr lang="it-IT" dirty="0" err="1" smtClean="0"/>
              <a:t>at</a:t>
            </a:r>
            <a:r>
              <a:rPr lang="it-IT" dirty="0" smtClean="0"/>
              <a:t> a </a:t>
            </a:r>
            <a:r>
              <a:rPr lang="it-IT" dirty="0" err="1" smtClean="0">
                <a:solidFill>
                  <a:schemeClr val="tx1"/>
                </a:solidFill>
              </a:rPr>
              <a:t>day</a:t>
            </a:r>
            <a:r>
              <a:rPr lang="it-IT" dirty="0" smtClean="0">
                <a:solidFill>
                  <a:schemeClr val="tx1"/>
                </a:solidFill>
              </a:rPr>
              <a:t> center</a:t>
            </a:r>
            <a:r>
              <a:rPr lang="it-IT" dirty="0" smtClean="0">
                <a:solidFill>
                  <a:schemeClr val="tx1"/>
                </a:solidFill>
              </a:rPr>
              <a:t>)</a:t>
            </a:r>
          </a:p>
          <a:p>
            <a:r>
              <a:rPr lang="it-IT" dirty="0" err="1" smtClean="0">
                <a:solidFill>
                  <a:schemeClr val="tx1"/>
                </a:solidFill>
              </a:rPr>
              <a:t>Symptoms</a:t>
            </a:r>
            <a:r>
              <a:rPr lang="it-IT" dirty="0" smtClean="0">
                <a:solidFill>
                  <a:schemeClr val="tx1"/>
                </a:solidFill>
              </a:rPr>
              <a:t>: </a:t>
            </a:r>
            <a:r>
              <a:rPr lang="it-IT" dirty="0" err="1" smtClean="0">
                <a:solidFill>
                  <a:schemeClr val="tx1"/>
                </a:solidFill>
              </a:rPr>
              <a:t>agoraphobia</a:t>
            </a:r>
            <a:r>
              <a:rPr lang="it-IT" dirty="0" smtClean="0">
                <a:solidFill>
                  <a:schemeClr val="tx1"/>
                </a:solidFill>
              </a:rPr>
              <a:t>  and social </a:t>
            </a:r>
            <a:r>
              <a:rPr lang="it-IT" dirty="0" err="1" smtClean="0">
                <a:solidFill>
                  <a:schemeClr val="tx1"/>
                </a:solidFill>
              </a:rPr>
              <a:t>phobia</a:t>
            </a:r>
            <a:r>
              <a:rPr lang="it-IT" dirty="0" smtClean="0">
                <a:solidFill>
                  <a:schemeClr val="tx1"/>
                </a:solidFill>
              </a:rPr>
              <a:t> + </a:t>
            </a:r>
            <a:r>
              <a:rPr lang="it-IT" dirty="0" err="1" smtClean="0">
                <a:solidFill>
                  <a:schemeClr val="tx1"/>
                </a:solidFill>
              </a:rPr>
              <a:t>conflictual</a:t>
            </a:r>
            <a:r>
              <a:rPr lang="it-IT" dirty="0" smtClean="0">
                <a:solidFill>
                  <a:schemeClr val="tx1"/>
                </a:solidFill>
              </a:rPr>
              <a:t> family</a:t>
            </a:r>
          </a:p>
          <a:p>
            <a:r>
              <a:rPr lang="en-GB" dirty="0" smtClean="0"/>
              <a:t>Internship </a:t>
            </a:r>
            <a:r>
              <a:rPr lang="en-GB" dirty="0"/>
              <a:t>at Monza's </a:t>
            </a:r>
            <a:r>
              <a:rPr lang="en-GB" dirty="0" smtClean="0"/>
              <a:t>stables, a </a:t>
            </a:r>
            <a:r>
              <a:rPr lang="en-GB" dirty="0"/>
              <a:t>sheltered job at “</a:t>
            </a:r>
            <a:r>
              <a:rPr lang="en-GB" dirty="0" err="1"/>
              <a:t>Cooperativa</a:t>
            </a:r>
            <a:r>
              <a:rPr lang="en-GB" dirty="0"/>
              <a:t> Il </a:t>
            </a:r>
            <a:r>
              <a:rPr lang="en-GB" dirty="0" err="1"/>
              <a:t>Seme</a:t>
            </a:r>
            <a:r>
              <a:rPr lang="en-GB" dirty="0" smtClean="0"/>
              <a:t>” and Day </a:t>
            </a:r>
            <a:r>
              <a:rPr lang="en-GB" dirty="0" err="1" smtClean="0"/>
              <a:t>Center</a:t>
            </a:r>
            <a:endParaRPr lang="en-GB" dirty="0" smtClean="0"/>
          </a:p>
          <a:p>
            <a:r>
              <a:rPr lang="en-GB" dirty="0" smtClean="0"/>
              <a:t>2 relationships </a:t>
            </a:r>
            <a:r>
              <a:rPr lang="en-GB" dirty="0"/>
              <a:t>were interrupted by herself because of moral issues and relatives disagreement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it-IT" dirty="0">
              <a:solidFill>
                <a:schemeClr val="tx1"/>
              </a:solidFill>
            </a:endParaRPr>
          </a:p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1125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08913" y="1353095"/>
            <a:ext cx="7556313" cy="5504905"/>
          </a:xfrm>
        </p:spPr>
        <p:txBody>
          <a:bodyPr/>
          <a:lstStyle/>
          <a:p>
            <a:r>
              <a:rPr lang="en-US" dirty="0"/>
              <a:t>First psychopharmacological treatment: mood stabilizer (VPA) + SSRI (Paroxetine)</a:t>
            </a:r>
          </a:p>
          <a:p>
            <a:r>
              <a:rPr lang="it-IT" dirty="0"/>
              <a:t>SSRI: </a:t>
            </a:r>
            <a:r>
              <a:rPr lang="it-IT" dirty="0" err="1"/>
              <a:t>Paroxetine</a:t>
            </a:r>
            <a:r>
              <a:rPr lang="it-IT" dirty="0"/>
              <a:t>, </a:t>
            </a:r>
            <a:r>
              <a:rPr lang="it-IT" dirty="0" err="1"/>
              <a:t>Cipralex</a:t>
            </a:r>
            <a:r>
              <a:rPr lang="it-IT" dirty="0"/>
              <a:t>, </a:t>
            </a:r>
            <a:r>
              <a:rPr lang="it-IT" dirty="0" err="1"/>
              <a:t>Sertraline</a:t>
            </a:r>
            <a:r>
              <a:rPr lang="it-IT" dirty="0"/>
              <a:t>, </a:t>
            </a:r>
            <a:r>
              <a:rPr lang="it-IT" dirty="0" err="1"/>
              <a:t>Fluoxetine</a:t>
            </a:r>
            <a:r>
              <a:rPr lang="it-IT" dirty="0"/>
              <a:t>, </a:t>
            </a:r>
            <a:r>
              <a:rPr lang="it-IT" dirty="0" err="1"/>
              <a:t>Wellbutrin</a:t>
            </a:r>
            <a:r>
              <a:rPr lang="it-IT" dirty="0"/>
              <a:t>, </a:t>
            </a:r>
            <a:r>
              <a:rPr lang="it-IT" dirty="0" err="1" smtClean="0"/>
              <a:t>Cymbalta</a:t>
            </a:r>
            <a:endParaRPr lang="it-IT" dirty="0" smtClean="0"/>
          </a:p>
          <a:p>
            <a:r>
              <a:rPr lang="it-IT" dirty="0" err="1" smtClean="0"/>
              <a:t>Antipsychotics</a:t>
            </a:r>
            <a:r>
              <a:rPr lang="it-IT" dirty="0" smtClean="0"/>
              <a:t>:  </a:t>
            </a:r>
            <a:r>
              <a:rPr lang="it-IT" dirty="0" err="1" smtClean="0"/>
              <a:t>Zyprexa</a:t>
            </a:r>
            <a:r>
              <a:rPr lang="it-IT" dirty="0" smtClean="0"/>
              <a:t>, </a:t>
            </a:r>
            <a:r>
              <a:rPr lang="it-IT" dirty="0" err="1" smtClean="0"/>
              <a:t>Seroquel</a:t>
            </a:r>
            <a:r>
              <a:rPr lang="it-IT" dirty="0" smtClean="0"/>
              <a:t> RP, </a:t>
            </a:r>
            <a:r>
              <a:rPr lang="it-IT" dirty="0" err="1" smtClean="0"/>
              <a:t>Clozapine</a:t>
            </a:r>
            <a:r>
              <a:rPr lang="it-IT" dirty="0" smtClean="0"/>
              <a:t>, </a:t>
            </a:r>
            <a:r>
              <a:rPr lang="it-IT" dirty="0" err="1" smtClean="0"/>
              <a:t>Largactil</a:t>
            </a:r>
            <a:r>
              <a:rPr lang="it-IT" dirty="0" smtClean="0"/>
              <a:t>, </a:t>
            </a:r>
            <a:r>
              <a:rPr lang="it-IT" dirty="0" err="1" smtClean="0"/>
              <a:t>Abilify</a:t>
            </a:r>
            <a:r>
              <a:rPr lang="it-IT" dirty="0" smtClean="0"/>
              <a:t>, </a:t>
            </a:r>
            <a:r>
              <a:rPr lang="it-IT" dirty="0" err="1" smtClean="0"/>
              <a:t>Talofen</a:t>
            </a:r>
            <a:endParaRPr lang="it-IT" dirty="0" smtClean="0"/>
          </a:p>
          <a:p>
            <a:r>
              <a:rPr lang="it-IT" dirty="0" err="1" smtClean="0"/>
              <a:t>Anxiolitics</a:t>
            </a:r>
            <a:r>
              <a:rPr lang="it-IT" dirty="0" smtClean="0"/>
              <a:t>: En, </a:t>
            </a:r>
            <a:r>
              <a:rPr lang="it-IT" dirty="0" err="1" smtClean="0"/>
              <a:t>Xanax</a:t>
            </a:r>
            <a:r>
              <a:rPr lang="it-IT" dirty="0" smtClean="0"/>
              <a:t>, </a:t>
            </a:r>
            <a:r>
              <a:rPr lang="it-IT" dirty="0" err="1" smtClean="0"/>
              <a:t>Rivotril</a:t>
            </a:r>
            <a:r>
              <a:rPr lang="it-IT" dirty="0" smtClean="0"/>
              <a:t>, </a:t>
            </a:r>
            <a:r>
              <a:rPr lang="it-IT" dirty="0" err="1" smtClean="0"/>
              <a:t>Gabapentin</a:t>
            </a:r>
            <a:endParaRPr lang="it-IT" dirty="0" smtClean="0"/>
          </a:p>
          <a:p>
            <a:r>
              <a:rPr lang="it-IT" dirty="0" smtClean="0"/>
              <a:t>Mood </a:t>
            </a:r>
            <a:r>
              <a:rPr lang="it-IT" dirty="0" err="1" smtClean="0"/>
              <a:t>Stabilizers</a:t>
            </a:r>
            <a:r>
              <a:rPr lang="it-IT" dirty="0" smtClean="0"/>
              <a:t>: </a:t>
            </a:r>
            <a:r>
              <a:rPr lang="it-IT" dirty="0" err="1" smtClean="0"/>
              <a:t>Depakin</a:t>
            </a:r>
            <a:endParaRPr lang="it-IT" dirty="0" smtClean="0"/>
          </a:p>
          <a:p>
            <a:r>
              <a:rPr lang="it-IT" dirty="0" smtClean="0"/>
              <a:t>Trittico</a:t>
            </a: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4" name="Immagine 3" descr="j030890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2966" y="4776785"/>
            <a:ext cx="2330827" cy="1538346"/>
          </a:xfrm>
          <a:prstGeom prst="rect">
            <a:avLst/>
          </a:prstGeom>
        </p:spPr>
      </p:pic>
      <p:pic>
        <p:nvPicPr>
          <p:cNvPr id="5" name="Immagine 4" descr="5743718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1648" y="3075997"/>
            <a:ext cx="2255525" cy="3401575"/>
          </a:xfrm>
          <a:prstGeom prst="rect">
            <a:avLst/>
          </a:prstGeom>
        </p:spPr>
      </p:pic>
      <p:pic>
        <p:nvPicPr>
          <p:cNvPr id="6" name="Immagine 5" descr="j0227558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1597" y="4563795"/>
            <a:ext cx="1015820" cy="1248959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608913" y="524618"/>
            <a:ext cx="7378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/>
              <a:t>From 2007 </a:t>
            </a:r>
            <a:r>
              <a:rPr lang="it-IT" sz="2000" dirty="0" err="1" smtClean="0"/>
              <a:t>until</a:t>
            </a:r>
            <a:r>
              <a:rPr lang="it-IT" sz="2000" dirty="0" smtClean="0"/>
              <a:t> </a:t>
            </a:r>
            <a:r>
              <a:rPr lang="it-IT" sz="2000" dirty="0" err="1" smtClean="0"/>
              <a:t>now</a:t>
            </a:r>
            <a:r>
              <a:rPr lang="it-IT" sz="2000" dirty="0" smtClean="0"/>
              <a:t>: 10 </a:t>
            </a:r>
            <a:r>
              <a:rPr lang="it-IT" sz="2000" dirty="0" err="1" smtClean="0"/>
              <a:t>psychiatrists</a:t>
            </a:r>
            <a:r>
              <a:rPr lang="it-IT" sz="2000" dirty="0" smtClean="0"/>
              <a:t> and so </a:t>
            </a:r>
            <a:r>
              <a:rPr lang="it-IT" sz="2000" dirty="0" err="1" smtClean="0"/>
              <a:t>many</a:t>
            </a:r>
            <a:r>
              <a:rPr lang="it-IT" sz="2000" dirty="0" smtClean="0"/>
              <a:t> </a:t>
            </a:r>
            <a:r>
              <a:rPr lang="it-IT" sz="2000" dirty="0" err="1" smtClean="0"/>
              <a:t>medications</a:t>
            </a:r>
            <a:r>
              <a:rPr lang="it-IT" sz="2000" dirty="0" smtClean="0"/>
              <a:t>!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2617826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 descr="IMG_2594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31" b="134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08504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2 4"/>
          <p:cNvCxnSpPr/>
          <p:nvPr/>
        </p:nvCxnSpPr>
        <p:spPr>
          <a:xfrm flipV="1">
            <a:off x="4874979" y="2198385"/>
            <a:ext cx="928568" cy="80561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ttangolo arrotondato 7"/>
          <p:cNvSpPr/>
          <p:nvPr/>
        </p:nvSpPr>
        <p:spPr>
          <a:xfrm>
            <a:off x="3331919" y="3004002"/>
            <a:ext cx="1543060" cy="1010437"/>
          </a:xfrm>
          <a:prstGeom prst="round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Andreina</a:t>
            </a:r>
            <a:endParaRPr lang="it-IT" dirty="0"/>
          </a:p>
        </p:txBody>
      </p:sp>
      <p:cxnSp>
        <p:nvCxnSpPr>
          <p:cNvPr id="9" name="Connettore 2 8"/>
          <p:cNvCxnSpPr/>
          <p:nvPr/>
        </p:nvCxnSpPr>
        <p:spPr>
          <a:xfrm flipV="1">
            <a:off x="5027379" y="3536528"/>
            <a:ext cx="1254107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ttangolo 10"/>
          <p:cNvSpPr/>
          <p:nvPr/>
        </p:nvSpPr>
        <p:spPr>
          <a:xfrm>
            <a:off x="6076655" y="1106019"/>
            <a:ext cx="1829824" cy="1228911"/>
          </a:xfrm>
          <a:prstGeom prst="rect">
            <a:avLst/>
          </a:prstGeom>
          <a:solidFill>
            <a:srgbClr val="9A4DC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Tiziana</a:t>
            </a:r>
          </a:p>
          <a:p>
            <a:pPr algn="ctr"/>
            <a:endParaRPr lang="it-IT" dirty="0" smtClean="0"/>
          </a:p>
          <a:p>
            <a:pPr algn="ctr"/>
            <a:r>
              <a:rPr lang="it-IT" dirty="0" smtClean="0"/>
              <a:t>Nurse</a:t>
            </a:r>
            <a:endParaRPr lang="it-IT" dirty="0"/>
          </a:p>
        </p:txBody>
      </p:sp>
      <p:sp>
        <p:nvSpPr>
          <p:cNvPr id="13" name="Segnaposto contenuto 12"/>
          <p:cNvSpPr>
            <a:spLocks noGrp="1"/>
          </p:cNvSpPr>
          <p:nvPr>
            <p:ph idx="1"/>
          </p:nvPr>
        </p:nvSpPr>
        <p:spPr>
          <a:xfrm>
            <a:off x="6547818" y="2890303"/>
            <a:ext cx="2096053" cy="12924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it-IT" dirty="0" smtClean="0"/>
              <a:t>Barbara</a:t>
            </a:r>
            <a:endParaRPr lang="it-IT" dirty="0"/>
          </a:p>
          <a:p>
            <a:pPr marL="0" indent="0" algn="ctr">
              <a:buNone/>
            </a:pPr>
            <a:r>
              <a:rPr lang="it-IT" dirty="0" smtClean="0"/>
              <a:t>Professional Educator</a:t>
            </a:r>
            <a:endParaRPr lang="it-IT" dirty="0" smtClean="0"/>
          </a:p>
        </p:txBody>
      </p:sp>
      <p:sp>
        <p:nvSpPr>
          <p:cNvPr id="14" name="Segnaposto contenuto 12"/>
          <p:cNvSpPr txBox="1">
            <a:spLocks/>
          </p:cNvSpPr>
          <p:nvPr/>
        </p:nvSpPr>
        <p:spPr>
          <a:xfrm>
            <a:off x="6431696" y="4804141"/>
            <a:ext cx="2096053" cy="12924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it-IT" dirty="0" smtClean="0"/>
              <a:t>Anna Rita</a:t>
            </a:r>
          </a:p>
          <a:p>
            <a:pPr marL="0" indent="0" algn="ctr">
              <a:buFont typeface="Wingdings" pitchFamily="2" charset="2"/>
              <a:buNone/>
            </a:pPr>
            <a:r>
              <a:rPr lang="it-IT" dirty="0" smtClean="0"/>
              <a:t>Nurse</a:t>
            </a:r>
            <a:endParaRPr lang="it-IT" dirty="0" smtClean="0"/>
          </a:p>
        </p:txBody>
      </p:sp>
      <p:cxnSp>
        <p:nvCxnSpPr>
          <p:cNvPr id="15" name="Connettore 2 14"/>
          <p:cNvCxnSpPr/>
          <p:nvPr/>
        </p:nvCxnSpPr>
        <p:spPr>
          <a:xfrm>
            <a:off x="4874979" y="4182754"/>
            <a:ext cx="1201676" cy="8808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/>
          <p:cNvCxnSpPr/>
          <p:nvPr/>
        </p:nvCxnSpPr>
        <p:spPr>
          <a:xfrm>
            <a:off x="4060036" y="4182754"/>
            <a:ext cx="0" cy="8808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/>
          <p:cNvCxnSpPr/>
          <p:nvPr/>
        </p:nvCxnSpPr>
        <p:spPr>
          <a:xfrm flipV="1">
            <a:off x="4060036" y="2020874"/>
            <a:ext cx="0" cy="8694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ttangolo 24"/>
          <p:cNvSpPr/>
          <p:nvPr/>
        </p:nvSpPr>
        <p:spPr>
          <a:xfrm>
            <a:off x="3197555" y="359419"/>
            <a:ext cx="1950532" cy="1388363"/>
          </a:xfrm>
          <a:prstGeom prst="rect">
            <a:avLst/>
          </a:prstGeom>
          <a:solidFill>
            <a:srgbClr val="FF7E0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Jacopo</a:t>
            </a:r>
          </a:p>
          <a:p>
            <a:pPr algn="ctr"/>
            <a:endParaRPr lang="it-IT" dirty="0" smtClean="0"/>
          </a:p>
          <a:p>
            <a:pPr algn="ctr"/>
            <a:r>
              <a:rPr lang="it-IT" dirty="0" err="1" smtClean="0"/>
              <a:t>Psychiatry</a:t>
            </a:r>
            <a:endParaRPr lang="it-IT" dirty="0" smtClean="0"/>
          </a:p>
          <a:p>
            <a:pPr algn="ctr"/>
            <a:r>
              <a:rPr lang="it-IT" dirty="0" err="1" smtClean="0"/>
              <a:t>Resident</a:t>
            </a:r>
            <a:endParaRPr lang="it-IT" dirty="0" smtClean="0"/>
          </a:p>
        </p:txBody>
      </p:sp>
      <p:sp>
        <p:nvSpPr>
          <p:cNvPr id="26" name="Segnaposto contenuto 12"/>
          <p:cNvSpPr txBox="1">
            <a:spLocks/>
          </p:cNvSpPr>
          <p:nvPr/>
        </p:nvSpPr>
        <p:spPr>
          <a:xfrm>
            <a:off x="3197555" y="5270596"/>
            <a:ext cx="2096053" cy="12924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it-IT" dirty="0" smtClean="0"/>
              <a:t>Giuseppe </a:t>
            </a:r>
            <a:r>
              <a:rPr lang="it-IT" dirty="0" err="1" smtClean="0"/>
              <a:t>Grieco</a:t>
            </a:r>
            <a:endParaRPr lang="it-IT" dirty="0" smtClean="0"/>
          </a:p>
          <a:p>
            <a:pPr marL="0" indent="0" algn="ctr">
              <a:buFont typeface="Wingdings" pitchFamily="2" charset="2"/>
              <a:buNone/>
            </a:pPr>
            <a:r>
              <a:rPr lang="it-IT" dirty="0" err="1" smtClean="0"/>
              <a:t>Patient</a:t>
            </a:r>
            <a:endParaRPr lang="it-IT" dirty="0" smtClean="0"/>
          </a:p>
        </p:txBody>
      </p:sp>
      <p:cxnSp>
        <p:nvCxnSpPr>
          <p:cNvPr id="27" name="Connettore 2 26"/>
          <p:cNvCxnSpPr/>
          <p:nvPr/>
        </p:nvCxnSpPr>
        <p:spPr>
          <a:xfrm flipH="1" flipV="1">
            <a:off x="2512594" y="2198385"/>
            <a:ext cx="819325" cy="8056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ttangolo 29"/>
          <p:cNvSpPr/>
          <p:nvPr/>
        </p:nvSpPr>
        <p:spPr>
          <a:xfrm>
            <a:off x="548407" y="791963"/>
            <a:ext cx="1829824" cy="122891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Andrea</a:t>
            </a:r>
          </a:p>
          <a:p>
            <a:pPr algn="ctr"/>
            <a:endParaRPr lang="it-IT" dirty="0" smtClean="0"/>
          </a:p>
          <a:p>
            <a:pPr algn="ctr"/>
            <a:r>
              <a:rPr lang="it-IT" dirty="0" smtClean="0"/>
              <a:t>Brother</a:t>
            </a:r>
            <a:endParaRPr lang="it-IT" dirty="0"/>
          </a:p>
        </p:txBody>
      </p:sp>
      <p:sp>
        <p:nvSpPr>
          <p:cNvPr id="31" name="Segnaposto contenuto 12"/>
          <p:cNvSpPr txBox="1">
            <a:spLocks/>
          </p:cNvSpPr>
          <p:nvPr/>
        </p:nvSpPr>
        <p:spPr>
          <a:xfrm>
            <a:off x="416542" y="3004003"/>
            <a:ext cx="1961690" cy="117875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endParaRPr lang="it-IT" dirty="0" smtClean="0"/>
          </a:p>
          <a:p>
            <a:pPr marL="0" indent="0" algn="ctr">
              <a:buFont typeface="Wingdings" pitchFamily="2" charset="2"/>
              <a:buNone/>
            </a:pPr>
            <a:r>
              <a:rPr lang="it-IT" dirty="0" err="1" smtClean="0"/>
              <a:t>Father</a:t>
            </a:r>
            <a:endParaRPr lang="it-IT" dirty="0" smtClean="0"/>
          </a:p>
          <a:p>
            <a:pPr marL="0" indent="0" algn="ctr">
              <a:buFont typeface="Wingdings" pitchFamily="2" charset="2"/>
              <a:buNone/>
            </a:pPr>
            <a:endParaRPr lang="it-IT" dirty="0" smtClean="0"/>
          </a:p>
        </p:txBody>
      </p:sp>
      <p:cxnSp>
        <p:nvCxnSpPr>
          <p:cNvPr id="32" name="Connettore 2 31"/>
          <p:cNvCxnSpPr/>
          <p:nvPr/>
        </p:nvCxnSpPr>
        <p:spPr>
          <a:xfrm flipH="1" flipV="1">
            <a:off x="2512594" y="3536528"/>
            <a:ext cx="684962" cy="22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2 36"/>
          <p:cNvCxnSpPr/>
          <p:nvPr/>
        </p:nvCxnSpPr>
        <p:spPr>
          <a:xfrm flipH="1">
            <a:off x="2512594" y="4057601"/>
            <a:ext cx="819323" cy="7465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Segnaposto contenuto 12"/>
          <p:cNvSpPr txBox="1">
            <a:spLocks/>
          </p:cNvSpPr>
          <p:nvPr/>
        </p:nvSpPr>
        <p:spPr>
          <a:xfrm>
            <a:off x="416542" y="5047660"/>
            <a:ext cx="2096053" cy="12924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endParaRPr lang="it-IT" dirty="0" smtClean="0"/>
          </a:p>
          <a:p>
            <a:pPr marL="0" indent="0" algn="ctr">
              <a:buFont typeface="Wingdings" pitchFamily="2" charset="2"/>
              <a:buNone/>
            </a:pPr>
            <a:r>
              <a:rPr lang="it-IT" dirty="0" err="1" smtClean="0"/>
              <a:t>Mother</a:t>
            </a:r>
            <a:endParaRPr lang="it-IT" dirty="0" smtClean="0"/>
          </a:p>
          <a:p>
            <a:pPr marL="0" indent="0" algn="ctr">
              <a:buFont typeface="Wingdings" pitchFamily="2" charset="2"/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2827324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Vantaggio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Vantaggio.thmx</Template>
  <TotalTime>236</TotalTime>
  <Words>331</Words>
  <Application>Microsoft Macintosh PowerPoint</Application>
  <PresentationFormat>Presentazione su schermo (4:3)</PresentationFormat>
  <Paragraphs>55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7" baseType="lpstr">
      <vt:lpstr>Vantaggio</vt:lpstr>
      <vt:lpstr>Multi-Professional Rehabilitation therapeutic community programme   in Lombardy Public Health Psychiatric Care   for a person with Intellectual Disability and her Family   </vt:lpstr>
      <vt:lpstr>Andreina Nov.21st 1977</vt:lpstr>
      <vt:lpstr>Presentazione di PowerPoint</vt:lpstr>
      <vt:lpstr>Presentazione di PowerPoint</vt:lpstr>
      <vt:lpstr>Presentazione di PowerPoint</vt:lpstr>
      <vt:lpstr>Presentazione di PowerPoint</vt:lpstr>
    </vt:vector>
  </TitlesOfParts>
  <Company>ooo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Multi-Professional Rehabilitation therapeutic community programme   in Lombardy Public Health Psychiatric Care   for a person with Intellectual Disability and her Family   </dc:title>
  <dc:creator>Jacopo Santambrogio</dc:creator>
  <cp:lastModifiedBy>Jacopo Santambrogio</cp:lastModifiedBy>
  <cp:revision>17</cp:revision>
  <dcterms:created xsi:type="dcterms:W3CDTF">2015-09-01T08:04:09Z</dcterms:created>
  <dcterms:modified xsi:type="dcterms:W3CDTF">2015-09-08T17:00:25Z</dcterms:modified>
</cp:coreProperties>
</file>