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5" r:id="rId2"/>
    <p:sldId id="283" r:id="rId3"/>
    <p:sldId id="276" r:id="rId4"/>
    <p:sldId id="282" r:id="rId5"/>
    <p:sldId id="284" r:id="rId6"/>
    <p:sldId id="290" r:id="rId7"/>
    <p:sldId id="279" r:id="rId8"/>
    <p:sldId id="272" r:id="rId9"/>
    <p:sldId id="303" r:id="rId10"/>
    <p:sldId id="304" r:id="rId11"/>
    <p:sldId id="295" r:id="rId12"/>
    <p:sldId id="292" r:id="rId13"/>
    <p:sldId id="277" r:id="rId14"/>
    <p:sldId id="285" r:id="rId15"/>
    <p:sldId id="287" r:id="rId16"/>
    <p:sldId id="301" r:id="rId17"/>
    <p:sldId id="300" r:id="rId18"/>
    <p:sldId id="281" r:id="rId19"/>
  </p:sldIdLst>
  <p:sldSz cx="12192000" cy="6858000"/>
  <p:notesSz cx="6858000" cy="9144000"/>
  <p:defaultTextStyle>
    <a:defPPr rtl="0"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56" userDrawn="1">
          <p15:clr>
            <a:srgbClr val="A4A3A4"/>
          </p15:clr>
        </p15:guide>
        <p15:guide id="4" pos="72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8335E5"/>
    <a:srgbClr val="6B8DE1"/>
    <a:srgbClr val="6C92E1"/>
    <a:srgbClr val="404040"/>
    <a:srgbClr val="002060"/>
    <a:srgbClr val="7BEBD8"/>
    <a:srgbClr val="6313DC"/>
    <a:srgbClr val="1E3ADA"/>
    <a:srgbClr val="0305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52" autoAdjust="0"/>
  </p:normalViewPr>
  <p:slideViewPr>
    <p:cSldViewPr snapToGrid="0" showGuides="1">
      <p:cViewPr varScale="1">
        <p:scale>
          <a:sx n="68" d="100"/>
          <a:sy n="68" d="100"/>
        </p:scale>
        <p:origin x="96" y="180"/>
      </p:cViewPr>
      <p:guideLst>
        <p:guide orient="horz" pos="2064"/>
        <p:guide pos="3840"/>
        <p:guide pos="456"/>
        <p:guide pos="72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9" d="100"/>
          <a:sy n="89" d="100"/>
        </p:scale>
        <p:origin x="379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5277CC-FC96-4643-8342-B2D799CB395A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5ABC960D-4939-4CA7-9627-D4FE0F3F71A1}">
      <dgm:prSet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it-IT" sz="2000" b="1" dirty="0" err="1">
              <a:latin typeface="+mj-lt"/>
            </a:rPr>
            <a:t>Health</a:t>
          </a:r>
          <a:endParaRPr lang="it-IT" sz="2000" b="1" dirty="0">
            <a:latin typeface="+mj-lt"/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it-IT" sz="1400" dirty="0" err="1"/>
            <a:t>Well-being</a:t>
          </a:r>
          <a:r>
            <a:rPr lang="it-IT" sz="1400" dirty="0"/>
            <a:t>, Quality of </a:t>
          </a:r>
          <a:r>
            <a:rPr lang="it-IT" sz="1400" dirty="0" err="1"/>
            <a:t>working</a:t>
          </a:r>
          <a:r>
            <a:rPr lang="it-IT" sz="1400" dirty="0"/>
            <a:t> life, </a:t>
          </a:r>
          <a:r>
            <a:rPr lang="it-IT" sz="1400" dirty="0" err="1"/>
            <a:t>Vitality</a:t>
          </a:r>
          <a:r>
            <a:rPr lang="it-IT" sz="1400" dirty="0"/>
            <a:t>, Lifestyle, </a:t>
          </a:r>
          <a:r>
            <a:rPr lang="it-IT" sz="1400" dirty="0" err="1"/>
            <a:t>Mental</a:t>
          </a:r>
          <a:r>
            <a:rPr lang="it-IT" sz="1400" dirty="0"/>
            <a:t> and </a:t>
          </a:r>
          <a:r>
            <a:rPr lang="it-IT" sz="1400" dirty="0" err="1"/>
            <a:t>Physical</a:t>
          </a:r>
          <a:r>
            <a:rPr lang="it-IT" sz="1400" dirty="0"/>
            <a:t> </a:t>
          </a:r>
          <a:r>
            <a:rPr lang="it-IT" sz="1400" dirty="0" err="1"/>
            <a:t>Health</a:t>
          </a:r>
          <a:endParaRPr lang="it-IT" sz="1400" dirty="0"/>
        </a:p>
      </dgm:t>
    </dgm:pt>
    <dgm:pt modelId="{929420D1-2174-41E4-83D1-674C51CFD681}" type="parTrans" cxnId="{7B5A114B-0F14-413F-BA3A-4616E5DD0E28}">
      <dgm:prSet/>
      <dgm:spPr/>
      <dgm:t>
        <a:bodyPr/>
        <a:lstStyle/>
        <a:p>
          <a:endParaRPr lang="en-US"/>
        </a:p>
      </dgm:t>
    </dgm:pt>
    <dgm:pt modelId="{449B5A18-D8B0-4FB7-AB06-935D052A7250}" type="sibTrans" cxnId="{7B5A114B-0F14-413F-BA3A-4616E5DD0E2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4AF6C01D-3406-4EDE-BB12-AD2E92BF009F}">
      <dgm:prSet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it-IT" sz="2000" b="1" dirty="0">
              <a:latin typeface="+mj-lt"/>
            </a:rPr>
            <a:t>Productivity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it-IT" sz="1400" dirty="0"/>
            <a:t>Work </a:t>
          </a:r>
          <a:r>
            <a:rPr lang="it-IT" sz="1400" dirty="0" err="1"/>
            <a:t>ability</a:t>
          </a:r>
          <a:r>
            <a:rPr lang="it-IT" sz="1400" dirty="0"/>
            <a:t>, Productivity, Work engagement</a:t>
          </a:r>
          <a:endParaRPr lang="en-US" sz="1400" dirty="0"/>
        </a:p>
      </dgm:t>
    </dgm:pt>
    <dgm:pt modelId="{CB1E7F51-4949-4C21-AE2A-C845365F2284}" type="parTrans" cxnId="{15A5C513-D825-4A2F-ABE8-FE6A98723507}">
      <dgm:prSet/>
      <dgm:spPr/>
      <dgm:t>
        <a:bodyPr/>
        <a:lstStyle/>
        <a:p>
          <a:endParaRPr lang="en-US"/>
        </a:p>
      </dgm:t>
    </dgm:pt>
    <dgm:pt modelId="{C59D00CE-2A5A-4C8C-8D7D-77430E4CEE01}" type="sibTrans" cxnId="{15A5C513-D825-4A2F-ABE8-FE6A98723507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D264D29-087B-4AE3-82A8-48E8665C5842}">
      <dgm:prSet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it-IT" sz="2000" b="1" dirty="0" err="1">
              <a:latin typeface="+mj-lt"/>
            </a:rPr>
            <a:t>Valuable</a:t>
          </a:r>
          <a:r>
            <a:rPr lang="it-IT" sz="2000" b="1" dirty="0">
              <a:latin typeface="+mj-lt"/>
            </a:rPr>
            <a:t> work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it-IT" sz="1400" dirty="0" err="1"/>
            <a:t>Perceived</a:t>
          </a:r>
          <a:r>
            <a:rPr lang="it-IT" sz="1400" dirty="0"/>
            <a:t> positive </a:t>
          </a:r>
          <a:r>
            <a:rPr lang="it-IT" sz="1400" dirty="0" err="1"/>
            <a:t>attitude</a:t>
          </a:r>
          <a:r>
            <a:rPr lang="it-IT" sz="1400" dirty="0"/>
            <a:t>, Job </a:t>
          </a:r>
          <a:r>
            <a:rPr lang="it-IT" sz="1400" dirty="0" err="1"/>
            <a:t>motivation</a:t>
          </a:r>
          <a:r>
            <a:rPr lang="it-IT" sz="1400" dirty="0"/>
            <a:t>, </a:t>
          </a:r>
          <a:r>
            <a:rPr lang="it-IT" sz="1400" dirty="0" err="1"/>
            <a:t>Competences</a:t>
          </a:r>
          <a:r>
            <a:rPr lang="it-IT" sz="1400" dirty="0"/>
            <a:t>, Skills and knowledge</a:t>
          </a:r>
          <a:endParaRPr lang="en-US" sz="1400" dirty="0"/>
        </a:p>
      </dgm:t>
    </dgm:pt>
    <dgm:pt modelId="{11A2D0C0-89E9-4DD7-8C47-B61351216BA6}" type="parTrans" cxnId="{0D1B7C11-CC0E-424A-9A9F-73F767E57A89}">
      <dgm:prSet/>
      <dgm:spPr/>
      <dgm:t>
        <a:bodyPr/>
        <a:lstStyle/>
        <a:p>
          <a:endParaRPr lang="en-US"/>
        </a:p>
      </dgm:t>
    </dgm:pt>
    <dgm:pt modelId="{98137D5C-3639-477E-B05C-9747C93729FE}" type="sibTrans" cxnId="{0D1B7C11-CC0E-424A-9A9F-73F767E57A8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D20AC99-B991-4D85-9E7C-75F029E766A6}">
      <dgm:prSet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it-IT" sz="2000" b="1" dirty="0">
              <a:latin typeface="+mj-lt"/>
            </a:rPr>
            <a:t>Long-</a:t>
          </a:r>
          <a:r>
            <a:rPr lang="it-IT" sz="2000" b="1" dirty="0" err="1">
              <a:latin typeface="+mj-lt"/>
            </a:rPr>
            <a:t>term</a:t>
          </a:r>
          <a:r>
            <a:rPr lang="it-IT" sz="2000" b="1" dirty="0">
              <a:latin typeface="+mj-lt"/>
            </a:rPr>
            <a:t>     </a:t>
          </a:r>
          <a:r>
            <a:rPr lang="it-IT" sz="2000" b="1" dirty="0" err="1">
              <a:latin typeface="+mj-lt"/>
            </a:rPr>
            <a:t>perspective</a:t>
          </a:r>
          <a:endParaRPr lang="it-IT" sz="2000" b="1" dirty="0">
            <a:latin typeface="+mj-lt"/>
          </a:endParaRPr>
        </a:p>
        <a:p>
          <a:pPr algn="l">
            <a:lnSpc>
              <a:spcPct val="100000"/>
            </a:lnSpc>
            <a:spcAft>
              <a:spcPts val="200"/>
            </a:spcAft>
          </a:pPr>
          <a:r>
            <a:rPr lang="it-IT" sz="1400" dirty="0"/>
            <a:t>Long-</a:t>
          </a:r>
          <a:r>
            <a:rPr lang="it-IT" sz="1400" dirty="0" err="1"/>
            <a:t>term</a:t>
          </a:r>
          <a:r>
            <a:rPr lang="it-IT" sz="1400" dirty="0"/>
            <a:t> </a:t>
          </a:r>
          <a:r>
            <a:rPr lang="it-IT" sz="1400" dirty="0" err="1"/>
            <a:t>effects</a:t>
          </a:r>
          <a:r>
            <a:rPr lang="it-IT" sz="1400" dirty="0"/>
            <a:t> for </a:t>
          </a:r>
          <a:r>
            <a:rPr lang="it-IT" sz="1400" dirty="0" err="1"/>
            <a:t>all</a:t>
          </a:r>
          <a:r>
            <a:rPr lang="it-IT" sz="1400" dirty="0"/>
            <a:t> work </a:t>
          </a:r>
          <a:r>
            <a:rPr lang="it-IT" sz="1400" dirty="0" err="1"/>
            <a:t>ages</a:t>
          </a:r>
          <a:endParaRPr lang="en-US" sz="1400" dirty="0"/>
        </a:p>
      </dgm:t>
    </dgm:pt>
    <dgm:pt modelId="{32DC3249-A511-4DAF-8AEE-4BBEE74370EC}" type="parTrans" cxnId="{09F3E766-4A2D-4960-9E83-E6766C40C7D8}">
      <dgm:prSet/>
      <dgm:spPr/>
      <dgm:t>
        <a:bodyPr/>
        <a:lstStyle/>
        <a:p>
          <a:endParaRPr lang="en-US"/>
        </a:p>
      </dgm:t>
    </dgm:pt>
    <dgm:pt modelId="{C859E531-6290-4DF2-8406-77849EA7318A}" type="sibTrans" cxnId="{09F3E766-4A2D-4960-9E83-E6766C40C7D8}">
      <dgm:prSet/>
      <dgm:spPr/>
      <dgm:t>
        <a:bodyPr/>
        <a:lstStyle/>
        <a:p>
          <a:endParaRPr lang="en-US"/>
        </a:p>
      </dgm:t>
    </dgm:pt>
    <dgm:pt modelId="{57787981-64D1-4020-95EE-482F5916E5F6}" type="pres">
      <dgm:prSet presAssocID="{275277CC-FC96-4643-8342-B2D799CB395A}" presName="root" presStyleCnt="0">
        <dgm:presLayoutVars>
          <dgm:dir/>
          <dgm:resizeHandles val="exact"/>
        </dgm:presLayoutVars>
      </dgm:prSet>
      <dgm:spPr/>
    </dgm:pt>
    <dgm:pt modelId="{45A601C1-78D3-4E43-AE1E-F405FC01A155}" type="pres">
      <dgm:prSet presAssocID="{275277CC-FC96-4643-8342-B2D799CB395A}" presName="container" presStyleCnt="0">
        <dgm:presLayoutVars>
          <dgm:dir/>
          <dgm:resizeHandles val="exact"/>
        </dgm:presLayoutVars>
      </dgm:prSet>
      <dgm:spPr/>
    </dgm:pt>
    <dgm:pt modelId="{F13B682C-A979-4415-A654-71DA43EC54ED}" type="pres">
      <dgm:prSet presAssocID="{5ABC960D-4939-4CA7-9627-D4FE0F3F71A1}" presName="compNode" presStyleCnt="0"/>
      <dgm:spPr/>
    </dgm:pt>
    <dgm:pt modelId="{77D59B5E-F9CF-4231-ACBA-082486FDBC12}" type="pres">
      <dgm:prSet presAssocID="{5ABC960D-4939-4CA7-9627-D4FE0F3F71A1}" presName="iconBgRect" presStyleLbl="bgShp" presStyleIdx="0" presStyleCnt="4"/>
      <dgm:spPr/>
    </dgm:pt>
    <dgm:pt modelId="{DBAF7A3F-9D03-4C96-B862-AF68BC154E9C}" type="pres">
      <dgm:prSet presAssocID="{5ABC960D-4939-4CA7-9627-D4FE0F3F71A1}" presName="iconRect" presStyleLbl="node1" presStyleIdx="0" presStyleCnt="4"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FB8835FB-341F-410A-B740-2803D5F89D2B}" type="pres">
      <dgm:prSet presAssocID="{5ABC960D-4939-4CA7-9627-D4FE0F3F71A1}" presName="spaceRect" presStyleCnt="0"/>
      <dgm:spPr/>
    </dgm:pt>
    <dgm:pt modelId="{D7554741-06BB-4F46-99D1-04C3E00AB2AC}" type="pres">
      <dgm:prSet presAssocID="{5ABC960D-4939-4CA7-9627-D4FE0F3F71A1}" presName="textRect" presStyleLbl="revTx" presStyleIdx="0" presStyleCnt="4">
        <dgm:presLayoutVars>
          <dgm:chMax val="1"/>
          <dgm:chPref val="1"/>
        </dgm:presLayoutVars>
      </dgm:prSet>
      <dgm:spPr/>
    </dgm:pt>
    <dgm:pt modelId="{58E31460-F03B-42D1-9E6C-62BAD43005A8}" type="pres">
      <dgm:prSet presAssocID="{449B5A18-D8B0-4FB7-AB06-935D052A7250}" presName="sibTrans" presStyleLbl="sibTrans2D1" presStyleIdx="0" presStyleCnt="0"/>
      <dgm:spPr/>
    </dgm:pt>
    <dgm:pt modelId="{510CFE86-E436-4F4C-B897-5345E7D5FACE}" type="pres">
      <dgm:prSet presAssocID="{4AF6C01D-3406-4EDE-BB12-AD2E92BF009F}" presName="compNode" presStyleCnt="0"/>
      <dgm:spPr/>
    </dgm:pt>
    <dgm:pt modelId="{AD839FB0-528B-4FB5-A44A-9EB813C39EE2}" type="pres">
      <dgm:prSet presAssocID="{4AF6C01D-3406-4EDE-BB12-AD2E92BF009F}" presName="iconBgRect" presStyleLbl="bgShp" presStyleIdx="1" presStyleCnt="4"/>
      <dgm:spPr/>
    </dgm:pt>
    <dgm:pt modelId="{9A693B5A-B63B-47D9-80C7-9BD9875A1B82}" type="pres">
      <dgm:prSet presAssocID="{4AF6C01D-3406-4EDE-BB12-AD2E92BF009F}" presName="iconRect" presStyleLbl="node1" presStyleIdx="1" presStyleCnt="4"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E458B0D8-15C1-484B-9BF6-87813DE6E15A}" type="pres">
      <dgm:prSet presAssocID="{4AF6C01D-3406-4EDE-BB12-AD2E92BF009F}" presName="spaceRect" presStyleCnt="0"/>
      <dgm:spPr/>
    </dgm:pt>
    <dgm:pt modelId="{7B7CCAB3-6498-4393-AD38-A1995516C0F2}" type="pres">
      <dgm:prSet presAssocID="{4AF6C01D-3406-4EDE-BB12-AD2E92BF009F}" presName="textRect" presStyleLbl="revTx" presStyleIdx="1" presStyleCnt="4">
        <dgm:presLayoutVars>
          <dgm:chMax val="1"/>
          <dgm:chPref val="1"/>
        </dgm:presLayoutVars>
      </dgm:prSet>
      <dgm:spPr/>
    </dgm:pt>
    <dgm:pt modelId="{93C1F232-F021-432E-8014-20E3848CCF3E}" type="pres">
      <dgm:prSet presAssocID="{C59D00CE-2A5A-4C8C-8D7D-77430E4CEE01}" presName="sibTrans" presStyleLbl="sibTrans2D1" presStyleIdx="0" presStyleCnt="0"/>
      <dgm:spPr/>
    </dgm:pt>
    <dgm:pt modelId="{BD5B1048-C3AD-417C-A6BA-386170DAD28E}" type="pres">
      <dgm:prSet presAssocID="{7D264D29-087B-4AE3-82A8-48E8665C5842}" presName="compNode" presStyleCnt="0"/>
      <dgm:spPr/>
    </dgm:pt>
    <dgm:pt modelId="{9FD41932-0FB7-4758-B689-ED9F587E8F2D}" type="pres">
      <dgm:prSet presAssocID="{7D264D29-087B-4AE3-82A8-48E8665C5842}" presName="iconBgRect" presStyleLbl="bgShp" presStyleIdx="2" presStyleCnt="4"/>
      <dgm:spPr/>
    </dgm:pt>
    <dgm:pt modelId="{993F070E-0D59-4DC0-9E84-0F192CA03104}" type="pres">
      <dgm:prSet presAssocID="{7D264D29-087B-4AE3-82A8-48E8665C5842}" presName="iconRect" presStyleLbl="node1" presStyleIdx="2" presStyleCnt="4"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umbs Up Sign"/>
        </a:ext>
      </dgm:extLst>
    </dgm:pt>
    <dgm:pt modelId="{1CDCC082-D356-4C6A-B36E-BCE6D9371895}" type="pres">
      <dgm:prSet presAssocID="{7D264D29-087B-4AE3-82A8-48E8665C5842}" presName="spaceRect" presStyleCnt="0"/>
      <dgm:spPr/>
    </dgm:pt>
    <dgm:pt modelId="{4E1E8D28-DDC3-407F-84AC-01B7A652605C}" type="pres">
      <dgm:prSet presAssocID="{7D264D29-087B-4AE3-82A8-48E8665C5842}" presName="textRect" presStyleLbl="revTx" presStyleIdx="2" presStyleCnt="4">
        <dgm:presLayoutVars>
          <dgm:chMax val="1"/>
          <dgm:chPref val="1"/>
        </dgm:presLayoutVars>
      </dgm:prSet>
      <dgm:spPr/>
    </dgm:pt>
    <dgm:pt modelId="{D25B5526-87A4-406E-B1FE-29E3BB6A8D18}" type="pres">
      <dgm:prSet presAssocID="{98137D5C-3639-477E-B05C-9747C93729FE}" presName="sibTrans" presStyleLbl="sibTrans2D1" presStyleIdx="0" presStyleCnt="0"/>
      <dgm:spPr/>
    </dgm:pt>
    <dgm:pt modelId="{1EACB82D-135C-4199-A350-C29658983C96}" type="pres">
      <dgm:prSet presAssocID="{6D20AC99-B991-4D85-9E7C-75F029E766A6}" presName="compNode" presStyleCnt="0"/>
      <dgm:spPr/>
    </dgm:pt>
    <dgm:pt modelId="{BE13D3C9-25B1-488A-87FF-6B62E0F013C8}" type="pres">
      <dgm:prSet presAssocID="{6D20AC99-B991-4D85-9E7C-75F029E766A6}" presName="iconBgRect" presStyleLbl="bgShp" presStyleIdx="3" presStyleCnt="4"/>
      <dgm:spPr/>
    </dgm:pt>
    <dgm:pt modelId="{550F0D90-999D-4612-BF27-597D924798C7}" type="pres">
      <dgm:prSet presAssocID="{6D20AC99-B991-4D85-9E7C-75F029E766A6}" presName="iconRect" presStyleLbl="node1" presStyleIdx="3" presStyleCnt="4"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5A68DBE5-025E-4F7E-8336-D7436ABDE19B}" type="pres">
      <dgm:prSet presAssocID="{6D20AC99-B991-4D85-9E7C-75F029E766A6}" presName="spaceRect" presStyleCnt="0"/>
      <dgm:spPr/>
    </dgm:pt>
    <dgm:pt modelId="{218C4A30-B7FD-4CB2-B917-3B738392C47C}" type="pres">
      <dgm:prSet presAssocID="{6D20AC99-B991-4D85-9E7C-75F029E766A6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6744C0F-67F2-46BD-B5F0-0773645EE14D}" type="presOf" srcId="{275277CC-FC96-4643-8342-B2D799CB395A}" destId="{57787981-64D1-4020-95EE-482F5916E5F6}" srcOrd="0" destOrd="0" presId="urn:microsoft.com/office/officeart/2018/2/layout/IconCircleList"/>
    <dgm:cxn modelId="{0D1B7C11-CC0E-424A-9A9F-73F767E57A89}" srcId="{275277CC-FC96-4643-8342-B2D799CB395A}" destId="{7D264D29-087B-4AE3-82A8-48E8665C5842}" srcOrd="2" destOrd="0" parTransId="{11A2D0C0-89E9-4DD7-8C47-B61351216BA6}" sibTransId="{98137D5C-3639-477E-B05C-9747C93729FE}"/>
    <dgm:cxn modelId="{15A5C513-D825-4A2F-ABE8-FE6A98723507}" srcId="{275277CC-FC96-4643-8342-B2D799CB395A}" destId="{4AF6C01D-3406-4EDE-BB12-AD2E92BF009F}" srcOrd="1" destOrd="0" parTransId="{CB1E7F51-4949-4C21-AE2A-C845365F2284}" sibTransId="{C59D00CE-2A5A-4C8C-8D7D-77430E4CEE01}"/>
    <dgm:cxn modelId="{86F7D813-ED70-4B63-9C38-B0E735A335F0}" type="presOf" srcId="{6D20AC99-B991-4D85-9E7C-75F029E766A6}" destId="{218C4A30-B7FD-4CB2-B917-3B738392C47C}" srcOrd="0" destOrd="0" presId="urn:microsoft.com/office/officeart/2018/2/layout/IconCircleList"/>
    <dgm:cxn modelId="{09F3E766-4A2D-4960-9E83-E6766C40C7D8}" srcId="{275277CC-FC96-4643-8342-B2D799CB395A}" destId="{6D20AC99-B991-4D85-9E7C-75F029E766A6}" srcOrd="3" destOrd="0" parTransId="{32DC3249-A511-4DAF-8AEE-4BBEE74370EC}" sibTransId="{C859E531-6290-4DF2-8406-77849EA7318A}"/>
    <dgm:cxn modelId="{C5BE8F48-C16E-48DE-BCB7-406F5DBBB62E}" type="presOf" srcId="{7D264D29-087B-4AE3-82A8-48E8665C5842}" destId="{4E1E8D28-DDC3-407F-84AC-01B7A652605C}" srcOrd="0" destOrd="0" presId="urn:microsoft.com/office/officeart/2018/2/layout/IconCircleList"/>
    <dgm:cxn modelId="{7B5A114B-0F14-413F-BA3A-4616E5DD0E28}" srcId="{275277CC-FC96-4643-8342-B2D799CB395A}" destId="{5ABC960D-4939-4CA7-9627-D4FE0F3F71A1}" srcOrd="0" destOrd="0" parTransId="{929420D1-2174-41E4-83D1-674C51CFD681}" sibTransId="{449B5A18-D8B0-4FB7-AB06-935D052A7250}"/>
    <dgm:cxn modelId="{2A996874-2690-483E-83B0-A137EC446CC5}" type="presOf" srcId="{4AF6C01D-3406-4EDE-BB12-AD2E92BF009F}" destId="{7B7CCAB3-6498-4393-AD38-A1995516C0F2}" srcOrd="0" destOrd="0" presId="urn:microsoft.com/office/officeart/2018/2/layout/IconCircleList"/>
    <dgm:cxn modelId="{EB8F9E80-01EA-4747-963D-F5E2A95CD57D}" type="presOf" srcId="{98137D5C-3639-477E-B05C-9747C93729FE}" destId="{D25B5526-87A4-406E-B1FE-29E3BB6A8D18}" srcOrd="0" destOrd="0" presId="urn:microsoft.com/office/officeart/2018/2/layout/IconCircleList"/>
    <dgm:cxn modelId="{CA2CDB89-C3C9-4D49-ACAB-2E0EADB5F8E7}" type="presOf" srcId="{449B5A18-D8B0-4FB7-AB06-935D052A7250}" destId="{58E31460-F03B-42D1-9E6C-62BAD43005A8}" srcOrd="0" destOrd="0" presId="urn:microsoft.com/office/officeart/2018/2/layout/IconCircleList"/>
    <dgm:cxn modelId="{97AEAEB9-27EA-4CD3-9CB8-34A3E4D9EDB7}" type="presOf" srcId="{C59D00CE-2A5A-4C8C-8D7D-77430E4CEE01}" destId="{93C1F232-F021-432E-8014-20E3848CCF3E}" srcOrd="0" destOrd="0" presId="urn:microsoft.com/office/officeart/2018/2/layout/IconCircleList"/>
    <dgm:cxn modelId="{62F9C0F9-B8CD-467E-ABB9-508941D47DDE}" type="presOf" srcId="{5ABC960D-4939-4CA7-9627-D4FE0F3F71A1}" destId="{D7554741-06BB-4F46-99D1-04C3E00AB2AC}" srcOrd="0" destOrd="0" presId="urn:microsoft.com/office/officeart/2018/2/layout/IconCircleList"/>
    <dgm:cxn modelId="{F3DFFB21-61FA-4354-B68B-1C6D71218EFB}" type="presParOf" srcId="{57787981-64D1-4020-95EE-482F5916E5F6}" destId="{45A601C1-78D3-4E43-AE1E-F405FC01A155}" srcOrd="0" destOrd="0" presId="urn:microsoft.com/office/officeart/2018/2/layout/IconCircleList"/>
    <dgm:cxn modelId="{6EF58E48-3CAD-4D68-9C64-101AB0750774}" type="presParOf" srcId="{45A601C1-78D3-4E43-AE1E-F405FC01A155}" destId="{F13B682C-A979-4415-A654-71DA43EC54ED}" srcOrd="0" destOrd="0" presId="urn:microsoft.com/office/officeart/2018/2/layout/IconCircleList"/>
    <dgm:cxn modelId="{B81D8388-FB30-4C05-9FD0-29756963EA6B}" type="presParOf" srcId="{F13B682C-A979-4415-A654-71DA43EC54ED}" destId="{77D59B5E-F9CF-4231-ACBA-082486FDBC12}" srcOrd="0" destOrd="0" presId="urn:microsoft.com/office/officeart/2018/2/layout/IconCircleList"/>
    <dgm:cxn modelId="{66943A95-A1CC-4FA6-A342-884513060353}" type="presParOf" srcId="{F13B682C-A979-4415-A654-71DA43EC54ED}" destId="{DBAF7A3F-9D03-4C96-B862-AF68BC154E9C}" srcOrd="1" destOrd="0" presId="urn:microsoft.com/office/officeart/2018/2/layout/IconCircleList"/>
    <dgm:cxn modelId="{CB8C709B-5D6A-4596-8129-B12E819148BA}" type="presParOf" srcId="{F13B682C-A979-4415-A654-71DA43EC54ED}" destId="{FB8835FB-341F-410A-B740-2803D5F89D2B}" srcOrd="2" destOrd="0" presId="urn:microsoft.com/office/officeart/2018/2/layout/IconCircleList"/>
    <dgm:cxn modelId="{5D3F61E0-3034-4728-B4D2-DBECD0844B92}" type="presParOf" srcId="{F13B682C-A979-4415-A654-71DA43EC54ED}" destId="{D7554741-06BB-4F46-99D1-04C3E00AB2AC}" srcOrd="3" destOrd="0" presId="urn:microsoft.com/office/officeart/2018/2/layout/IconCircleList"/>
    <dgm:cxn modelId="{1397CA7C-6DCB-4A79-A946-B8E9C6B727FB}" type="presParOf" srcId="{45A601C1-78D3-4E43-AE1E-F405FC01A155}" destId="{58E31460-F03B-42D1-9E6C-62BAD43005A8}" srcOrd="1" destOrd="0" presId="urn:microsoft.com/office/officeart/2018/2/layout/IconCircleList"/>
    <dgm:cxn modelId="{0CDF3D30-6011-4967-9833-BA0E19F61543}" type="presParOf" srcId="{45A601C1-78D3-4E43-AE1E-F405FC01A155}" destId="{510CFE86-E436-4F4C-B897-5345E7D5FACE}" srcOrd="2" destOrd="0" presId="urn:microsoft.com/office/officeart/2018/2/layout/IconCircleList"/>
    <dgm:cxn modelId="{4F97A90E-6C1E-48EC-A1BC-D1A01813E08C}" type="presParOf" srcId="{510CFE86-E436-4F4C-B897-5345E7D5FACE}" destId="{AD839FB0-528B-4FB5-A44A-9EB813C39EE2}" srcOrd="0" destOrd="0" presId="urn:microsoft.com/office/officeart/2018/2/layout/IconCircleList"/>
    <dgm:cxn modelId="{88C93317-3E7D-4B59-81C3-583E83F8B077}" type="presParOf" srcId="{510CFE86-E436-4F4C-B897-5345E7D5FACE}" destId="{9A693B5A-B63B-47D9-80C7-9BD9875A1B82}" srcOrd="1" destOrd="0" presId="urn:microsoft.com/office/officeart/2018/2/layout/IconCircleList"/>
    <dgm:cxn modelId="{6262CAA1-FF4B-447A-A043-C95CE5CC106E}" type="presParOf" srcId="{510CFE86-E436-4F4C-B897-5345E7D5FACE}" destId="{E458B0D8-15C1-484B-9BF6-87813DE6E15A}" srcOrd="2" destOrd="0" presId="urn:microsoft.com/office/officeart/2018/2/layout/IconCircleList"/>
    <dgm:cxn modelId="{54A3BAF5-A718-4E5E-9442-0D267D2B7A3D}" type="presParOf" srcId="{510CFE86-E436-4F4C-B897-5345E7D5FACE}" destId="{7B7CCAB3-6498-4393-AD38-A1995516C0F2}" srcOrd="3" destOrd="0" presId="urn:microsoft.com/office/officeart/2018/2/layout/IconCircleList"/>
    <dgm:cxn modelId="{2EA48705-B7CB-43A8-B9FF-E4EFCB95AAF9}" type="presParOf" srcId="{45A601C1-78D3-4E43-AE1E-F405FC01A155}" destId="{93C1F232-F021-432E-8014-20E3848CCF3E}" srcOrd="3" destOrd="0" presId="urn:microsoft.com/office/officeart/2018/2/layout/IconCircleList"/>
    <dgm:cxn modelId="{863798FB-B187-4EEF-B9A9-E3C2F0989F3B}" type="presParOf" srcId="{45A601C1-78D3-4E43-AE1E-F405FC01A155}" destId="{BD5B1048-C3AD-417C-A6BA-386170DAD28E}" srcOrd="4" destOrd="0" presId="urn:microsoft.com/office/officeart/2018/2/layout/IconCircleList"/>
    <dgm:cxn modelId="{CD4E8CDD-5B66-43C4-B336-1F1AB7A3D8BF}" type="presParOf" srcId="{BD5B1048-C3AD-417C-A6BA-386170DAD28E}" destId="{9FD41932-0FB7-4758-B689-ED9F587E8F2D}" srcOrd="0" destOrd="0" presId="urn:microsoft.com/office/officeart/2018/2/layout/IconCircleList"/>
    <dgm:cxn modelId="{9C91BF20-7C45-4F04-A307-7C4171F53541}" type="presParOf" srcId="{BD5B1048-C3AD-417C-A6BA-386170DAD28E}" destId="{993F070E-0D59-4DC0-9E84-0F192CA03104}" srcOrd="1" destOrd="0" presId="urn:microsoft.com/office/officeart/2018/2/layout/IconCircleList"/>
    <dgm:cxn modelId="{7D877F50-E956-402B-ADC9-41F36A09AB9A}" type="presParOf" srcId="{BD5B1048-C3AD-417C-A6BA-386170DAD28E}" destId="{1CDCC082-D356-4C6A-B36E-BCE6D9371895}" srcOrd="2" destOrd="0" presId="urn:microsoft.com/office/officeart/2018/2/layout/IconCircleList"/>
    <dgm:cxn modelId="{3E164AE4-389F-449A-A39F-82CA9CC61A80}" type="presParOf" srcId="{BD5B1048-C3AD-417C-A6BA-386170DAD28E}" destId="{4E1E8D28-DDC3-407F-84AC-01B7A652605C}" srcOrd="3" destOrd="0" presId="urn:microsoft.com/office/officeart/2018/2/layout/IconCircleList"/>
    <dgm:cxn modelId="{106AF57D-6C57-488A-85EA-C8C05468BC5C}" type="presParOf" srcId="{45A601C1-78D3-4E43-AE1E-F405FC01A155}" destId="{D25B5526-87A4-406E-B1FE-29E3BB6A8D18}" srcOrd="5" destOrd="0" presId="urn:microsoft.com/office/officeart/2018/2/layout/IconCircleList"/>
    <dgm:cxn modelId="{70334598-D19A-48AC-A12A-845A9BE95A20}" type="presParOf" srcId="{45A601C1-78D3-4E43-AE1E-F405FC01A155}" destId="{1EACB82D-135C-4199-A350-C29658983C96}" srcOrd="6" destOrd="0" presId="urn:microsoft.com/office/officeart/2018/2/layout/IconCircleList"/>
    <dgm:cxn modelId="{169D9B9B-09F4-4AC2-94A7-61259E4DD68C}" type="presParOf" srcId="{1EACB82D-135C-4199-A350-C29658983C96}" destId="{BE13D3C9-25B1-488A-87FF-6B62E0F013C8}" srcOrd="0" destOrd="0" presId="urn:microsoft.com/office/officeart/2018/2/layout/IconCircleList"/>
    <dgm:cxn modelId="{471C7A84-24B5-4EFB-8030-18DD17627894}" type="presParOf" srcId="{1EACB82D-135C-4199-A350-C29658983C96}" destId="{550F0D90-999D-4612-BF27-597D924798C7}" srcOrd="1" destOrd="0" presId="urn:microsoft.com/office/officeart/2018/2/layout/IconCircleList"/>
    <dgm:cxn modelId="{6AC051A7-00ED-49F7-9B59-41A81229D4B6}" type="presParOf" srcId="{1EACB82D-135C-4199-A350-C29658983C96}" destId="{5A68DBE5-025E-4F7E-8336-D7436ABDE19B}" srcOrd="2" destOrd="0" presId="urn:microsoft.com/office/officeart/2018/2/layout/IconCircleList"/>
    <dgm:cxn modelId="{301E51CE-33A6-4656-8261-857175214D8E}" type="presParOf" srcId="{1EACB82D-135C-4199-A350-C29658983C96}" destId="{218C4A30-B7FD-4CB2-B917-3B738392C47C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660D40-487E-4D73-8C6D-622596061C7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B3AD2DD-50C2-4917-91CA-048AB52FCE94}">
      <dgm:prSet custT="1"/>
      <dgm:spPr>
        <a:solidFill>
          <a:srgbClr val="8335E5"/>
        </a:solidFill>
      </dgm:spPr>
      <dgm:t>
        <a:bodyPr/>
        <a:lstStyle/>
        <a:p>
          <a:r>
            <a:rPr lang="it-IT" sz="1800" b="1" dirty="0" err="1"/>
            <a:t>Ageing</a:t>
          </a:r>
          <a:r>
            <a:rPr lang="it-IT" sz="1800" b="1" dirty="0"/>
            <a:t> societies </a:t>
          </a:r>
          <a:r>
            <a:rPr lang="it-IT" sz="1800" dirty="0" err="1"/>
            <a:t>require</a:t>
          </a:r>
          <a:r>
            <a:rPr lang="it-IT" sz="1800" dirty="0"/>
            <a:t> </a:t>
          </a:r>
          <a:r>
            <a:rPr lang="it-IT" sz="1800" b="1" dirty="0" err="1"/>
            <a:t>health</a:t>
          </a:r>
          <a:r>
            <a:rPr lang="it-IT" sz="1800" dirty="0"/>
            <a:t> and </a:t>
          </a:r>
          <a:r>
            <a:rPr lang="it-IT" sz="1800" b="1" dirty="0" err="1"/>
            <a:t>well-being</a:t>
          </a:r>
          <a:r>
            <a:rPr lang="it-IT" sz="1800" dirty="0"/>
            <a:t>’ </a:t>
          </a:r>
          <a:r>
            <a:rPr lang="it-IT" sz="1800" dirty="0" err="1"/>
            <a:t>employees</a:t>
          </a:r>
          <a:r>
            <a:rPr lang="it-IT" sz="1800" dirty="0"/>
            <a:t> </a:t>
          </a:r>
          <a:r>
            <a:rPr lang="it-IT" sz="1800" dirty="0" err="1"/>
            <a:t>preservation</a:t>
          </a:r>
          <a:r>
            <a:rPr lang="it-IT" sz="1800" dirty="0"/>
            <a:t> and work </a:t>
          </a:r>
          <a:r>
            <a:rPr lang="it-IT" sz="1800" b="1" dirty="0"/>
            <a:t>performance</a:t>
          </a:r>
          <a:r>
            <a:rPr lang="it-IT" sz="1800" dirty="0"/>
            <a:t> </a:t>
          </a:r>
          <a:r>
            <a:rPr lang="it-IT" sz="1800" dirty="0" err="1"/>
            <a:t>maximization</a:t>
          </a:r>
          <a:r>
            <a:rPr lang="it-IT" sz="1800" dirty="0"/>
            <a:t> </a:t>
          </a:r>
          <a:r>
            <a:rPr lang="it-IT" sz="1400" dirty="0"/>
            <a:t>(De </a:t>
          </a:r>
          <a:r>
            <a:rPr lang="it-IT" sz="1400" dirty="0" err="1"/>
            <a:t>Jonge</a:t>
          </a:r>
          <a:r>
            <a:rPr lang="it-IT" sz="1400" dirty="0"/>
            <a:t> and </a:t>
          </a:r>
          <a:r>
            <a:rPr lang="it-IT" sz="1400" dirty="0" err="1"/>
            <a:t>Peeters</a:t>
          </a:r>
          <a:r>
            <a:rPr lang="it-IT" sz="1400" dirty="0"/>
            <a:t>, 2019)</a:t>
          </a:r>
          <a:endParaRPr lang="en-US" sz="1400" dirty="0"/>
        </a:p>
      </dgm:t>
    </dgm:pt>
    <dgm:pt modelId="{D8AC12DA-34DD-439D-AEEE-B4C5DDECA071}" type="parTrans" cxnId="{81226D15-A426-4A8B-8704-439BE2D827E7}">
      <dgm:prSet/>
      <dgm:spPr/>
      <dgm:t>
        <a:bodyPr/>
        <a:lstStyle/>
        <a:p>
          <a:endParaRPr lang="en-US"/>
        </a:p>
      </dgm:t>
    </dgm:pt>
    <dgm:pt modelId="{5506F78D-CDD0-495C-AD9C-30077C185F27}" type="sibTrans" cxnId="{81226D15-A426-4A8B-8704-439BE2D827E7}">
      <dgm:prSet/>
      <dgm:spPr/>
      <dgm:t>
        <a:bodyPr/>
        <a:lstStyle/>
        <a:p>
          <a:endParaRPr lang="en-US"/>
        </a:p>
      </dgm:t>
    </dgm:pt>
    <dgm:pt modelId="{414E4B58-FB04-48C5-812A-FDDD2D365C9A}">
      <dgm:prSet custT="1"/>
      <dgm:spPr/>
      <dgm:t>
        <a:bodyPr/>
        <a:lstStyle/>
        <a:p>
          <a:r>
            <a:rPr lang="it-IT" sz="1800" b="1" dirty="0" err="1"/>
            <a:t>Digitalized</a:t>
          </a:r>
          <a:r>
            <a:rPr lang="it-IT" sz="1800" b="1" dirty="0"/>
            <a:t> economy </a:t>
          </a:r>
          <a:r>
            <a:rPr lang="it-IT" sz="1800" dirty="0"/>
            <a:t>and network society </a:t>
          </a:r>
          <a:r>
            <a:rPr lang="it-IT" sz="1800" dirty="0" err="1"/>
            <a:t>require</a:t>
          </a:r>
          <a:r>
            <a:rPr lang="it-IT" sz="1800" dirty="0"/>
            <a:t> </a:t>
          </a:r>
          <a:r>
            <a:rPr lang="it-IT" sz="1800" b="1" dirty="0" err="1"/>
            <a:t>advanced</a:t>
          </a:r>
          <a:r>
            <a:rPr lang="it-IT" sz="1800" b="1" dirty="0"/>
            <a:t> skills </a:t>
          </a:r>
          <a:r>
            <a:rPr lang="it-IT" sz="1400" b="0" dirty="0"/>
            <a:t>(</a:t>
          </a:r>
          <a:r>
            <a:rPr lang="it-IT" sz="1400" b="0" dirty="0" err="1"/>
            <a:t>Cedefop</a:t>
          </a:r>
          <a:r>
            <a:rPr lang="it-IT" sz="1400" b="0" dirty="0"/>
            <a:t>, 2016)</a:t>
          </a:r>
          <a:endParaRPr lang="en-US" sz="1400" b="0" dirty="0"/>
        </a:p>
      </dgm:t>
    </dgm:pt>
    <dgm:pt modelId="{D018C0B6-F029-4DAB-827A-A88B481C8E5B}" type="parTrans" cxnId="{0BEEF46A-8687-443F-8AC9-0EB7D1329994}">
      <dgm:prSet/>
      <dgm:spPr/>
      <dgm:t>
        <a:bodyPr/>
        <a:lstStyle/>
        <a:p>
          <a:endParaRPr lang="en-US"/>
        </a:p>
      </dgm:t>
    </dgm:pt>
    <dgm:pt modelId="{AB615C9C-39B5-4577-85CE-6E503853CA3F}" type="sibTrans" cxnId="{0BEEF46A-8687-443F-8AC9-0EB7D1329994}">
      <dgm:prSet/>
      <dgm:spPr/>
      <dgm:t>
        <a:bodyPr/>
        <a:lstStyle/>
        <a:p>
          <a:endParaRPr lang="en-US"/>
        </a:p>
      </dgm:t>
    </dgm:pt>
    <dgm:pt modelId="{E0804840-F657-44FE-906D-49EE8491944B}">
      <dgm:prSet custT="1"/>
      <dgm:spPr>
        <a:solidFill>
          <a:srgbClr val="00B050"/>
        </a:solidFill>
      </dgm:spPr>
      <dgm:t>
        <a:bodyPr/>
        <a:lstStyle/>
        <a:p>
          <a:r>
            <a:rPr lang="it-IT" sz="1800" dirty="0"/>
            <a:t>Enterprises </a:t>
          </a:r>
          <a:r>
            <a:rPr lang="it-IT" sz="1800" dirty="0" err="1"/>
            <a:t>have</a:t>
          </a:r>
          <a:r>
            <a:rPr lang="it-IT" sz="1800" dirty="0"/>
            <a:t> to </a:t>
          </a:r>
          <a:r>
            <a:rPr lang="it-IT" sz="1800" dirty="0" err="1"/>
            <a:t>find</a:t>
          </a:r>
          <a:r>
            <a:rPr lang="it-IT" sz="1800" dirty="0"/>
            <a:t> </a:t>
          </a:r>
          <a:r>
            <a:rPr lang="it-IT" sz="1800" b="1" dirty="0"/>
            <a:t>innovative </a:t>
          </a:r>
          <a:r>
            <a:rPr lang="it-IT" sz="1800" b="1" dirty="0" err="1"/>
            <a:t>digital</a:t>
          </a:r>
          <a:r>
            <a:rPr lang="it-IT" sz="1800" b="1" dirty="0"/>
            <a:t> business models</a:t>
          </a:r>
          <a:r>
            <a:rPr lang="it-IT" sz="1800" dirty="0"/>
            <a:t>, giving top </a:t>
          </a:r>
          <a:r>
            <a:rPr lang="it-IT" sz="1800" dirty="0" err="1"/>
            <a:t>priority</a:t>
          </a:r>
          <a:r>
            <a:rPr lang="it-IT" sz="1800" dirty="0"/>
            <a:t> to </a:t>
          </a:r>
          <a:r>
            <a:rPr lang="it-IT" sz="1800" dirty="0" err="1"/>
            <a:t>quality</a:t>
          </a:r>
          <a:r>
            <a:rPr lang="it-IT" sz="1800" dirty="0"/>
            <a:t> and </a:t>
          </a:r>
          <a:r>
            <a:rPr lang="it-IT" sz="1800" b="1" dirty="0" err="1"/>
            <a:t>safety</a:t>
          </a:r>
          <a:r>
            <a:rPr lang="it-IT" sz="1800" dirty="0"/>
            <a:t> of </a:t>
          </a:r>
          <a:r>
            <a:rPr lang="it-IT" sz="1800" dirty="0" err="1"/>
            <a:t>working</a:t>
          </a:r>
          <a:r>
            <a:rPr lang="it-IT" sz="1800" dirty="0"/>
            <a:t> life </a:t>
          </a:r>
          <a:r>
            <a:rPr lang="it-IT" sz="1400" dirty="0"/>
            <a:t>(Müller, </a:t>
          </a:r>
          <a:r>
            <a:rPr lang="it-IT" sz="1400" dirty="0" err="1"/>
            <a:t>Gust</a:t>
          </a:r>
          <a:r>
            <a:rPr lang="it-IT" sz="1400" dirty="0"/>
            <a:t>, </a:t>
          </a:r>
          <a:r>
            <a:rPr lang="it-IT" sz="1400" dirty="0" err="1"/>
            <a:t>Feller</a:t>
          </a:r>
          <a:r>
            <a:rPr lang="it-IT" sz="1400" dirty="0"/>
            <a:t> and </a:t>
          </a:r>
          <a:r>
            <a:rPr lang="it-IT" sz="1400" dirty="0" err="1"/>
            <a:t>Shiffman</a:t>
          </a:r>
          <a:r>
            <a:rPr lang="it-IT" sz="1400" dirty="0"/>
            <a:t>, 2015)</a:t>
          </a:r>
          <a:endParaRPr lang="en-US" sz="1400" dirty="0"/>
        </a:p>
      </dgm:t>
    </dgm:pt>
    <dgm:pt modelId="{80E0135C-024F-4B9B-9222-025C7645B959}" type="parTrans" cxnId="{AD3FC327-1D0E-4011-BAEA-85384DCC8370}">
      <dgm:prSet/>
      <dgm:spPr/>
      <dgm:t>
        <a:bodyPr/>
        <a:lstStyle/>
        <a:p>
          <a:endParaRPr lang="en-US"/>
        </a:p>
      </dgm:t>
    </dgm:pt>
    <dgm:pt modelId="{BF2F8E9F-271B-4EC9-9447-57EC2D285A23}" type="sibTrans" cxnId="{AD3FC327-1D0E-4011-BAEA-85384DCC8370}">
      <dgm:prSet/>
      <dgm:spPr/>
      <dgm:t>
        <a:bodyPr/>
        <a:lstStyle/>
        <a:p>
          <a:endParaRPr lang="en-US"/>
        </a:p>
      </dgm:t>
    </dgm:pt>
    <dgm:pt modelId="{D6897DAA-D6CC-4A2C-A29F-5B1E88612487}" type="pres">
      <dgm:prSet presAssocID="{5C660D40-487E-4D73-8C6D-622596061C72}" presName="diagram" presStyleCnt="0">
        <dgm:presLayoutVars>
          <dgm:dir/>
          <dgm:resizeHandles val="exact"/>
        </dgm:presLayoutVars>
      </dgm:prSet>
      <dgm:spPr/>
    </dgm:pt>
    <dgm:pt modelId="{C13B2FFC-C6EC-4AA0-8563-3AC7A9604047}" type="pres">
      <dgm:prSet presAssocID="{6B3AD2DD-50C2-4917-91CA-048AB52FCE94}" presName="node" presStyleLbl="node1" presStyleIdx="0" presStyleCnt="3">
        <dgm:presLayoutVars>
          <dgm:bulletEnabled val="1"/>
        </dgm:presLayoutVars>
      </dgm:prSet>
      <dgm:spPr/>
    </dgm:pt>
    <dgm:pt modelId="{2FC94496-F03E-4BB7-8624-55F4FE27A01F}" type="pres">
      <dgm:prSet presAssocID="{5506F78D-CDD0-495C-AD9C-30077C185F27}" presName="sibTrans" presStyleCnt="0"/>
      <dgm:spPr/>
    </dgm:pt>
    <dgm:pt modelId="{8959E064-5FA5-4F70-8839-79460E60E864}" type="pres">
      <dgm:prSet presAssocID="{414E4B58-FB04-48C5-812A-FDDD2D365C9A}" presName="node" presStyleLbl="node1" presStyleIdx="1" presStyleCnt="3">
        <dgm:presLayoutVars>
          <dgm:bulletEnabled val="1"/>
        </dgm:presLayoutVars>
      </dgm:prSet>
      <dgm:spPr/>
    </dgm:pt>
    <dgm:pt modelId="{C7814CED-E670-41F5-B597-E807D7DC2A3B}" type="pres">
      <dgm:prSet presAssocID="{AB615C9C-39B5-4577-85CE-6E503853CA3F}" presName="sibTrans" presStyleCnt="0"/>
      <dgm:spPr/>
    </dgm:pt>
    <dgm:pt modelId="{C8E6BB30-C559-40D1-B7FA-7349207C2B45}" type="pres">
      <dgm:prSet presAssocID="{E0804840-F657-44FE-906D-49EE8491944B}" presName="node" presStyleLbl="node1" presStyleIdx="2" presStyleCnt="3">
        <dgm:presLayoutVars>
          <dgm:bulletEnabled val="1"/>
        </dgm:presLayoutVars>
      </dgm:prSet>
      <dgm:spPr/>
    </dgm:pt>
  </dgm:ptLst>
  <dgm:cxnLst>
    <dgm:cxn modelId="{81226D15-A426-4A8B-8704-439BE2D827E7}" srcId="{5C660D40-487E-4D73-8C6D-622596061C72}" destId="{6B3AD2DD-50C2-4917-91CA-048AB52FCE94}" srcOrd="0" destOrd="0" parTransId="{D8AC12DA-34DD-439D-AEEE-B4C5DDECA071}" sibTransId="{5506F78D-CDD0-495C-AD9C-30077C185F27}"/>
    <dgm:cxn modelId="{AD3FC327-1D0E-4011-BAEA-85384DCC8370}" srcId="{5C660D40-487E-4D73-8C6D-622596061C72}" destId="{E0804840-F657-44FE-906D-49EE8491944B}" srcOrd="2" destOrd="0" parTransId="{80E0135C-024F-4B9B-9222-025C7645B959}" sibTransId="{BF2F8E9F-271B-4EC9-9447-57EC2D285A23}"/>
    <dgm:cxn modelId="{D569DE40-2D10-4BA3-8C14-8616AFACCA5C}" type="presOf" srcId="{5C660D40-487E-4D73-8C6D-622596061C72}" destId="{D6897DAA-D6CC-4A2C-A29F-5B1E88612487}" srcOrd="0" destOrd="0" presId="urn:microsoft.com/office/officeart/2005/8/layout/default"/>
    <dgm:cxn modelId="{0BEEF46A-8687-443F-8AC9-0EB7D1329994}" srcId="{5C660D40-487E-4D73-8C6D-622596061C72}" destId="{414E4B58-FB04-48C5-812A-FDDD2D365C9A}" srcOrd="1" destOrd="0" parTransId="{D018C0B6-F029-4DAB-827A-A88B481C8E5B}" sibTransId="{AB615C9C-39B5-4577-85CE-6E503853CA3F}"/>
    <dgm:cxn modelId="{B94E856C-F3C8-4596-8938-168191DFBBED}" type="presOf" srcId="{E0804840-F657-44FE-906D-49EE8491944B}" destId="{C8E6BB30-C559-40D1-B7FA-7349207C2B45}" srcOrd="0" destOrd="0" presId="urn:microsoft.com/office/officeart/2005/8/layout/default"/>
    <dgm:cxn modelId="{FF164F74-A84A-4CD2-BF2F-326B84FEE47E}" type="presOf" srcId="{6B3AD2DD-50C2-4917-91CA-048AB52FCE94}" destId="{C13B2FFC-C6EC-4AA0-8563-3AC7A9604047}" srcOrd="0" destOrd="0" presId="urn:microsoft.com/office/officeart/2005/8/layout/default"/>
    <dgm:cxn modelId="{EBCD7EC3-C70B-496D-BA38-6107252203BD}" type="presOf" srcId="{414E4B58-FB04-48C5-812A-FDDD2D365C9A}" destId="{8959E064-5FA5-4F70-8839-79460E60E864}" srcOrd="0" destOrd="0" presId="urn:microsoft.com/office/officeart/2005/8/layout/default"/>
    <dgm:cxn modelId="{C313601F-70FB-4A8A-85CF-98B1FCD6965E}" type="presParOf" srcId="{D6897DAA-D6CC-4A2C-A29F-5B1E88612487}" destId="{C13B2FFC-C6EC-4AA0-8563-3AC7A9604047}" srcOrd="0" destOrd="0" presId="urn:microsoft.com/office/officeart/2005/8/layout/default"/>
    <dgm:cxn modelId="{88E44C4D-095B-431E-81A1-189A21B81F32}" type="presParOf" srcId="{D6897DAA-D6CC-4A2C-A29F-5B1E88612487}" destId="{2FC94496-F03E-4BB7-8624-55F4FE27A01F}" srcOrd="1" destOrd="0" presId="urn:microsoft.com/office/officeart/2005/8/layout/default"/>
    <dgm:cxn modelId="{378922B5-DFDF-4F6B-81CE-E5BB0DBA9508}" type="presParOf" srcId="{D6897DAA-D6CC-4A2C-A29F-5B1E88612487}" destId="{8959E064-5FA5-4F70-8839-79460E60E864}" srcOrd="2" destOrd="0" presId="urn:microsoft.com/office/officeart/2005/8/layout/default"/>
    <dgm:cxn modelId="{44035391-6024-420D-B1FD-F627455811EB}" type="presParOf" srcId="{D6897DAA-D6CC-4A2C-A29F-5B1E88612487}" destId="{C7814CED-E670-41F5-B597-E807D7DC2A3B}" srcOrd="3" destOrd="0" presId="urn:microsoft.com/office/officeart/2005/8/layout/default"/>
    <dgm:cxn modelId="{D01248C0-EB91-431F-86AF-AA150D7E30E0}" type="presParOf" srcId="{D6897DAA-D6CC-4A2C-A29F-5B1E88612487}" destId="{C8E6BB30-C559-40D1-B7FA-7349207C2B45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963391-67AA-4D6E-9C36-53551EC252E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7F4CEC3-DC97-4724-AB06-EBF1134F9BA5}">
      <dgm:prSet custT="1"/>
      <dgm:spPr/>
      <dgm:t>
        <a:bodyPr/>
        <a:lstStyle/>
        <a:p>
          <a:r>
            <a:rPr lang="it-IT" sz="1800" dirty="0" err="1"/>
            <a:t>Meaning</a:t>
          </a:r>
          <a:r>
            <a:rPr lang="it-IT" sz="1800" dirty="0"/>
            <a:t> of SE </a:t>
          </a:r>
          <a:r>
            <a:rPr lang="it-IT" sz="1800" dirty="0" err="1"/>
            <a:t>according</a:t>
          </a:r>
          <a:r>
            <a:rPr lang="it-IT" sz="1800" dirty="0"/>
            <a:t> to </a:t>
          </a:r>
          <a:r>
            <a:rPr lang="it-IT" sz="1800" dirty="0" err="1"/>
            <a:t>employee</a:t>
          </a:r>
          <a:r>
            <a:rPr lang="it-IT" sz="1800" dirty="0"/>
            <a:t> (2 </a:t>
          </a:r>
          <a:r>
            <a:rPr lang="it-IT" sz="1800" dirty="0" err="1"/>
            <a:t>scales</a:t>
          </a:r>
          <a:r>
            <a:rPr lang="it-IT" sz="1800" dirty="0"/>
            <a:t>, 10 </a:t>
          </a:r>
          <a:r>
            <a:rPr lang="it-IT" sz="1800" dirty="0" err="1"/>
            <a:t>items</a:t>
          </a:r>
          <a:r>
            <a:rPr lang="it-IT" sz="1800" dirty="0"/>
            <a:t>)</a:t>
          </a:r>
          <a:endParaRPr lang="en-US" sz="1800" dirty="0"/>
        </a:p>
      </dgm:t>
    </dgm:pt>
    <dgm:pt modelId="{9ED744A9-CB73-4EF4-8288-64CC198A85FE}" type="parTrans" cxnId="{567EFA58-7FF9-4C90-A589-D0E43D94F15F}">
      <dgm:prSet/>
      <dgm:spPr/>
      <dgm:t>
        <a:bodyPr/>
        <a:lstStyle/>
        <a:p>
          <a:endParaRPr lang="en-US"/>
        </a:p>
      </dgm:t>
    </dgm:pt>
    <dgm:pt modelId="{C58AF630-DA4C-44DA-ABD4-BC32E0142F47}" type="sibTrans" cxnId="{567EFA58-7FF9-4C90-A589-D0E43D94F15F}">
      <dgm:prSet/>
      <dgm:spPr/>
      <dgm:t>
        <a:bodyPr/>
        <a:lstStyle/>
        <a:p>
          <a:endParaRPr lang="en-US"/>
        </a:p>
      </dgm:t>
    </dgm:pt>
    <dgm:pt modelId="{32120321-1BFD-4964-BD9C-38ED9041A222}">
      <dgm:prSet custT="1"/>
      <dgm:spPr/>
      <dgm:t>
        <a:bodyPr/>
        <a:lstStyle/>
        <a:p>
          <a:r>
            <a:rPr lang="it-IT" sz="1800" dirty="0" err="1"/>
            <a:t>Employee</a:t>
          </a:r>
          <a:r>
            <a:rPr lang="it-IT" sz="1800" dirty="0"/>
            <a:t> SE (2 </a:t>
          </a:r>
          <a:r>
            <a:rPr lang="it-IT" sz="1800" dirty="0" err="1"/>
            <a:t>scales</a:t>
          </a:r>
          <a:r>
            <a:rPr lang="it-IT" sz="1800" dirty="0"/>
            <a:t>, 8 </a:t>
          </a:r>
          <a:r>
            <a:rPr lang="it-IT" sz="1800" dirty="0" err="1"/>
            <a:t>items</a:t>
          </a:r>
          <a:r>
            <a:rPr lang="it-IT" sz="1800" dirty="0"/>
            <a:t>)</a:t>
          </a:r>
          <a:endParaRPr lang="en-US" sz="1800" dirty="0"/>
        </a:p>
      </dgm:t>
    </dgm:pt>
    <dgm:pt modelId="{9AC39ABE-3B29-4BFF-975F-C160A16CAD4E}" type="parTrans" cxnId="{6DDEC848-AA54-4327-8F32-59C17464D017}">
      <dgm:prSet/>
      <dgm:spPr/>
      <dgm:t>
        <a:bodyPr/>
        <a:lstStyle/>
        <a:p>
          <a:endParaRPr lang="en-US"/>
        </a:p>
      </dgm:t>
    </dgm:pt>
    <dgm:pt modelId="{37BFCC37-F812-49E1-8280-3788D0956CDA}" type="sibTrans" cxnId="{6DDEC848-AA54-4327-8F32-59C17464D017}">
      <dgm:prSet/>
      <dgm:spPr/>
      <dgm:t>
        <a:bodyPr/>
        <a:lstStyle/>
        <a:p>
          <a:endParaRPr lang="en-US"/>
        </a:p>
      </dgm:t>
    </dgm:pt>
    <dgm:pt modelId="{CF236B33-6FB8-44C9-9916-355EA3E5A808}">
      <dgm:prSet custT="1"/>
      <dgm:spPr/>
      <dgm:t>
        <a:bodyPr/>
        <a:lstStyle/>
        <a:p>
          <a:r>
            <a:rPr lang="it-IT" sz="1800" dirty="0" err="1"/>
            <a:t>Factors</a:t>
          </a:r>
          <a:r>
            <a:rPr lang="it-IT" sz="1800" dirty="0"/>
            <a:t> </a:t>
          </a:r>
          <a:r>
            <a:rPr lang="it-IT" sz="1800" dirty="0" err="1"/>
            <a:t>affecting</a:t>
          </a:r>
          <a:r>
            <a:rPr lang="it-IT" sz="1800" dirty="0"/>
            <a:t> the </a:t>
          </a:r>
          <a:r>
            <a:rPr lang="it-IT" sz="1800" dirty="0" err="1"/>
            <a:t>employees</a:t>
          </a:r>
          <a:r>
            <a:rPr lang="it-IT" sz="1800" dirty="0"/>
            <a:t>’ SE (3 </a:t>
          </a:r>
          <a:r>
            <a:rPr lang="it-IT" sz="1800" dirty="0" err="1"/>
            <a:t>scales</a:t>
          </a:r>
          <a:r>
            <a:rPr lang="it-IT" sz="1800" dirty="0"/>
            <a:t>, 13 </a:t>
          </a:r>
          <a:r>
            <a:rPr lang="it-IT" sz="1800" dirty="0" err="1"/>
            <a:t>items</a:t>
          </a:r>
          <a:r>
            <a:rPr lang="it-IT" sz="1800" dirty="0"/>
            <a:t>)</a:t>
          </a:r>
          <a:endParaRPr lang="en-US" sz="1800" dirty="0"/>
        </a:p>
      </dgm:t>
    </dgm:pt>
    <dgm:pt modelId="{43D46AF1-5EEE-4063-BED5-2E9523FD77EE}" type="parTrans" cxnId="{EA7DDBED-9334-4836-8C7E-91982CFEDE27}">
      <dgm:prSet/>
      <dgm:spPr/>
      <dgm:t>
        <a:bodyPr/>
        <a:lstStyle/>
        <a:p>
          <a:endParaRPr lang="en-US"/>
        </a:p>
      </dgm:t>
    </dgm:pt>
    <dgm:pt modelId="{FC82ECCA-E901-436E-B43D-7A768FE98CEA}" type="sibTrans" cxnId="{EA7DDBED-9334-4836-8C7E-91982CFEDE27}">
      <dgm:prSet/>
      <dgm:spPr/>
      <dgm:t>
        <a:bodyPr/>
        <a:lstStyle/>
        <a:p>
          <a:endParaRPr lang="en-US"/>
        </a:p>
      </dgm:t>
    </dgm:pt>
    <dgm:pt modelId="{2534AA1E-3887-4FAE-A1C7-08297B18D129}">
      <dgm:prSet custT="1"/>
      <dgm:spPr/>
      <dgm:t>
        <a:bodyPr/>
        <a:lstStyle/>
        <a:p>
          <a:r>
            <a:rPr lang="it-IT" sz="1800" dirty="0" err="1"/>
            <a:t>Responsibility</a:t>
          </a:r>
          <a:r>
            <a:rPr lang="it-IT" sz="1800" dirty="0"/>
            <a:t> for </a:t>
          </a:r>
          <a:r>
            <a:rPr lang="it-IT" sz="1800" dirty="0" err="1"/>
            <a:t>overall</a:t>
          </a:r>
          <a:r>
            <a:rPr lang="it-IT" sz="1800" dirty="0"/>
            <a:t> </a:t>
          </a:r>
          <a:r>
            <a:rPr lang="it-IT" sz="1800" dirty="0" err="1"/>
            <a:t>employee</a:t>
          </a:r>
          <a:r>
            <a:rPr lang="it-IT" sz="1800" dirty="0"/>
            <a:t> SE (1 item, </a:t>
          </a:r>
          <a:r>
            <a:rPr lang="it-IT" sz="1800" dirty="0" err="1"/>
            <a:t>items</a:t>
          </a:r>
          <a:r>
            <a:rPr lang="it-IT" sz="1800" dirty="0"/>
            <a:t>)</a:t>
          </a:r>
          <a:endParaRPr lang="en-US" sz="1800" dirty="0"/>
        </a:p>
      </dgm:t>
    </dgm:pt>
    <dgm:pt modelId="{07CCB1BE-6B7A-4C4C-AE4F-F5BA2A6212E2}" type="parTrans" cxnId="{81B17BE1-B6E6-4499-90E9-A7171A17FDFA}">
      <dgm:prSet/>
      <dgm:spPr/>
      <dgm:t>
        <a:bodyPr/>
        <a:lstStyle/>
        <a:p>
          <a:endParaRPr lang="en-US"/>
        </a:p>
      </dgm:t>
    </dgm:pt>
    <dgm:pt modelId="{9A6C056D-E4F5-48EB-A2C0-8B47AA7F608A}" type="sibTrans" cxnId="{81B17BE1-B6E6-4499-90E9-A7171A17FDFA}">
      <dgm:prSet/>
      <dgm:spPr/>
      <dgm:t>
        <a:bodyPr/>
        <a:lstStyle/>
        <a:p>
          <a:endParaRPr lang="en-US"/>
        </a:p>
      </dgm:t>
    </dgm:pt>
    <dgm:pt modelId="{81F59565-3EFF-4023-ADF2-933B7FE8CBC5}">
      <dgm:prSet custT="1"/>
      <dgm:spPr/>
      <dgm:t>
        <a:bodyPr/>
        <a:lstStyle/>
        <a:p>
          <a:r>
            <a:rPr lang="it-IT" sz="1800" dirty="0" err="1"/>
            <a:t>Responsibility</a:t>
          </a:r>
          <a:r>
            <a:rPr lang="it-IT" sz="1800" dirty="0"/>
            <a:t> for </a:t>
          </a:r>
          <a:r>
            <a:rPr lang="it-IT" sz="1800" dirty="0" err="1"/>
            <a:t>factors</a:t>
          </a:r>
          <a:r>
            <a:rPr lang="it-IT" sz="1800" dirty="0"/>
            <a:t> </a:t>
          </a:r>
          <a:r>
            <a:rPr lang="it-IT" sz="1800" dirty="0" err="1"/>
            <a:t>affecting</a:t>
          </a:r>
          <a:r>
            <a:rPr lang="it-IT" sz="1800" dirty="0"/>
            <a:t> the </a:t>
          </a:r>
          <a:r>
            <a:rPr lang="it-IT" sz="1800" dirty="0" err="1"/>
            <a:t>employees</a:t>
          </a:r>
          <a:r>
            <a:rPr lang="it-IT" sz="1800" dirty="0"/>
            <a:t>’ SE (5 </a:t>
          </a:r>
          <a:r>
            <a:rPr lang="it-IT" sz="1800" dirty="0" err="1"/>
            <a:t>scales</a:t>
          </a:r>
          <a:r>
            <a:rPr lang="it-IT" sz="1800" dirty="0"/>
            <a:t>, 18 </a:t>
          </a:r>
          <a:r>
            <a:rPr lang="it-IT" sz="1800" dirty="0" err="1"/>
            <a:t>items</a:t>
          </a:r>
          <a:r>
            <a:rPr lang="it-IT" sz="1800" dirty="0"/>
            <a:t>)</a:t>
          </a:r>
          <a:endParaRPr lang="en-US" sz="1800" dirty="0"/>
        </a:p>
      </dgm:t>
    </dgm:pt>
    <dgm:pt modelId="{DB537BE6-10EF-43BB-B460-CBDB714CE5AA}" type="parTrans" cxnId="{26346BD8-C25F-45D4-A0A0-D75A5E207AA4}">
      <dgm:prSet/>
      <dgm:spPr/>
      <dgm:t>
        <a:bodyPr/>
        <a:lstStyle/>
        <a:p>
          <a:endParaRPr lang="en-US"/>
        </a:p>
      </dgm:t>
    </dgm:pt>
    <dgm:pt modelId="{6DF33C25-B4BB-4233-ABDF-8F6D4A980F36}" type="sibTrans" cxnId="{26346BD8-C25F-45D4-A0A0-D75A5E207AA4}">
      <dgm:prSet/>
      <dgm:spPr/>
      <dgm:t>
        <a:bodyPr/>
        <a:lstStyle/>
        <a:p>
          <a:endParaRPr lang="en-US"/>
        </a:p>
      </dgm:t>
    </dgm:pt>
    <dgm:pt modelId="{C3B87F0A-D706-4F6E-B16F-DD2E38CB9A89}" type="pres">
      <dgm:prSet presAssocID="{20963391-67AA-4D6E-9C36-53551EC252EF}" presName="linear" presStyleCnt="0">
        <dgm:presLayoutVars>
          <dgm:animLvl val="lvl"/>
          <dgm:resizeHandles val="exact"/>
        </dgm:presLayoutVars>
      </dgm:prSet>
      <dgm:spPr/>
    </dgm:pt>
    <dgm:pt modelId="{AE8777FF-A4A9-45A6-9E19-EC32329B4640}" type="pres">
      <dgm:prSet presAssocID="{97F4CEC3-DC97-4724-AB06-EBF1134F9BA5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5D08E027-6128-40C2-824E-8D19CCD2F442}" type="pres">
      <dgm:prSet presAssocID="{C58AF630-DA4C-44DA-ABD4-BC32E0142F47}" presName="spacer" presStyleCnt="0"/>
      <dgm:spPr/>
    </dgm:pt>
    <dgm:pt modelId="{6E03E12A-AC6E-4ED0-AB53-98DB7D2126AA}" type="pres">
      <dgm:prSet presAssocID="{32120321-1BFD-4964-BD9C-38ED9041A222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EDDD831E-2E16-4E9D-AAE4-C76C810C6396}" type="pres">
      <dgm:prSet presAssocID="{37BFCC37-F812-49E1-8280-3788D0956CDA}" presName="spacer" presStyleCnt="0"/>
      <dgm:spPr/>
    </dgm:pt>
    <dgm:pt modelId="{AF71E6C5-6F8A-4A99-A255-033DAD00094D}" type="pres">
      <dgm:prSet presAssocID="{CF236B33-6FB8-44C9-9916-355EA3E5A808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D251A628-D086-4B41-93C1-6DD635DE2EAF}" type="pres">
      <dgm:prSet presAssocID="{FC82ECCA-E901-436E-B43D-7A768FE98CEA}" presName="spacer" presStyleCnt="0"/>
      <dgm:spPr/>
    </dgm:pt>
    <dgm:pt modelId="{A8C45DD7-5647-4F68-A30D-616E990D48D6}" type="pres">
      <dgm:prSet presAssocID="{2534AA1E-3887-4FAE-A1C7-08297B18D12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45B0CA0-6AC4-40CF-8346-7A44F0ED8D64}" type="pres">
      <dgm:prSet presAssocID="{9A6C056D-E4F5-48EB-A2C0-8B47AA7F608A}" presName="spacer" presStyleCnt="0"/>
      <dgm:spPr/>
    </dgm:pt>
    <dgm:pt modelId="{723AD1DB-5E20-433E-8856-F11CCA23097E}" type="pres">
      <dgm:prSet presAssocID="{81F59565-3EFF-4023-ADF2-933B7FE8CBC5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F5D1C93B-CD51-4991-8AF5-50856437D59F}" type="presOf" srcId="{97F4CEC3-DC97-4724-AB06-EBF1134F9BA5}" destId="{AE8777FF-A4A9-45A6-9E19-EC32329B4640}" srcOrd="0" destOrd="0" presId="urn:microsoft.com/office/officeart/2005/8/layout/vList2"/>
    <dgm:cxn modelId="{06E30D5E-FD57-4897-B4D7-25239F1BDB4B}" type="presOf" srcId="{81F59565-3EFF-4023-ADF2-933B7FE8CBC5}" destId="{723AD1DB-5E20-433E-8856-F11CCA23097E}" srcOrd="0" destOrd="0" presId="urn:microsoft.com/office/officeart/2005/8/layout/vList2"/>
    <dgm:cxn modelId="{6DDEC848-AA54-4327-8F32-59C17464D017}" srcId="{20963391-67AA-4D6E-9C36-53551EC252EF}" destId="{32120321-1BFD-4964-BD9C-38ED9041A222}" srcOrd="1" destOrd="0" parTransId="{9AC39ABE-3B29-4BFF-975F-C160A16CAD4E}" sibTransId="{37BFCC37-F812-49E1-8280-3788D0956CDA}"/>
    <dgm:cxn modelId="{7EA4D572-32BA-484F-9D16-7C4E42CC29E5}" type="presOf" srcId="{20963391-67AA-4D6E-9C36-53551EC252EF}" destId="{C3B87F0A-D706-4F6E-B16F-DD2E38CB9A89}" srcOrd="0" destOrd="0" presId="urn:microsoft.com/office/officeart/2005/8/layout/vList2"/>
    <dgm:cxn modelId="{567EFA58-7FF9-4C90-A589-D0E43D94F15F}" srcId="{20963391-67AA-4D6E-9C36-53551EC252EF}" destId="{97F4CEC3-DC97-4724-AB06-EBF1134F9BA5}" srcOrd="0" destOrd="0" parTransId="{9ED744A9-CB73-4EF4-8288-64CC198A85FE}" sibTransId="{C58AF630-DA4C-44DA-ABD4-BC32E0142F47}"/>
    <dgm:cxn modelId="{F81550AD-3CA1-4AA9-88FC-D42C743E8546}" type="presOf" srcId="{CF236B33-6FB8-44C9-9916-355EA3E5A808}" destId="{AF71E6C5-6F8A-4A99-A255-033DAD00094D}" srcOrd="0" destOrd="0" presId="urn:microsoft.com/office/officeart/2005/8/layout/vList2"/>
    <dgm:cxn modelId="{26346BD8-C25F-45D4-A0A0-D75A5E207AA4}" srcId="{20963391-67AA-4D6E-9C36-53551EC252EF}" destId="{81F59565-3EFF-4023-ADF2-933B7FE8CBC5}" srcOrd="4" destOrd="0" parTransId="{DB537BE6-10EF-43BB-B460-CBDB714CE5AA}" sibTransId="{6DF33C25-B4BB-4233-ABDF-8F6D4A980F36}"/>
    <dgm:cxn modelId="{55145ED9-0DFB-4768-8DC7-E67F183764EF}" type="presOf" srcId="{2534AA1E-3887-4FAE-A1C7-08297B18D129}" destId="{A8C45DD7-5647-4F68-A30D-616E990D48D6}" srcOrd="0" destOrd="0" presId="urn:microsoft.com/office/officeart/2005/8/layout/vList2"/>
    <dgm:cxn modelId="{81B17BE1-B6E6-4499-90E9-A7171A17FDFA}" srcId="{20963391-67AA-4D6E-9C36-53551EC252EF}" destId="{2534AA1E-3887-4FAE-A1C7-08297B18D129}" srcOrd="3" destOrd="0" parTransId="{07CCB1BE-6B7A-4C4C-AE4F-F5BA2A6212E2}" sibTransId="{9A6C056D-E4F5-48EB-A2C0-8B47AA7F608A}"/>
    <dgm:cxn modelId="{EA7DDBED-9334-4836-8C7E-91982CFEDE27}" srcId="{20963391-67AA-4D6E-9C36-53551EC252EF}" destId="{CF236B33-6FB8-44C9-9916-355EA3E5A808}" srcOrd="2" destOrd="0" parTransId="{43D46AF1-5EEE-4063-BED5-2E9523FD77EE}" sibTransId="{FC82ECCA-E901-436E-B43D-7A768FE98CEA}"/>
    <dgm:cxn modelId="{0C9668FE-9391-4092-A263-25992B591ACC}" type="presOf" srcId="{32120321-1BFD-4964-BD9C-38ED9041A222}" destId="{6E03E12A-AC6E-4ED0-AB53-98DB7D2126AA}" srcOrd="0" destOrd="0" presId="urn:microsoft.com/office/officeart/2005/8/layout/vList2"/>
    <dgm:cxn modelId="{9DD84DE9-7457-4C87-8E41-52DFE8CF713E}" type="presParOf" srcId="{C3B87F0A-D706-4F6E-B16F-DD2E38CB9A89}" destId="{AE8777FF-A4A9-45A6-9E19-EC32329B4640}" srcOrd="0" destOrd="0" presId="urn:microsoft.com/office/officeart/2005/8/layout/vList2"/>
    <dgm:cxn modelId="{0D02F1DC-98C0-4F92-B719-C9E215E834F4}" type="presParOf" srcId="{C3B87F0A-D706-4F6E-B16F-DD2E38CB9A89}" destId="{5D08E027-6128-40C2-824E-8D19CCD2F442}" srcOrd="1" destOrd="0" presId="urn:microsoft.com/office/officeart/2005/8/layout/vList2"/>
    <dgm:cxn modelId="{A6EE4732-054A-4091-BC8A-A37A54113600}" type="presParOf" srcId="{C3B87F0A-D706-4F6E-B16F-DD2E38CB9A89}" destId="{6E03E12A-AC6E-4ED0-AB53-98DB7D2126AA}" srcOrd="2" destOrd="0" presId="urn:microsoft.com/office/officeart/2005/8/layout/vList2"/>
    <dgm:cxn modelId="{CE104F89-6E84-4C79-8D17-546EDAD63598}" type="presParOf" srcId="{C3B87F0A-D706-4F6E-B16F-DD2E38CB9A89}" destId="{EDDD831E-2E16-4E9D-AAE4-C76C810C6396}" srcOrd="3" destOrd="0" presId="urn:microsoft.com/office/officeart/2005/8/layout/vList2"/>
    <dgm:cxn modelId="{8326B6EB-D1E5-4D7D-817C-08EC25F96792}" type="presParOf" srcId="{C3B87F0A-D706-4F6E-B16F-DD2E38CB9A89}" destId="{AF71E6C5-6F8A-4A99-A255-033DAD00094D}" srcOrd="4" destOrd="0" presId="urn:microsoft.com/office/officeart/2005/8/layout/vList2"/>
    <dgm:cxn modelId="{C786DBAB-6979-4D76-BDD2-53F373CE7ED7}" type="presParOf" srcId="{C3B87F0A-D706-4F6E-B16F-DD2E38CB9A89}" destId="{D251A628-D086-4B41-93C1-6DD635DE2EAF}" srcOrd="5" destOrd="0" presId="urn:microsoft.com/office/officeart/2005/8/layout/vList2"/>
    <dgm:cxn modelId="{CBFE5A6B-37C8-4EFC-830F-A6FA7B31E4D4}" type="presParOf" srcId="{C3B87F0A-D706-4F6E-B16F-DD2E38CB9A89}" destId="{A8C45DD7-5647-4F68-A30D-616E990D48D6}" srcOrd="6" destOrd="0" presId="urn:microsoft.com/office/officeart/2005/8/layout/vList2"/>
    <dgm:cxn modelId="{3C2EAF66-1263-4029-B83C-673E43D5D8C1}" type="presParOf" srcId="{C3B87F0A-D706-4F6E-B16F-DD2E38CB9A89}" destId="{C45B0CA0-6AC4-40CF-8346-7A44F0ED8D64}" srcOrd="7" destOrd="0" presId="urn:microsoft.com/office/officeart/2005/8/layout/vList2"/>
    <dgm:cxn modelId="{08D3B3C1-33C1-4A92-B2E4-41A4C618DA61}" type="presParOf" srcId="{C3B87F0A-D706-4F6E-B16F-DD2E38CB9A89}" destId="{723AD1DB-5E20-433E-8856-F11CCA23097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755641-9622-4B63-A222-7394BF464B4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B29E0FE-A31A-4DEB-9535-281A9CF67302}">
      <dgm:prSet custT="1"/>
      <dgm:spPr/>
      <dgm:t>
        <a:bodyPr/>
        <a:lstStyle/>
        <a:p>
          <a:r>
            <a:rPr lang="it-IT" sz="1800" b="1" dirty="0" err="1"/>
            <a:t>Meaning</a:t>
          </a:r>
          <a:r>
            <a:rPr lang="it-IT" sz="1800" b="1" dirty="0"/>
            <a:t> of SE </a:t>
          </a:r>
          <a:endParaRPr lang="en-GB" sz="1800" b="1" dirty="0"/>
        </a:p>
        <a:p>
          <a:r>
            <a:rPr lang="en-GB" sz="1800" dirty="0"/>
            <a:t>“I can do my job without too much stress”</a:t>
          </a:r>
        </a:p>
        <a:p>
          <a:r>
            <a:rPr lang="en-GB" sz="1800" dirty="0"/>
            <a:t>“Being able to do my work until I retire” </a:t>
          </a:r>
          <a:endParaRPr lang="en-US" sz="1800" dirty="0"/>
        </a:p>
      </dgm:t>
    </dgm:pt>
    <dgm:pt modelId="{79EB0DCD-D977-4519-9318-2A64981F4F5D}" type="parTrans" cxnId="{B05495C7-22A1-4CCD-8250-545EEB2A6A49}">
      <dgm:prSet/>
      <dgm:spPr/>
      <dgm:t>
        <a:bodyPr/>
        <a:lstStyle/>
        <a:p>
          <a:endParaRPr lang="en-US"/>
        </a:p>
      </dgm:t>
    </dgm:pt>
    <dgm:pt modelId="{47E5A14F-CFB8-4BD9-9710-B061AE32A2FE}" type="sibTrans" cxnId="{B05495C7-22A1-4CCD-8250-545EEB2A6A49}">
      <dgm:prSet/>
      <dgm:spPr/>
      <dgm:t>
        <a:bodyPr/>
        <a:lstStyle/>
        <a:p>
          <a:endParaRPr lang="en-US"/>
        </a:p>
      </dgm:t>
    </dgm:pt>
    <dgm:pt modelId="{E889CF7B-11ED-4745-B9C6-205AB380BD66}">
      <dgm:prSet custT="1"/>
      <dgm:spPr/>
      <dgm:t>
        <a:bodyPr/>
        <a:lstStyle/>
        <a:p>
          <a:r>
            <a:rPr lang="it-IT" sz="1800" b="1" dirty="0" err="1"/>
            <a:t>Employee</a:t>
          </a:r>
          <a:r>
            <a:rPr lang="it-IT" sz="1800" b="1" dirty="0"/>
            <a:t> SE </a:t>
          </a:r>
          <a:endParaRPr lang="en-GB" sz="1800" b="1" dirty="0"/>
        </a:p>
        <a:p>
          <a:r>
            <a:rPr lang="en-GB" sz="1800" dirty="0"/>
            <a:t>“I have the required knowledge to perform my job”</a:t>
          </a:r>
        </a:p>
        <a:p>
          <a:r>
            <a:rPr lang="en-GB" sz="1800" dirty="0"/>
            <a:t>“My job is stressful” </a:t>
          </a:r>
          <a:endParaRPr lang="en-US" sz="1800" dirty="0"/>
        </a:p>
      </dgm:t>
    </dgm:pt>
    <dgm:pt modelId="{A4D3A16B-FC5B-4117-B4B8-0912E2F3B755}" type="parTrans" cxnId="{7B641458-ED92-4DCE-974D-7DCE2278951B}">
      <dgm:prSet/>
      <dgm:spPr/>
      <dgm:t>
        <a:bodyPr/>
        <a:lstStyle/>
        <a:p>
          <a:endParaRPr lang="en-US"/>
        </a:p>
      </dgm:t>
    </dgm:pt>
    <dgm:pt modelId="{4A089FC9-B9E5-44DD-80DE-D43ECECE7AFD}" type="sibTrans" cxnId="{7B641458-ED92-4DCE-974D-7DCE2278951B}">
      <dgm:prSet/>
      <dgm:spPr/>
      <dgm:t>
        <a:bodyPr/>
        <a:lstStyle/>
        <a:p>
          <a:endParaRPr lang="en-US"/>
        </a:p>
      </dgm:t>
    </dgm:pt>
    <dgm:pt modelId="{6C8DB33D-6298-4889-9C75-711E289C593F}">
      <dgm:prSet custT="1"/>
      <dgm:spPr/>
      <dgm:t>
        <a:bodyPr/>
        <a:lstStyle/>
        <a:p>
          <a:r>
            <a:rPr lang="it-IT" sz="1800" b="1" dirty="0" err="1"/>
            <a:t>Factors</a:t>
          </a:r>
          <a:r>
            <a:rPr lang="it-IT" sz="1800" b="1" dirty="0"/>
            <a:t> </a:t>
          </a:r>
          <a:r>
            <a:rPr lang="it-IT" sz="1800" b="1" dirty="0" err="1"/>
            <a:t>affecting</a:t>
          </a:r>
          <a:r>
            <a:rPr lang="it-IT" sz="1800" b="1" dirty="0"/>
            <a:t> the </a:t>
          </a:r>
          <a:r>
            <a:rPr lang="it-IT" sz="1800" b="1" dirty="0" err="1"/>
            <a:t>employees</a:t>
          </a:r>
          <a:r>
            <a:rPr lang="it-IT" sz="1800" b="1" dirty="0"/>
            <a:t>’ SE </a:t>
          </a:r>
          <a:endParaRPr lang="en-GB" sz="1800" b="1" dirty="0"/>
        </a:p>
        <a:p>
          <a:r>
            <a:rPr lang="en-GB" sz="1800" dirty="0"/>
            <a:t>“Atmosphere improvement within my department/team”</a:t>
          </a:r>
        </a:p>
        <a:p>
          <a:r>
            <a:rPr lang="en-GB" sz="1800" dirty="0"/>
            <a:t> “Introduce more flexible working hours” </a:t>
          </a:r>
          <a:endParaRPr lang="en-US" sz="1800" dirty="0"/>
        </a:p>
      </dgm:t>
    </dgm:pt>
    <dgm:pt modelId="{930C53FF-D1DE-4C2C-B339-6F2A4BEC9AF1}" type="parTrans" cxnId="{ADAA2681-64F0-4324-BA89-30914F7DC8DE}">
      <dgm:prSet/>
      <dgm:spPr/>
      <dgm:t>
        <a:bodyPr/>
        <a:lstStyle/>
        <a:p>
          <a:endParaRPr lang="en-US"/>
        </a:p>
      </dgm:t>
    </dgm:pt>
    <dgm:pt modelId="{FA283588-AD3D-4F96-9994-8894F0AA1DA7}" type="sibTrans" cxnId="{ADAA2681-64F0-4324-BA89-30914F7DC8DE}">
      <dgm:prSet/>
      <dgm:spPr/>
      <dgm:t>
        <a:bodyPr/>
        <a:lstStyle/>
        <a:p>
          <a:endParaRPr lang="en-US"/>
        </a:p>
      </dgm:t>
    </dgm:pt>
    <dgm:pt modelId="{E49EE89D-26AA-4B79-9B6F-379D1BE75F4F}">
      <dgm:prSet custT="1"/>
      <dgm:spPr/>
      <dgm:t>
        <a:bodyPr/>
        <a:lstStyle/>
        <a:p>
          <a:r>
            <a:rPr lang="it-IT" sz="1800" b="1" dirty="0" err="1"/>
            <a:t>Responsibility</a:t>
          </a:r>
          <a:r>
            <a:rPr lang="it-IT" sz="1800" b="1" dirty="0"/>
            <a:t> for </a:t>
          </a:r>
          <a:r>
            <a:rPr lang="it-IT" sz="1800" b="1" dirty="0" err="1"/>
            <a:t>overall</a:t>
          </a:r>
          <a:r>
            <a:rPr lang="it-IT" sz="1800" b="1" dirty="0"/>
            <a:t> </a:t>
          </a:r>
          <a:r>
            <a:rPr lang="it-IT" sz="1800" b="1" dirty="0" err="1"/>
            <a:t>employee</a:t>
          </a:r>
          <a:r>
            <a:rPr lang="it-IT" sz="1800" b="1" dirty="0"/>
            <a:t> SE </a:t>
          </a:r>
          <a:endParaRPr lang="en-GB" sz="1800" b="1" dirty="0"/>
        </a:p>
        <a:p>
          <a:r>
            <a:rPr lang="en-GB" sz="1800" dirty="0"/>
            <a:t>“With whom does the responsibility for sustainable employability</a:t>
          </a:r>
        </a:p>
        <a:p>
          <a:r>
            <a:rPr lang="en-GB" sz="1800" dirty="0"/>
            <a:t> lie according to you?”</a:t>
          </a:r>
          <a:endParaRPr lang="en-US" sz="1800" dirty="0"/>
        </a:p>
      </dgm:t>
    </dgm:pt>
    <dgm:pt modelId="{A08C086B-CA71-45D4-8B4A-69C0BD6E0E28}" type="parTrans" cxnId="{7BCA03C2-3EE5-4A0A-8C3A-9C16BFE7A15D}">
      <dgm:prSet/>
      <dgm:spPr/>
      <dgm:t>
        <a:bodyPr/>
        <a:lstStyle/>
        <a:p>
          <a:endParaRPr lang="en-US"/>
        </a:p>
      </dgm:t>
    </dgm:pt>
    <dgm:pt modelId="{81D830AB-9935-4337-9C82-0A20D54C0047}" type="sibTrans" cxnId="{7BCA03C2-3EE5-4A0A-8C3A-9C16BFE7A15D}">
      <dgm:prSet/>
      <dgm:spPr/>
      <dgm:t>
        <a:bodyPr/>
        <a:lstStyle/>
        <a:p>
          <a:endParaRPr lang="en-US"/>
        </a:p>
      </dgm:t>
    </dgm:pt>
    <dgm:pt modelId="{E36142FE-DD9C-4D7B-8132-A1EE48571D45}">
      <dgm:prSet custT="1"/>
      <dgm:spPr/>
      <dgm:t>
        <a:bodyPr/>
        <a:lstStyle/>
        <a:p>
          <a:r>
            <a:rPr lang="it-IT" sz="1800" b="1" dirty="0" err="1"/>
            <a:t>Responsibility</a:t>
          </a:r>
          <a:r>
            <a:rPr lang="it-IT" sz="1800" b="1" dirty="0"/>
            <a:t> for </a:t>
          </a:r>
          <a:r>
            <a:rPr lang="it-IT" sz="1800" b="1" dirty="0" err="1"/>
            <a:t>factors</a:t>
          </a:r>
          <a:r>
            <a:rPr lang="it-IT" sz="1800" b="1" dirty="0"/>
            <a:t> </a:t>
          </a:r>
          <a:r>
            <a:rPr lang="it-IT" sz="1800" b="1" dirty="0" err="1"/>
            <a:t>affecting</a:t>
          </a:r>
          <a:r>
            <a:rPr lang="it-IT" sz="1800" b="1" dirty="0"/>
            <a:t> the </a:t>
          </a:r>
          <a:r>
            <a:rPr lang="it-IT" sz="1800" b="1" dirty="0" err="1"/>
            <a:t>employees</a:t>
          </a:r>
          <a:r>
            <a:rPr lang="it-IT" sz="1800" b="1" dirty="0"/>
            <a:t>’ SE </a:t>
          </a:r>
          <a:endParaRPr lang="en-GB" sz="1800" b="1" dirty="0"/>
        </a:p>
        <a:p>
          <a:r>
            <a:rPr lang="en-GB" sz="1800" dirty="0"/>
            <a:t>“Reach a healthier body weight”</a:t>
          </a:r>
        </a:p>
        <a:p>
          <a:r>
            <a:rPr lang="en-GB" sz="1800" dirty="0"/>
            <a:t>“Improvement of working conditions”</a:t>
          </a:r>
          <a:endParaRPr lang="en-US" sz="1800" dirty="0"/>
        </a:p>
      </dgm:t>
    </dgm:pt>
    <dgm:pt modelId="{9BF955C3-9C16-444A-B74E-046BE18DD4ED}" type="parTrans" cxnId="{E34DA356-0EC7-4C54-82BF-D3C38FFE9CB1}">
      <dgm:prSet/>
      <dgm:spPr/>
      <dgm:t>
        <a:bodyPr/>
        <a:lstStyle/>
        <a:p>
          <a:endParaRPr lang="en-US"/>
        </a:p>
      </dgm:t>
    </dgm:pt>
    <dgm:pt modelId="{DBC27DBB-542D-46AA-82E6-71055D5E1FE1}" type="sibTrans" cxnId="{E34DA356-0EC7-4C54-82BF-D3C38FFE9CB1}">
      <dgm:prSet/>
      <dgm:spPr/>
      <dgm:t>
        <a:bodyPr/>
        <a:lstStyle/>
        <a:p>
          <a:endParaRPr lang="en-US"/>
        </a:p>
      </dgm:t>
    </dgm:pt>
    <dgm:pt modelId="{8171D5CA-794F-4FD3-B6EB-30A41DAF3D38}" type="pres">
      <dgm:prSet presAssocID="{34755641-9622-4B63-A222-7394BF464B4B}" presName="linear" presStyleCnt="0">
        <dgm:presLayoutVars>
          <dgm:animLvl val="lvl"/>
          <dgm:resizeHandles val="exact"/>
        </dgm:presLayoutVars>
      </dgm:prSet>
      <dgm:spPr/>
    </dgm:pt>
    <dgm:pt modelId="{41AD1480-55A4-45AA-B0C0-641A0A2F944D}" type="pres">
      <dgm:prSet presAssocID="{AB29E0FE-A31A-4DEB-9535-281A9CF67302}" presName="parentText" presStyleLbl="node1" presStyleIdx="0" presStyleCnt="5" custLinFactNeighborY="-8247">
        <dgm:presLayoutVars>
          <dgm:chMax val="0"/>
          <dgm:bulletEnabled val="1"/>
        </dgm:presLayoutVars>
      </dgm:prSet>
      <dgm:spPr/>
    </dgm:pt>
    <dgm:pt modelId="{FC87AFCA-1735-45FB-BBE8-82BBDF3CFDD6}" type="pres">
      <dgm:prSet presAssocID="{47E5A14F-CFB8-4BD9-9710-B061AE32A2FE}" presName="spacer" presStyleCnt="0"/>
      <dgm:spPr/>
    </dgm:pt>
    <dgm:pt modelId="{0A4B3D15-3990-4F80-A6F7-8A6746790250}" type="pres">
      <dgm:prSet presAssocID="{E889CF7B-11ED-4745-B9C6-205AB380BD6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8ABFD96C-6D4B-4D4E-BAA6-335E7AA5C13B}" type="pres">
      <dgm:prSet presAssocID="{4A089FC9-B9E5-44DD-80DE-D43ECECE7AFD}" presName="spacer" presStyleCnt="0"/>
      <dgm:spPr/>
    </dgm:pt>
    <dgm:pt modelId="{B4DD53DE-AF78-4951-8503-E7BBD70B130D}" type="pres">
      <dgm:prSet presAssocID="{6C8DB33D-6298-4889-9C75-711E289C593F}" presName="parentText" presStyleLbl="node1" presStyleIdx="2" presStyleCnt="5" custLinFactNeighborX="-201" custLinFactNeighborY="-2480">
        <dgm:presLayoutVars>
          <dgm:chMax val="0"/>
          <dgm:bulletEnabled val="1"/>
        </dgm:presLayoutVars>
      </dgm:prSet>
      <dgm:spPr/>
    </dgm:pt>
    <dgm:pt modelId="{AA3E1CF6-CD41-459A-B6E0-38DE9DE42128}" type="pres">
      <dgm:prSet presAssocID="{FA283588-AD3D-4F96-9994-8894F0AA1DA7}" presName="spacer" presStyleCnt="0"/>
      <dgm:spPr/>
    </dgm:pt>
    <dgm:pt modelId="{985A50F4-9F75-459C-A453-57C38A459D23}" type="pres">
      <dgm:prSet presAssocID="{E49EE89D-26AA-4B79-9B6F-379D1BE75F4F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7E437CB-735C-46B9-A1B9-E0233C8E6CE9}" type="pres">
      <dgm:prSet presAssocID="{81D830AB-9935-4337-9C82-0A20D54C0047}" presName="spacer" presStyleCnt="0"/>
      <dgm:spPr/>
    </dgm:pt>
    <dgm:pt modelId="{5058D39F-2346-4D2D-A48C-C47A5CF90E8D}" type="pres">
      <dgm:prSet presAssocID="{E36142FE-DD9C-4D7B-8132-A1EE48571D45}" presName="parentText" presStyleLbl="node1" presStyleIdx="4" presStyleCnt="5" custLinFactNeighborX="260">
        <dgm:presLayoutVars>
          <dgm:chMax val="0"/>
          <dgm:bulletEnabled val="1"/>
        </dgm:presLayoutVars>
      </dgm:prSet>
      <dgm:spPr/>
    </dgm:pt>
  </dgm:ptLst>
  <dgm:cxnLst>
    <dgm:cxn modelId="{0462823F-4CDE-485E-87BB-2513BB59614B}" type="presOf" srcId="{6C8DB33D-6298-4889-9C75-711E289C593F}" destId="{B4DD53DE-AF78-4951-8503-E7BBD70B130D}" srcOrd="0" destOrd="0" presId="urn:microsoft.com/office/officeart/2005/8/layout/vList2"/>
    <dgm:cxn modelId="{9AB6B861-FE3F-4D5B-977A-514732A8B731}" type="presOf" srcId="{E889CF7B-11ED-4745-B9C6-205AB380BD66}" destId="{0A4B3D15-3990-4F80-A6F7-8A6746790250}" srcOrd="0" destOrd="0" presId="urn:microsoft.com/office/officeart/2005/8/layout/vList2"/>
    <dgm:cxn modelId="{F47A0E69-3D3B-43BC-9A16-62B7A5FD0EE7}" type="presOf" srcId="{E49EE89D-26AA-4B79-9B6F-379D1BE75F4F}" destId="{985A50F4-9F75-459C-A453-57C38A459D23}" srcOrd="0" destOrd="0" presId="urn:microsoft.com/office/officeart/2005/8/layout/vList2"/>
    <dgm:cxn modelId="{E34DA356-0EC7-4C54-82BF-D3C38FFE9CB1}" srcId="{34755641-9622-4B63-A222-7394BF464B4B}" destId="{E36142FE-DD9C-4D7B-8132-A1EE48571D45}" srcOrd="4" destOrd="0" parTransId="{9BF955C3-9C16-444A-B74E-046BE18DD4ED}" sibTransId="{DBC27DBB-542D-46AA-82E6-71055D5E1FE1}"/>
    <dgm:cxn modelId="{7B641458-ED92-4DCE-974D-7DCE2278951B}" srcId="{34755641-9622-4B63-A222-7394BF464B4B}" destId="{E889CF7B-11ED-4745-B9C6-205AB380BD66}" srcOrd="1" destOrd="0" parTransId="{A4D3A16B-FC5B-4117-B4B8-0912E2F3B755}" sibTransId="{4A089FC9-B9E5-44DD-80DE-D43ECECE7AFD}"/>
    <dgm:cxn modelId="{ADAA2681-64F0-4324-BA89-30914F7DC8DE}" srcId="{34755641-9622-4B63-A222-7394BF464B4B}" destId="{6C8DB33D-6298-4889-9C75-711E289C593F}" srcOrd="2" destOrd="0" parTransId="{930C53FF-D1DE-4C2C-B339-6F2A4BEC9AF1}" sibTransId="{FA283588-AD3D-4F96-9994-8894F0AA1DA7}"/>
    <dgm:cxn modelId="{88BE65A0-0CC7-4F90-8A97-1E6040483924}" type="presOf" srcId="{E36142FE-DD9C-4D7B-8132-A1EE48571D45}" destId="{5058D39F-2346-4D2D-A48C-C47A5CF90E8D}" srcOrd="0" destOrd="0" presId="urn:microsoft.com/office/officeart/2005/8/layout/vList2"/>
    <dgm:cxn modelId="{E61532C1-6C6F-4821-8D77-B1DD7FEB511C}" type="presOf" srcId="{AB29E0FE-A31A-4DEB-9535-281A9CF67302}" destId="{41AD1480-55A4-45AA-B0C0-641A0A2F944D}" srcOrd="0" destOrd="0" presId="urn:microsoft.com/office/officeart/2005/8/layout/vList2"/>
    <dgm:cxn modelId="{7BCA03C2-3EE5-4A0A-8C3A-9C16BFE7A15D}" srcId="{34755641-9622-4B63-A222-7394BF464B4B}" destId="{E49EE89D-26AA-4B79-9B6F-379D1BE75F4F}" srcOrd="3" destOrd="0" parTransId="{A08C086B-CA71-45D4-8B4A-69C0BD6E0E28}" sibTransId="{81D830AB-9935-4337-9C82-0A20D54C0047}"/>
    <dgm:cxn modelId="{B05495C7-22A1-4CCD-8250-545EEB2A6A49}" srcId="{34755641-9622-4B63-A222-7394BF464B4B}" destId="{AB29E0FE-A31A-4DEB-9535-281A9CF67302}" srcOrd="0" destOrd="0" parTransId="{79EB0DCD-D977-4519-9318-2A64981F4F5D}" sibTransId="{47E5A14F-CFB8-4BD9-9710-B061AE32A2FE}"/>
    <dgm:cxn modelId="{21D91FDF-77DB-4E61-BEE5-A248A458E196}" type="presOf" srcId="{34755641-9622-4B63-A222-7394BF464B4B}" destId="{8171D5CA-794F-4FD3-B6EB-30A41DAF3D38}" srcOrd="0" destOrd="0" presId="urn:microsoft.com/office/officeart/2005/8/layout/vList2"/>
    <dgm:cxn modelId="{A7B4C11C-68A1-4323-951C-DEDAC72E6BEE}" type="presParOf" srcId="{8171D5CA-794F-4FD3-B6EB-30A41DAF3D38}" destId="{41AD1480-55A4-45AA-B0C0-641A0A2F944D}" srcOrd="0" destOrd="0" presId="urn:microsoft.com/office/officeart/2005/8/layout/vList2"/>
    <dgm:cxn modelId="{FA554209-9A2E-493D-8778-8AE201AB91AD}" type="presParOf" srcId="{8171D5CA-794F-4FD3-B6EB-30A41DAF3D38}" destId="{FC87AFCA-1735-45FB-BBE8-82BBDF3CFDD6}" srcOrd="1" destOrd="0" presId="urn:microsoft.com/office/officeart/2005/8/layout/vList2"/>
    <dgm:cxn modelId="{BA16CE67-37A7-46E1-A984-A380657866C1}" type="presParOf" srcId="{8171D5CA-794F-4FD3-B6EB-30A41DAF3D38}" destId="{0A4B3D15-3990-4F80-A6F7-8A6746790250}" srcOrd="2" destOrd="0" presId="urn:microsoft.com/office/officeart/2005/8/layout/vList2"/>
    <dgm:cxn modelId="{ACA4D38D-4100-488E-A551-4638E147BA27}" type="presParOf" srcId="{8171D5CA-794F-4FD3-B6EB-30A41DAF3D38}" destId="{8ABFD96C-6D4B-4D4E-BAA6-335E7AA5C13B}" srcOrd="3" destOrd="0" presId="urn:microsoft.com/office/officeart/2005/8/layout/vList2"/>
    <dgm:cxn modelId="{5DB17E84-B372-4C28-862D-D07595CA3CE7}" type="presParOf" srcId="{8171D5CA-794F-4FD3-B6EB-30A41DAF3D38}" destId="{B4DD53DE-AF78-4951-8503-E7BBD70B130D}" srcOrd="4" destOrd="0" presId="urn:microsoft.com/office/officeart/2005/8/layout/vList2"/>
    <dgm:cxn modelId="{DC87FE93-A164-4707-B250-E6DE97C0499A}" type="presParOf" srcId="{8171D5CA-794F-4FD3-B6EB-30A41DAF3D38}" destId="{AA3E1CF6-CD41-459A-B6E0-38DE9DE42128}" srcOrd="5" destOrd="0" presId="urn:microsoft.com/office/officeart/2005/8/layout/vList2"/>
    <dgm:cxn modelId="{E8C46F5C-69D7-4A57-A45D-491D88DCDBBA}" type="presParOf" srcId="{8171D5CA-794F-4FD3-B6EB-30A41DAF3D38}" destId="{985A50F4-9F75-459C-A453-57C38A459D23}" srcOrd="6" destOrd="0" presId="urn:microsoft.com/office/officeart/2005/8/layout/vList2"/>
    <dgm:cxn modelId="{001FAAA9-0375-49BC-949F-402FDD1B3B3A}" type="presParOf" srcId="{8171D5CA-794F-4FD3-B6EB-30A41DAF3D38}" destId="{A7E437CB-735C-46B9-A1B9-E0233C8E6CE9}" srcOrd="7" destOrd="0" presId="urn:microsoft.com/office/officeart/2005/8/layout/vList2"/>
    <dgm:cxn modelId="{522C5072-57E7-4A1D-B08D-F97160C9CA93}" type="presParOf" srcId="{8171D5CA-794F-4FD3-B6EB-30A41DAF3D38}" destId="{5058D39F-2346-4D2D-A48C-C47A5CF90E8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4755641-9622-4B63-A222-7394BF464B4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B29E0FE-A31A-4DEB-9535-281A9CF67302}">
      <dgm:prSet custT="1"/>
      <dgm:spPr/>
      <dgm:t>
        <a:bodyPr/>
        <a:lstStyle/>
        <a:p>
          <a:pPr algn="l"/>
          <a:r>
            <a:rPr lang="it-IT" sz="1800" b="1" dirty="0" err="1"/>
            <a:t>Meaning</a:t>
          </a:r>
          <a:r>
            <a:rPr lang="it-IT" sz="1800" b="1" dirty="0"/>
            <a:t> of SE </a:t>
          </a:r>
          <a:endParaRPr lang="en-GB" sz="1800" b="1" dirty="0"/>
        </a:p>
        <a:p>
          <a:pPr algn="ctr"/>
          <a:r>
            <a:rPr lang="en-US" sz="1800" dirty="0"/>
            <a:t>Fit &amp; Useful	Productive</a:t>
          </a:r>
        </a:p>
      </dgm:t>
    </dgm:pt>
    <dgm:pt modelId="{79EB0DCD-D977-4519-9318-2A64981F4F5D}" type="parTrans" cxnId="{B05495C7-22A1-4CCD-8250-545EEB2A6A49}">
      <dgm:prSet/>
      <dgm:spPr/>
      <dgm:t>
        <a:bodyPr/>
        <a:lstStyle/>
        <a:p>
          <a:endParaRPr lang="en-US"/>
        </a:p>
      </dgm:t>
    </dgm:pt>
    <dgm:pt modelId="{47E5A14F-CFB8-4BD9-9710-B061AE32A2FE}" type="sibTrans" cxnId="{B05495C7-22A1-4CCD-8250-545EEB2A6A49}">
      <dgm:prSet/>
      <dgm:spPr/>
      <dgm:t>
        <a:bodyPr/>
        <a:lstStyle/>
        <a:p>
          <a:endParaRPr lang="en-US"/>
        </a:p>
      </dgm:t>
    </dgm:pt>
    <dgm:pt modelId="{E889CF7B-11ED-4745-B9C6-205AB380BD66}">
      <dgm:prSet custT="1"/>
      <dgm:spPr/>
      <dgm:t>
        <a:bodyPr/>
        <a:lstStyle/>
        <a:p>
          <a:pPr algn="l"/>
          <a:r>
            <a:rPr lang="it-IT" sz="1800" b="1" dirty="0" err="1"/>
            <a:t>Employee</a:t>
          </a:r>
          <a:r>
            <a:rPr lang="it-IT" sz="1800" b="1" dirty="0"/>
            <a:t> SE </a:t>
          </a:r>
          <a:endParaRPr lang="en-GB" sz="1800" b="1" dirty="0"/>
        </a:p>
        <a:p>
          <a:pPr algn="ctr"/>
          <a:r>
            <a:rPr lang="en-GB" sz="1800" dirty="0"/>
            <a:t>Performance	Health issues</a:t>
          </a:r>
          <a:endParaRPr lang="en-US" sz="1800" dirty="0"/>
        </a:p>
      </dgm:t>
    </dgm:pt>
    <dgm:pt modelId="{A4D3A16B-FC5B-4117-B4B8-0912E2F3B755}" type="parTrans" cxnId="{7B641458-ED92-4DCE-974D-7DCE2278951B}">
      <dgm:prSet/>
      <dgm:spPr/>
      <dgm:t>
        <a:bodyPr/>
        <a:lstStyle/>
        <a:p>
          <a:endParaRPr lang="en-US"/>
        </a:p>
      </dgm:t>
    </dgm:pt>
    <dgm:pt modelId="{4A089FC9-B9E5-44DD-80DE-D43ECECE7AFD}" type="sibTrans" cxnId="{7B641458-ED92-4DCE-974D-7DCE2278951B}">
      <dgm:prSet/>
      <dgm:spPr/>
      <dgm:t>
        <a:bodyPr/>
        <a:lstStyle/>
        <a:p>
          <a:endParaRPr lang="en-US"/>
        </a:p>
      </dgm:t>
    </dgm:pt>
    <dgm:pt modelId="{8171D5CA-794F-4FD3-B6EB-30A41DAF3D38}" type="pres">
      <dgm:prSet presAssocID="{34755641-9622-4B63-A222-7394BF464B4B}" presName="linear" presStyleCnt="0">
        <dgm:presLayoutVars>
          <dgm:animLvl val="lvl"/>
          <dgm:resizeHandles val="exact"/>
        </dgm:presLayoutVars>
      </dgm:prSet>
      <dgm:spPr/>
    </dgm:pt>
    <dgm:pt modelId="{41AD1480-55A4-45AA-B0C0-641A0A2F944D}" type="pres">
      <dgm:prSet presAssocID="{AB29E0FE-A31A-4DEB-9535-281A9CF67302}" presName="parentText" presStyleLbl="node1" presStyleIdx="0" presStyleCnt="2" custScaleY="80377" custLinFactNeighborX="0" custLinFactNeighborY="-4432">
        <dgm:presLayoutVars>
          <dgm:chMax val="0"/>
          <dgm:bulletEnabled val="1"/>
        </dgm:presLayoutVars>
      </dgm:prSet>
      <dgm:spPr/>
    </dgm:pt>
    <dgm:pt modelId="{FC87AFCA-1735-45FB-BBE8-82BBDF3CFDD6}" type="pres">
      <dgm:prSet presAssocID="{47E5A14F-CFB8-4BD9-9710-B061AE32A2FE}" presName="spacer" presStyleCnt="0"/>
      <dgm:spPr/>
    </dgm:pt>
    <dgm:pt modelId="{0A4B3D15-3990-4F80-A6F7-8A6746790250}" type="pres">
      <dgm:prSet presAssocID="{E889CF7B-11ED-4745-B9C6-205AB380BD66}" presName="parentText" presStyleLbl="node1" presStyleIdx="1" presStyleCnt="2" custScaleY="80377" custLinFactY="-801" custLinFactNeighborX="0" custLinFactNeighborY="-100000">
        <dgm:presLayoutVars>
          <dgm:chMax val="0"/>
          <dgm:bulletEnabled val="1"/>
        </dgm:presLayoutVars>
      </dgm:prSet>
      <dgm:spPr/>
    </dgm:pt>
  </dgm:ptLst>
  <dgm:cxnLst>
    <dgm:cxn modelId="{7B641458-ED92-4DCE-974D-7DCE2278951B}" srcId="{34755641-9622-4B63-A222-7394BF464B4B}" destId="{E889CF7B-11ED-4745-B9C6-205AB380BD66}" srcOrd="1" destOrd="0" parTransId="{A4D3A16B-FC5B-4117-B4B8-0912E2F3B755}" sibTransId="{4A089FC9-B9E5-44DD-80DE-D43ECECE7AFD}"/>
    <dgm:cxn modelId="{B5AB8886-DAC0-4B41-9CE8-04EC89558887}" type="presOf" srcId="{E889CF7B-11ED-4745-B9C6-205AB380BD66}" destId="{0A4B3D15-3990-4F80-A6F7-8A6746790250}" srcOrd="0" destOrd="0" presId="urn:microsoft.com/office/officeart/2005/8/layout/vList2"/>
    <dgm:cxn modelId="{B05495C7-22A1-4CCD-8250-545EEB2A6A49}" srcId="{34755641-9622-4B63-A222-7394BF464B4B}" destId="{AB29E0FE-A31A-4DEB-9535-281A9CF67302}" srcOrd="0" destOrd="0" parTransId="{79EB0DCD-D977-4519-9318-2A64981F4F5D}" sibTransId="{47E5A14F-CFB8-4BD9-9710-B061AE32A2FE}"/>
    <dgm:cxn modelId="{EF6632CC-1931-41E0-A38C-44453998AF45}" type="presOf" srcId="{34755641-9622-4B63-A222-7394BF464B4B}" destId="{8171D5CA-794F-4FD3-B6EB-30A41DAF3D38}" srcOrd="0" destOrd="0" presId="urn:microsoft.com/office/officeart/2005/8/layout/vList2"/>
    <dgm:cxn modelId="{7230B7D6-4F93-44DE-980B-9D272FDF79BC}" type="presOf" srcId="{AB29E0FE-A31A-4DEB-9535-281A9CF67302}" destId="{41AD1480-55A4-45AA-B0C0-641A0A2F944D}" srcOrd="0" destOrd="0" presId="urn:microsoft.com/office/officeart/2005/8/layout/vList2"/>
    <dgm:cxn modelId="{C8C368FB-FFD7-4BC0-A516-252C6B2956B0}" type="presParOf" srcId="{8171D5CA-794F-4FD3-B6EB-30A41DAF3D38}" destId="{41AD1480-55A4-45AA-B0C0-641A0A2F944D}" srcOrd="0" destOrd="0" presId="urn:microsoft.com/office/officeart/2005/8/layout/vList2"/>
    <dgm:cxn modelId="{882C4B2D-A4FE-4C6C-991B-59BE27028429}" type="presParOf" srcId="{8171D5CA-794F-4FD3-B6EB-30A41DAF3D38}" destId="{FC87AFCA-1735-45FB-BBE8-82BBDF3CFDD6}" srcOrd="1" destOrd="0" presId="urn:microsoft.com/office/officeart/2005/8/layout/vList2"/>
    <dgm:cxn modelId="{E26ABEEF-7E0B-48D0-8E0F-16858727292E}" type="presParOf" srcId="{8171D5CA-794F-4FD3-B6EB-30A41DAF3D38}" destId="{0A4B3D15-3990-4F80-A6F7-8A674679025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4755641-9622-4B63-A222-7394BF464B4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B29E0FE-A31A-4DEB-9535-281A9CF67302}">
      <dgm:prSet custT="1"/>
      <dgm:spPr/>
      <dgm:t>
        <a:bodyPr/>
        <a:lstStyle/>
        <a:p>
          <a:pPr algn="l"/>
          <a:r>
            <a:rPr lang="it-IT" sz="1800" b="1" dirty="0" err="1"/>
            <a:t>Factors</a:t>
          </a:r>
          <a:r>
            <a:rPr lang="it-IT" sz="1800" b="1" dirty="0"/>
            <a:t> </a:t>
          </a:r>
          <a:r>
            <a:rPr lang="it-IT" sz="1800" b="1" dirty="0" err="1"/>
            <a:t>affecting</a:t>
          </a:r>
          <a:r>
            <a:rPr lang="it-IT" sz="1800" b="1" dirty="0"/>
            <a:t> the </a:t>
          </a:r>
          <a:r>
            <a:rPr lang="it-IT" sz="1800" b="1" dirty="0" err="1"/>
            <a:t>employees</a:t>
          </a:r>
          <a:r>
            <a:rPr lang="it-IT" sz="1800" b="1" dirty="0"/>
            <a:t>’ SE</a:t>
          </a:r>
        </a:p>
        <a:p>
          <a:pPr algn="ctr"/>
          <a:r>
            <a:rPr lang="en-GB" sz="1800" dirty="0"/>
            <a:t>Work organisation</a:t>
          </a:r>
        </a:p>
        <a:p>
          <a:pPr algn="ctr"/>
          <a:r>
            <a:rPr lang="en-GB" sz="1800" dirty="0"/>
            <a:t>Lifestyle &amp; Balance </a:t>
          </a:r>
        </a:p>
        <a:p>
          <a:pPr algn="ctr"/>
          <a:r>
            <a:rPr lang="en-GB" sz="1800" dirty="0"/>
            <a:t>Adapted job</a:t>
          </a:r>
          <a:endParaRPr lang="en-US" sz="1800" dirty="0"/>
        </a:p>
      </dgm:t>
    </dgm:pt>
    <dgm:pt modelId="{79EB0DCD-D977-4519-9318-2A64981F4F5D}" type="parTrans" cxnId="{B05495C7-22A1-4CCD-8250-545EEB2A6A49}">
      <dgm:prSet/>
      <dgm:spPr/>
      <dgm:t>
        <a:bodyPr/>
        <a:lstStyle/>
        <a:p>
          <a:endParaRPr lang="en-US"/>
        </a:p>
      </dgm:t>
    </dgm:pt>
    <dgm:pt modelId="{47E5A14F-CFB8-4BD9-9710-B061AE32A2FE}" type="sibTrans" cxnId="{B05495C7-22A1-4CCD-8250-545EEB2A6A49}">
      <dgm:prSet/>
      <dgm:spPr/>
      <dgm:t>
        <a:bodyPr/>
        <a:lstStyle/>
        <a:p>
          <a:endParaRPr lang="en-US"/>
        </a:p>
      </dgm:t>
    </dgm:pt>
    <dgm:pt modelId="{E889CF7B-11ED-4745-B9C6-205AB380BD66}">
      <dgm:prSet custT="1"/>
      <dgm:spPr/>
      <dgm:t>
        <a:bodyPr/>
        <a:lstStyle/>
        <a:p>
          <a:pPr algn="l"/>
          <a:r>
            <a:rPr lang="it-IT" sz="1800" b="1" dirty="0" err="1"/>
            <a:t>Responsibility</a:t>
          </a:r>
          <a:r>
            <a:rPr lang="it-IT" sz="1800" b="1" dirty="0"/>
            <a:t> for </a:t>
          </a:r>
          <a:r>
            <a:rPr lang="it-IT" sz="1800" b="1" dirty="0" err="1"/>
            <a:t>factors</a:t>
          </a:r>
          <a:r>
            <a:rPr lang="it-IT" sz="1800" b="1" dirty="0"/>
            <a:t> </a:t>
          </a:r>
          <a:r>
            <a:rPr lang="it-IT" sz="1800" b="1" dirty="0" err="1"/>
            <a:t>affecting</a:t>
          </a:r>
          <a:r>
            <a:rPr lang="it-IT" sz="1800" b="1" dirty="0"/>
            <a:t> the </a:t>
          </a:r>
          <a:r>
            <a:rPr lang="it-IT" sz="1800" b="1" dirty="0" err="1"/>
            <a:t>employees</a:t>
          </a:r>
          <a:r>
            <a:rPr lang="it-IT" sz="1800" b="1" dirty="0"/>
            <a:t>’ SE </a:t>
          </a:r>
        </a:p>
        <a:p>
          <a:pPr algn="ctr"/>
          <a:r>
            <a:rPr lang="en-GB" sz="1800" dirty="0"/>
            <a:t>Lifestyle	              Balance	       Adapted job </a:t>
          </a:r>
        </a:p>
        <a:p>
          <a:pPr algn="ctr"/>
          <a:r>
            <a:rPr lang="en-GB" sz="1800" dirty="0"/>
            <a:t>Work content	 Work context</a:t>
          </a:r>
          <a:endParaRPr lang="en-US" sz="1800" dirty="0"/>
        </a:p>
      </dgm:t>
    </dgm:pt>
    <dgm:pt modelId="{A4D3A16B-FC5B-4117-B4B8-0912E2F3B755}" type="parTrans" cxnId="{7B641458-ED92-4DCE-974D-7DCE2278951B}">
      <dgm:prSet/>
      <dgm:spPr/>
      <dgm:t>
        <a:bodyPr/>
        <a:lstStyle/>
        <a:p>
          <a:endParaRPr lang="en-US"/>
        </a:p>
      </dgm:t>
    </dgm:pt>
    <dgm:pt modelId="{4A089FC9-B9E5-44DD-80DE-D43ECECE7AFD}" type="sibTrans" cxnId="{7B641458-ED92-4DCE-974D-7DCE2278951B}">
      <dgm:prSet/>
      <dgm:spPr/>
      <dgm:t>
        <a:bodyPr/>
        <a:lstStyle/>
        <a:p>
          <a:endParaRPr lang="en-US"/>
        </a:p>
      </dgm:t>
    </dgm:pt>
    <dgm:pt modelId="{8171D5CA-794F-4FD3-B6EB-30A41DAF3D38}" type="pres">
      <dgm:prSet presAssocID="{34755641-9622-4B63-A222-7394BF464B4B}" presName="linear" presStyleCnt="0">
        <dgm:presLayoutVars>
          <dgm:animLvl val="lvl"/>
          <dgm:resizeHandles val="exact"/>
        </dgm:presLayoutVars>
      </dgm:prSet>
      <dgm:spPr/>
    </dgm:pt>
    <dgm:pt modelId="{41AD1480-55A4-45AA-B0C0-641A0A2F944D}" type="pres">
      <dgm:prSet presAssocID="{AB29E0FE-A31A-4DEB-9535-281A9CF67302}" presName="parentText" presStyleLbl="node1" presStyleIdx="0" presStyleCnt="2" custScaleY="125835" custLinFactNeighborX="0" custLinFactNeighborY="-4432">
        <dgm:presLayoutVars>
          <dgm:chMax val="0"/>
          <dgm:bulletEnabled val="1"/>
        </dgm:presLayoutVars>
      </dgm:prSet>
      <dgm:spPr/>
    </dgm:pt>
    <dgm:pt modelId="{FC87AFCA-1735-45FB-BBE8-82BBDF3CFDD6}" type="pres">
      <dgm:prSet presAssocID="{47E5A14F-CFB8-4BD9-9710-B061AE32A2FE}" presName="spacer" presStyleCnt="0"/>
      <dgm:spPr/>
    </dgm:pt>
    <dgm:pt modelId="{0A4B3D15-3990-4F80-A6F7-8A6746790250}" type="pres">
      <dgm:prSet presAssocID="{E889CF7B-11ED-4745-B9C6-205AB380BD66}" presName="parentText" presStyleLbl="node1" presStyleIdx="1" presStyleCnt="2" custScaleY="117849" custLinFactNeighborX="465" custLinFactNeighborY="68970">
        <dgm:presLayoutVars>
          <dgm:chMax val="0"/>
          <dgm:bulletEnabled val="1"/>
        </dgm:presLayoutVars>
      </dgm:prSet>
      <dgm:spPr/>
    </dgm:pt>
  </dgm:ptLst>
  <dgm:cxnLst>
    <dgm:cxn modelId="{7B641458-ED92-4DCE-974D-7DCE2278951B}" srcId="{34755641-9622-4B63-A222-7394BF464B4B}" destId="{E889CF7B-11ED-4745-B9C6-205AB380BD66}" srcOrd="1" destOrd="0" parTransId="{A4D3A16B-FC5B-4117-B4B8-0912E2F3B755}" sibTransId="{4A089FC9-B9E5-44DD-80DE-D43ECECE7AFD}"/>
    <dgm:cxn modelId="{B5AB8886-DAC0-4B41-9CE8-04EC89558887}" type="presOf" srcId="{E889CF7B-11ED-4745-B9C6-205AB380BD66}" destId="{0A4B3D15-3990-4F80-A6F7-8A6746790250}" srcOrd="0" destOrd="0" presId="urn:microsoft.com/office/officeart/2005/8/layout/vList2"/>
    <dgm:cxn modelId="{B05495C7-22A1-4CCD-8250-545EEB2A6A49}" srcId="{34755641-9622-4B63-A222-7394BF464B4B}" destId="{AB29E0FE-A31A-4DEB-9535-281A9CF67302}" srcOrd="0" destOrd="0" parTransId="{79EB0DCD-D977-4519-9318-2A64981F4F5D}" sibTransId="{47E5A14F-CFB8-4BD9-9710-B061AE32A2FE}"/>
    <dgm:cxn modelId="{EF6632CC-1931-41E0-A38C-44453998AF45}" type="presOf" srcId="{34755641-9622-4B63-A222-7394BF464B4B}" destId="{8171D5CA-794F-4FD3-B6EB-30A41DAF3D38}" srcOrd="0" destOrd="0" presId="urn:microsoft.com/office/officeart/2005/8/layout/vList2"/>
    <dgm:cxn modelId="{7230B7D6-4F93-44DE-980B-9D272FDF79BC}" type="presOf" srcId="{AB29E0FE-A31A-4DEB-9535-281A9CF67302}" destId="{41AD1480-55A4-45AA-B0C0-641A0A2F944D}" srcOrd="0" destOrd="0" presId="urn:microsoft.com/office/officeart/2005/8/layout/vList2"/>
    <dgm:cxn modelId="{C8C368FB-FFD7-4BC0-A516-252C6B2956B0}" type="presParOf" srcId="{8171D5CA-794F-4FD3-B6EB-30A41DAF3D38}" destId="{41AD1480-55A4-45AA-B0C0-641A0A2F944D}" srcOrd="0" destOrd="0" presId="urn:microsoft.com/office/officeart/2005/8/layout/vList2"/>
    <dgm:cxn modelId="{882C4B2D-A4FE-4C6C-991B-59BE27028429}" type="presParOf" srcId="{8171D5CA-794F-4FD3-B6EB-30A41DAF3D38}" destId="{FC87AFCA-1735-45FB-BBE8-82BBDF3CFDD6}" srcOrd="1" destOrd="0" presId="urn:microsoft.com/office/officeart/2005/8/layout/vList2"/>
    <dgm:cxn modelId="{E26ABEEF-7E0B-48D0-8E0F-16858727292E}" type="presParOf" srcId="{8171D5CA-794F-4FD3-B6EB-30A41DAF3D38}" destId="{0A4B3D15-3990-4F80-A6F7-8A674679025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12D23D6-23C0-48F2-8BDA-6B5356A48D50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6D233FD-97DB-4479-B060-5C311B6F83DB}">
      <dgm:prSet custT="1"/>
      <dgm:spPr/>
      <dgm:t>
        <a:bodyPr/>
        <a:lstStyle/>
        <a:p>
          <a:r>
            <a:rPr lang="en-US" sz="1800" dirty="0"/>
            <a:t>Work-health incompatibility (6 items) </a:t>
          </a:r>
        </a:p>
        <a:p>
          <a:r>
            <a:rPr lang="en-US" sz="1800" dirty="0"/>
            <a:t>“Your job lets you take care of your health”</a:t>
          </a:r>
        </a:p>
      </dgm:t>
    </dgm:pt>
    <dgm:pt modelId="{4DADA6E6-B7C1-4685-BF7D-74BDDB475A97}" type="parTrans" cxnId="{DD4F08AA-1E7E-469F-85BF-C876D88C5C3B}">
      <dgm:prSet/>
      <dgm:spPr/>
      <dgm:t>
        <a:bodyPr/>
        <a:lstStyle/>
        <a:p>
          <a:endParaRPr lang="en-US"/>
        </a:p>
      </dgm:t>
    </dgm:pt>
    <dgm:pt modelId="{0BB4D753-C9A4-4608-916F-7BD31576F4B7}" type="sibTrans" cxnId="{DD4F08AA-1E7E-469F-85BF-C876D88C5C3B}">
      <dgm:prSet/>
      <dgm:spPr/>
      <dgm:t>
        <a:bodyPr/>
        <a:lstStyle/>
        <a:p>
          <a:endParaRPr lang="en-US"/>
        </a:p>
      </dgm:t>
    </dgm:pt>
    <dgm:pt modelId="{3D0703E7-8A70-48F7-BA8F-97480C49739E}">
      <dgm:prSet custT="1"/>
      <dgm:spPr/>
      <dgm:t>
        <a:bodyPr/>
        <a:lstStyle/>
        <a:p>
          <a:r>
            <a:rPr lang="en-US" sz="1800" dirty="0"/>
            <a:t>Health climate (5 items) </a:t>
          </a:r>
        </a:p>
        <a:p>
          <a:r>
            <a:rPr lang="en-US" sz="1800" dirty="0"/>
            <a:t>“In my organization, health prevention involves all levels of the organization”</a:t>
          </a:r>
        </a:p>
      </dgm:t>
    </dgm:pt>
    <dgm:pt modelId="{CF025CFC-30BA-4B4C-87DF-879E944C0A39}" type="parTrans" cxnId="{1F1FEFF2-E624-4774-AB92-6121BF514377}">
      <dgm:prSet/>
      <dgm:spPr/>
      <dgm:t>
        <a:bodyPr/>
        <a:lstStyle/>
        <a:p>
          <a:endParaRPr lang="en-US"/>
        </a:p>
      </dgm:t>
    </dgm:pt>
    <dgm:pt modelId="{59F7F78E-0E4F-488A-B3AC-45CD83ACFD2B}" type="sibTrans" cxnId="{1F1FEFF2-E624-4774-AB92-6121BF514377}">
      <dgm:prSet/>
      <dgm:spPr/>
      <dgm:t>
        <a:bodyPr/>
        <a:lstStyle/>
        <a:p>
          <a:endParaRPr lang="en-US"/>
        </a:p>
      </dgm:t>
    </dgm:pt>
    <dgm:pt modelId="{949EBADD-47A6-45DF-AADB-AB5F0F620E80}">
      <dgm:prSet custT="1"/>
      <dgm:spPr/>
      <dgm:t>
        <a:bodyPr/>
        <a:lstStyle/>
        <a:p>
          <a:r>
            <a:rPr lang="en-US" sz="1800" dirty="0"/>
            <a:t>External support (6 items) </a:t>
          </a:r>
        </a:p>
        <a:p>
          <a:r>
            <a:rPr lang="en-US" sz="1800" dirty="0"/>
            <a:t>“Your supervisor listens when you talk about your health”</a:t>
          </a:r>
        </a:p>
      </dgm:t>
    </dgm:pt>
    <dgm:pt modelId="{4E001990-DB35-4503-9496-C5E79B61CB8E}" type="parTrans" cxnId="{4B8DC425-C316-410A-91F7-8D2242BE1C47}">
      <dgm:prSet/>
      <dgm:spPr/>
      <dgm:t>
        <a:bodyPr/>
        <a:lstStyle/>
        <a:p>
          <a:endParaRPr lang="en-US"/>
        </a:p>
      </dgm:t>
    </dgm:pt>
    <dgm:pt modelId="{18FA9C12-04D8-4C87-8BC1-740F0A769871}" type="sibTrans" cxnId="{4B8DC425-C316-410A-91F7-8D2242BE1C47}">
      <dgm:prSet/>
      <dgm:spPr/>
      <dgm:t>
        <a:bodyPr/>
        <a:lstStyle/>
        <a:p>
          <a:endParaRPr lang="en-US"/>
        </a:p>
      </dgm:t>
    </dgm:pt>
    <dgm:pt modelId="{0EDE3B35-857D-40FD-BC35-9AA88AE1AA9F}" type="pres">
      <dgm:prSet presAssocID="{812D23D6-23C0-48F2-8BDA-6B5356A48D50}" presName="linear" presStyleCnt="0">
        <dgm:presLayoutVars>
          <dgm:animLvl val="lvl"/>
          <dgm:resizeHandles val="exact"/>
        </dgm:presLayoutVars>
      </dgm:prSet>
      <dgm:spPr/>
    </dgm:pt>
    <dgm:pt modelId="{F2DDB92F-8056-41A6-9DF4-1FBCF2A81CEF}" type="pres">
      <dgm:prSet presAssocID="{56D233FD-97DB-4479-B060-5C311B6F83D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B8CA17B-4711-42D4-86BC-0610BDC35C2C}" type="pres">
      <dgm:prSet presAssocID="{0BB4D753-C9A4-4608-916F-7BD31576F4B7}" presName="spacer" presStyleCnt="0"/>
      <dgm:spPr/>
    </dgm:pt>
    <dgm:pt modelId="{151DE196-7D41-440B-97AA-E36933B6272B}" type="pres">
      <dgm:prSet presAssocID="{3D0703E7-8A70-48F7-BA8F-97480C49739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6B137BF-FD29-4516-AD20-E6D7440B4308}" type="pres">
      <dgm:prSet presAssocID="{59F7F78E-0E4F-488A-B3AC-45CD83ACFD2B}" presName="spacer" presStyleCnt="0"/>
      <dgm:spPr/>
    </dgm:pt>
    <dgm:pt modelId="{0892A9B7-AFF8-4681-AA9D-616CF8F795C9}" type="pres">
      <dgm:prSet presAssocID="{949EBADD-47A6-45DF-AADB-AB5F0F620E8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B8DC425-C316-410A-91F7-8D2242BE1C47}" srcId="{812D23D6-23C0-48F2-8BDA-6B5356A48D50}" destId="{949EBADD-47A6-45DF-AADB-AB5F0F620E80}" srcOrd="2" destOrd="0" parTransId="{4E001990-DB35-4503-9496-C5E79B61CB8E}" sibTransId="{18FA9C12-04D8-4C87-8BC1-740F0A769871}"/>
    <dgm:cxn modelId="{DD4F08AA-1E7E-469F-85BF-C876D88C5C3B}" srcId="{812D23D6-23C0-48F2-8BDA-6B5356A48D50}" destId="{56D233FD-97DB-4479-B060-5C311B6F83DB}" srcOrd="0" destOrd="0" parTransId="{4DADA6E6-B7C1-4685-BF7D-74BDDB475A97}" sibTransId="{0BB4D753-C9A4-4608-916F-7BD31576F4B7}"/>
    <dgm:cxn modelId="{54021ABB-DF32-4637-88EC-88A2F5077727}" type="presOf" srcId="{56D233FD-97DB-4479-B060-5C311B6F83DB}" destId="{F2DDB92F-8056-41A6-9DF4-1FBCF2A81CEF}" srcOrd="0" destOrd="0" presId="urn:microsoft.com/office/officeart/2005/8/layout/vList2"/>
    <dgm:cxn modelId="{F72899C2-6BDD-41DF-89A8-C35EBE0C336E}" type="presOf" srcId="{949EBADD-47A6-45DF-AADB-AB5F0F620E80}" destId="{0892A9B7-AFF8-4681-AA9D-616CF8F795C9}" srcOrd="0" destOrd="0" presId="urn:microsoft.com/office/officeart/2005/8/layout/vList2"/>
    <dgm:cxn modelId="{F3BBA7C5-1BB8-44E0-B312-3BD719AC92D5}" type="presOf" srcId="{812D23D6-23C0-48F2-8BDA-6B5356A48D50}" destId="{0EDE3B35-857D-40FD-BC35-9AA88AE1AA9F}" srcOrd="0" destOrd="0" presId="urn:microsoft.com/office/officeart/2005/8/layout/vList2"/>
    <dgm:cxn modelId="{9C0DBBC5-8082-4869-90ED-3ACA7DC8BBCC}" type="presOf" srcId="{3D0703E7-8A70-48F7-BA8F-97480C49739E}" destId="{151DE196-7D41-440B-97AA-E36933B6272B}" srcOrd="0" destOrd="0" presId="urn:microsoft.com/office/officeart/2005/8/layout/vList2"/>
    <dgm:cxn modelId="{1F1FEFF2-E624-4774-AB92-6121BF514377}" srcId="{812D23D6-23C0-48F2-8BDA-6B5356A48D50}" destId="{3D0703E7-8A70-48F7-BA8F-97480C49739E}" srcOrd="1" destOrd="0" parTransId="{CF025CFC-30BA-4B4C-87DF-879E944C0A39}" sibTransId="{59F7F78E-0E4F-488A-B3AC-45CD83ACFD2B}"/>
    <dgm:cxn modelId="{37E5D866-C2A1-44FE-AFCF-BA5544DC7CFE}" type="presParOf" srcId="{0EDE3B35-857D-40FD-BC35-9AA88AE1AA9F}" destId="{F2DDB92F-8056-41A6-9DF4-1FBCF2A81CEF}" srcOrd="0" destOrd="0" presId="urn:microsoft.com/office/officeart/2005/8/layout/vList2"/>
    <dgm:cxn modelId="{24672B27-6A06-4595-817B-F8DC39AFE44A}" type="presParOf" srcId="{0EDE3B35-857D-40FD-BC35-9AA88AE1AA9F}" destId="{AB8CA17B-4711-42D4-86BC-0610BDC35C2C}" srcOrd="1" destOrd="0" presId="urn:microsoft.com/office/officeart/2005/8/layout/vList2"/>
    <dgm:cxn modelId="{6C329995-172C-46B2-ACE4-D1B01EDBA7E2}" type="presParOf" srcId="{0EDE3B35-857D-40FD-BC35-9AA88AE1AA9F}" destId="{151DE196-7D41-440B-97AA-E36933B6272B}" srcOrd="2" destOrd="0" presId="urn:microsoft.com/office/officeart/2005/8/layout/vList2"/>
    <dgm:cxn modelId="{1F1612F2-F47E-4FB6-8537-123D020B710F}" type="presParOf" srcId="{0EDE3B35-857D-40FD-BC35-9AA88AE1AA9F}" destId="{A6B137BF-FD29-4516-AD20-E6D7440B4308}" srcOrd="3" destOrd="0" presId="urn:microsoft.com/office/officeart/2005/8/layout/vList2"/>
    <dgm:cxn modelId="{BF383871-6373-4479-BAFE-A7C98556DA41}" type="presParOf" srcId="{0EDE3B35-857D-40FD-BC35-9AA88AE1AA9F}" destId="{0892A9B7-AFF8-4681-AA9D-616CF8F795C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DD8A923-1EF9-4184-9CFB-73D06C67AB3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7016137-CDD6-4B1B-991B-FF9C03BE1387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dirty="0" err="1"/>
            <a:t>This</a:t>
          </a:r>
          <a:r>
            <a:rPr lang="it-IT" dirty="0"/>
            <a:t> study </a:t>
          </a:r>
          <a:r>
            <a:rPr lang="it-IT" dirty="0" err="1"/>
            <a:t>showed</a:t>
          </a:r>
          <a:r>
            <a:rPr lang="it-IT" dirty="0"/>
            <a:t> the MAISE-IT to be </a:t>
          </a:r>
          <a:r>
            <a:rPr lang="it-IT" dirty="0" err="1"/>
            <a:t>valid</a:t>
          </a:r>
          <a:r>
            <a:rPr lang="it-IT" dirty="0"/>
            <a:t> in the </a:t>
          </a:r>
          <a:r>
            <a:rPr lang="it-IT" dirty="0" err="1"/>
            <a:t>Italian</a:t>
          </a:r>
          <a:r>
            <a:rPr lang="it-IT" dirty="0"/>
            <a:t> </a:t>
          </a:r>
          <a:r>
            <a:rPr lang="it-IT" dirty="0" err="1"/>
            <a:t>context</a:t>
          </a:r>
          <a:endParaRPr lang="en-US" dirty="0"/>
        </a:p>
      </dgm:t>
    </dgm:pt>
    <dgm:pt modelId="{D99B7BAD-2B5F-4C27-800E-14D4A51EA243}" type="parTrans" cxnId="{CDB6A523-39BA-4B54-886F-8C874ABD8CA1}">
      <dgm:prSet/>
      <dgm:spPr/>
      <dgm:t>
        <a:bodyPr/>
        <a:lstStyle/>
        <a:p>
          <a:endParaRPr lang="en-US"/>
        </a:p>
      </dgm:t>
    </dgm:pt>
    <dgm:pt modelId="{8A514CBD-A8B3-4829-825E-C50D199A017D}" type="sibTrans" cxnId="{CDB6A523-39BA-4B54-886F-8C874ABD8CA1}">
      <dgm:prSet/>
      <dgm:spPr/>
      <dgm:t>
        <a:bodyPr/>
        <a:lstStyle/>
        <a:p>
          <a:endParaRPr lang="en-US"/>
        </a:p>
      </dgm:t>
    </dgm:pt>
    <dgm:pt modelId="{84A2C2BD-C5D0-4857-81AE-48D9F662F877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dirty="0"/>
            <a:t>More </a:t>
          </a:r>
          <a:r>
            <a:rPr lang="it-IT" dirty="0" err="1"/>
            <a:t>validation</a:t>
          </a:r>
          <a:r>
            <a:rPr lang="it-IT" dirty="0"/>
            <a:t> and follow-up studies are </a:t>
          </a:r>
          <a:r>
            <a:rPr lang="it-IT" dirty="0" err="1"/>
            <a:t>needed</a:t>
          </a:r>
          <a:r>
            <a:rPr lang="it-IT" dirty="0"/>
            <a:t> in </a:t>
          </a:r>
          <a:r>
            <a:rPr lang="en-GB" dirty="0"/>
            <a:t>larger samples from various working sectors, PMIs and among vulnerable groups such as employees with health issues, older and younger employees, self-employed employees and low-educated employees</a:t>
          </a:r>
          <a:endParaRPr lang="en-US" dirty="0"/>
        </a:p>
      </dgm:t>
    </dgm:pt>
    <dgm:pt modelId="{50A7B59A-4354-4849-AB83-8281DBE7E596}" type="parTrans" cxnId="{61195242-A383-4603-BB27-DCD9E16CF875}">
      <dgm:prSet/>
      <dgm:spPr/>
      <dgm:t>
        <a:bodyPr/>
        <a:lstStyle/>
        <a:p>
          <a:endParaRPr lang="en-US"/>
        </a:p>
      </dgm:t>
    </dgm:pt>
    <dgm:pt modelId="{990EC42C-8D14-4704-9F24-28F63380269E}" type="sibTrans" cxnId="{61195242-A383-4603-BB27-DCD9E16CF875}">
      <dgm:prSet/>
      <dgm:spPr/>
      <dgm:t>
        <a:bodyPr/>
        <a:lstStyle/>
        <a:p>
          <a:endParaRPr lang="en-US"/>
        </a:p>
      </dgm:t>
    </dgm:pt>
    <dgm:pt modelId="{AA45F9EA-CE6B-4EC7-B054-B5B129C6AE85}">
      <dgm:prSet phldrT="[Testo]"/>
      <dgm:spPr/>
      <dgm:t>
        <a:bodyPr/>
        <a:lstStyle/>
        <a:p>
          <a:pPr>
            <a:lnSpc>
              <a:spcPct val="100000"/>
            </a:lnSpc>
          </a:pPr>
          <a:r>
            <a:rPr lang="it-IT" dirty="0" err="1"/>
            <a:t>Sustainable</a:t>
          </a:r>
          <a:r>
            <a:rPr lang="it-IT" dirty="0"/>
            <a:t> </a:t>
          </a:r>
          <a:r>
            <a:rPr lang="it-IT" dirty="0" err="1"/>
            <a:t>Employability</a:t>
          </a:r>
          <a:r>
            <a:rPr lang="it-IT" dirty="0"/>
            <a:t> concept </a:t>
          </a:r>
          <a:r>
            <a:rPr lang="it-IT" dirty="0" err="1"/>
            <a:t>was</a:t>
          </a:r>
          <a:r>
            <a:rPr lang="it-IT" dirty="0"/>
            <a:t> </a:t>
          </a:r>
          <a:r>
            <a:rPr lang="it-IT" dirty="0" err="1"/>
            <a:t>moderately</a:t>
          </a:r>
          <a:r>
            <a:rPr lang="it-IT" dirty="0"/>
            <a:t> </a:t>
          </a:r>
          <a:r>
            <a:rPr lang="it-IT" dirty="0" err="1"/>
            <a:t>associated</a:t>
          </a:r>
          <a:r>
            <a:rPr lang="it-IT" dirty="0"/>
            <a:t> with WHB concept, </a:t>
          </a:r>
          <a:r>
            <a:rPr lang="it-IT" dirty="0" err="1"/>
            <a:t>without</a:t>
          </a:r>
          <a:r>
            <a:rPr lang="it-IT" dirty="0"/>
            <a:t> </a:t>
          </a:r>
          <a:r>
            <a:rPr lang="it-IT" dirty="0" err="1"/>
            <a:t>overlapping</a:t>
          </a:r>
          <a:r>
            <a:rPr lang="it-IT" dirty="0"/>
            <a:t> </a:t>
          </a:r>
          <a:r>
            <a:rPr lang="it-IT" dirty="0" err="1"/>
            <a:t>it</a:t>
          </a:r>
          <a:r>
            <a:rPr lang="it-IT" dirty="0"/>
            <a:t>. </a:t>
          </a:r>
          <a:r>
            <a:rPr lang="it-IT" dirty="0" err="1"/>
            <a:t>This</a:t>
          </a:r>
          <a:r>
            <a:rPr lang="it-IT" dirty="0"/>
            <a:t> </a:t>
          </a:r>
          <a:r>
            <a:rPr lang="it-IT" dirty="0" err="1"/>
            <a:t>finding</a:t>
          </a:r>
          <a:r>
            <a:rPr lang="it-IT" dirty="0"/>
            <a:t> </a:t>
          </a:r>
          <a:r>
            <a:rPr lang="it-IT" dirty="0" err="1"/>
            <a:t>underlines</a:t>
          </a:r>
          <a:r>
            <a:rPr lang="it-IT" dirty="0"/>
            <a:t> the </a:t>
          </a:r>
          <a:r>
            <a:rPr lang="it-IT" dirty="0" err="1"/>
            <a:t>importance</a:t>
          </a:r>
          <a:r>
            <a:rPr lang="it-IT" dirty="0"/>
            <a:t> of </a:t>
          </a:r>
          <a:r>
            <a:rPr lang="it-IT" dirty="0" err="1"/>
            <a:t>health</a:t>
          </a:r>
          <a:r>
            <a:rPr lang="it-IT" dirty="0"/>
            <a:t> management </a:t>
          </a:r>
          <a:r>
            <a:rPr lang="it-IT" dirty="0" err="1"/>
            <a:t>at</a:t>
          </a:r>
          <a:r>
            <a:rPr lang="it-IT" dirty="0"/>
            <a:t> work</a:t>
          </a:r>
          <a:endParaRPr lang="en-GB" dirty="0"/>
        </a:p>
      </dgm:t>
    </dgm:pt>
    <dgm:pt modelId="{7DC6D280-C941-4538-932C-B0D97C1E6607}" type="parTrans" cxnId="{17F2F80B-4857-4087-BCF8-343AF075EECC}">
      <dgm:prSet/>
      <dgm:spPr/>
      <dgm:t>
        <a:bodyPr/>
        <a:lstStyle/>
        <a:p>
          <a:endParaRPr lang="en-GB"/>
        </a:p>
      </dgm:t>
    </dgm:pt>
    <dgm:pt modelId="{C58B3056-5859-4C97-8095-2C8E47ECF4A5}" type="sibTrans" cxnId="{17F2F80B-4857-4087-BCF8-343AF075EECC}">
      <dgm:prSet/>
      <dgm:spPr/>
      <dgm:t>
        <a:bodyPr/>
        <a:lstStyle/>
        <a:p>
          <a:endParaRPr lang="en-GB"/>
        </a:p>
      </dgm:t>
    </dgm:pt>
    <dgm:pt modelId="{BEFFBCFF-6802-47F5-95F9-4E24EE96A4CE}">
      <dgm:prSet phldrT="[Testo]"/>
      <dgm:spPr/>
      <dgm:t>
        <a:bodyPr/>
        <a:lstStyle/>
        <a:p>
          <a:pPr>
            <a:lnSpc>
              <a:spcPct val="100000"/>
            </a:lnSpc>
          </a:pPr>
          <a:r>
            <a:rPr lang="it-IT" dirty="0" err="1"/>
            <a:t>Only</a:t>
          </a:r>
          <a:r>
            <a:rPr lang="it-IT" dirty="0"/>
            <a:t> one </a:t>
          </a:r>
          <a:r>
            <a:rPr lang="it-IT" dirty="0" err="1"/>
            <a:t>working</a:t>
          </a:r>
          <a:r>
            <a:rPr lang="it-IT" dirty="0"/>
            <a:t> </a:t>
          </a:r>
          <a:r>
            <a:rPr lang="it-IT" dirty="0" err="1"/>
            <a:t>sector</a:t>
          </a:r>
          <a:r>
            <a:rPr lang="it-IT" dirty="0"/>
            <a:t> and a small </a:t>
          </a:r>
          <a:r>
            <a:rPr lang="it-IT" dirty="0" err="1"/>
            <a:t>convenience</a:t>
          </a:r>
          <a:r>
            <a:rPr lang="it-IT" dirty="0"/>
            <a:t> sample</a:t>
          </a:r>
        </a:p>
        <a:p>
          <a:pPr>
            <a:lnSpc>
              <a:spcPct val="100000"/>
            </a:lnSpc>
          </a:pPr>
          <a:r>
            <a:rPr lang="it-IT" dirty="0" err="1"/>
            <a:t>Only</a:t>
          </a:r>
          <a:r>
            <a:rPr lang="it-IT" dirty="0"/>
            <a:t> one proxy</a:t>
          </a:r>
        </a:p>
        <a:p>
          <a:pPr>
            <a:lnSpc>
              <a:spcPct val="100000"/>
            </a:lnSpc>
          </a:pPr>
          <a:r>
            <a:rPr lang="it-IT" dirty="0"/>
            <a:t>Cross-</a:t>
          </a:r>
          <a:r>
            <a:rPr lang="it-IT" dirty="0" err="1"/>
            <a:t>sectional</a:t>
          </a:r>
          <a:r>
            <a:rPr lang="it-IT" dirty="0"/>
            <a:t> data</a:t>
          </a:r>
        </a:p>
        <a:p>
          <a:pPr>
            <a:lnSpc>
              <a:spcPct val="100000"/>
            </a:lnSpc>
          </a:pPr>
          <a:endParaRPr lang="en-GB" dirty="0"/>
        </a:p>
      </dgm:t>
    </dgm:pt>
    <dgm:pt modelId="{7832ABEB-EB99-4D49-8B38-50AD256EEC75}" type="parTrans" cxnId="{D83D7EEF-3DB6-46A6-B3FB-37790A00B5B1}">
      <dgm:prSet/>
      <dgm:spPr/>
      <dgm:t>
        <a:bodyPr/>
        <a:lstStyle/>
        <a:p>
          <a:endParaRPr lang="en-GB"/>
        </a:p>
      </dgm:t>
    </dgm:pt>
    <dgm:pt modelId="{F74FB498-D19A-4062-BC52-05A2B7BE5F6A}" type="sibTrans" cxnId="{D83D7EEF-3DB6-46A6-B3FB-37790A00B5B1}">
      <dgm:prSet/>
      <dgm:spPr/>
      <dgm:t>
        <a:bodyPr/>
        <a:lstStyle/>
        <a:p>
          <a:endParaRPr lang="en-GB"/>
        </a:p>
      </dgm:t>
    </dgm:pt>
    <dgm:pt modelId="{E69A63A4-3739-4B28-9F32-ED874E04C91F}" type="pres">
      <dgm:prSet presAssocID="{1DD8A923-1EF9-4184-9CFB-73D06C67AB3F}" presName="root" presStyleCnt="0">
        <dgm:presLayoutVars>
          <dgm:dir/>
          <dgm:resizeHandles val="exact"/>
        </dgm:presLayoutVars>
      </dgm:prSet>
      <dgm:spPr/>
    </dgm:pt>
    <dgm:pt modelId="{ABF514CD-6CF1-486B-8871-E991C870C4CF}" type="pres">
      <dgm:prSet presAssocID="{C7016137-CDD6-4B1B-991B-FF9C03BE1387}" presName="compNode" presStyleCnt="0"/>
      <dgm:spPr/>
    </dgm:pt>
    <dgm:pt modelId="{CE27DBF5-5CDF-4A4F-A04F-A5BD0B075B4D}" type="pres">
      <dgm:prSet presAssocID="{C7016137-CDD6-4B1B-991B-FF9C03BE1387}" presName="bgRect" presStyleLbl="bgShp" presStyleIdx="0" presStyleCnt="4" custLinFactNeighborX="0" custLinFactNeighborY="-2220"/>
      <dgm:spPr/>
    </dgm:pt>
    <dgm:pt modelId="{3998547D-0DA7-44CF-BAB2-F04CE6925693}" type="pres">
      <dgm:prSet presAssocID="{C7016137-CDD6-4B1B-991B-FF9C03BE1387}" presName="iconRect" presStyleLbl="node1" presStyleIdx="0" presStyleCnt="4"/>
      <dgm:spPr>
        <a:blipFill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E372199A-D22E-431E-9661-8107CE6F8569}" type="pres">
      <dgm:prSet presAssocID="{C7016137-CDD6-4B1B-991B-FF9C03BE1387}" presName="spaceRect" presStyleCnt="0"/>
      <dgm:spPr/>
    </dgm:pt>
    <dgm:pt modelId="{DC2D22E1-F1F3-4B3D-94BB-C6C317A3FC6E}" type="pres">
      <dgm:prSet presAssocID="{C7016137-CDD6-4B1B-991B-FF9C03BE1387}" presName="parTx" presStyleLbl="revTx" presStyleIdx="0" presStyleCnt="4">
        <dgm:presLayoutVars>
          <dgm:chMax val="0"/>
          <dgm:chPref val="0"/>
        </dgm:presLayoutVars>
      </dgm:prSet>
      <dgm:spPr/>
    </dgm:pt>
    <dgm:pt modelId="{1964AD03-F57B-45C6-AC7B-CD14EFDCACB6}" type="pres">
      <dgm:prSet presAssocID="{8A514CBD-A8B3-4829-825E-C50D199A017D}" presName="sibTrans" presStyleCnt="0"/>
      <dgm:spPr/>
    </dgm:pt>
    <dgm:pt modelId="{F3030CF2-37CE-444A-A03B-D984A3A44556}" type="pres">
      <dgm:prSet presAssocID="{AA45F9EA-CE6B-4EC7-B054-B5B129C6AE85}" presName="compNode" presStyleCnt="0"/>
      <dgm:spPr/>
    </dgm:pt>
    <dgm:pt modelId="{A05E2452-5A28-4F7F-BFA3-3F97FA607C07}" type="pres">
      <dgm:prSet presAssocID="{AA45F9EA-CE6B-4EC7-B054-B5B129C6AE85}" presName="bgRect" presStyleLbl="bgShp" presStyleIdx="1" presStyleCnt="4"/>
      <dgm:spPr/>
    </dgm:pt>
    <dgm:pt modelId="{D56A72DE-A79E-4F1D-A42D-4EEE232D67F7}" type="pres">
      <dgm:prSet presAssocID="{AA45F9EA-CE6B-4EC7-B054-B5B129C6AE85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ttito cardiaco"/>
        </a:ext>
      </dgm:extLst>
    </dgm:pt>
    <dgm:pt modelId="{8D4378EB-021E-47A5-8079-628F01F983DE}" type="pres">
      <dgm:prSet presAssocID="{AA45F9EA-CE6B-4EC7-B054-B5B129C6AE85}" presName="spaceRect" presStyleCnt="0"/>
      <dgm:spPr/>
    </dgm:pt>
    <dgm:pt modelId="{F960FCC1-D052-4AB8-A218-3C31DC1BF5F3}" type="pres">
      <dgm:prSet presAssocID="{AA45F9EA-CE6B-4EC7-B054-B5B129C6AE85}" presName="parTx" presStyleLbl="revTx" presStyleIdx="1" presStyleCnt="4">
        <dgm:presLayoutVars>
          <dgm:chMax val="0"/>
          <dgm:chPref val="0"/>
        </dgm:presLayoutVars>
      </dgm:prSet>
      <dgm:spPr/>
    </dgm:pt>
    <dgm:pt modelId="{6C43F273-BEF8-4259-AD9F-D3A87C423E72}" type="pres">
      <dgm:prSet presAssocID="{C58B3056-5859-4C97-8095-2C8E47ECF4A5}" presName="sibTrans" presStyleCnt="0"/>
      <dgm:spPr/>
    </dgm:pt>
    <dgm:pt modelId="{7E1CAC33-5BD1-488E-BFD3-C3ED971FA809}" type="pres">
      <dgm:prSet presAssocID="{BEFFBCFF-6802-47F5-95F9-4E24EE96A4CE}" presName="compNode" presStyleCnt="0"/>
      <dgm:spPr/>
    </dgm:pt>
    <dgm:pt modelId="{0E212D3F-6200-4AC8-9019-464D5FA5B993}" type="pres">
      <dgm:prSet presAssocID="{BEFFBCFF-6802-47F5-95F9-4E24EE96A4CE}" presName="bgRect" presStyleLbl="bgShp" presStyleIdx="2" presStyleCnt="4"/>
      <dgm:spPr/>
    </dgm:pt>
    <dgm:pt modelId="{37172FC8-4B76-4301-B0D1-7B8E21173B9F}" type="pres">
      <dgm:prSet presAssocID="{BEFFBCFF-6802-47F5-95F9-4E24EE96A4C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vviso"/>
        </a:ext>
      </dgm:extLst>
    </dgm:pt>
    <dgm:pt modelId="{8EDCC370-4418-4F9D-A35B-9823733E664F}" type="pres">
      <dgm:prSet presAssocID="{BEFFBCFF-6802-47F5-95F9-4E24EE96A4CE}" presName="spaceRect" presStyleCnt="0"/>
      <dgm:spPr/>
    </dgm:pt>
    <dgm:pt modelId="{0BF66219-D811-4045-9584-31175EC71799}" type="pres">
      <dgm:prSet presAssocID="{BEFFBCFF-6802-47F5-95F9-4E24EE96A4CE}" presName="parTx" presStyleLbl="revTx" presStyleIdx="2" presStyleCnt="4">
        <dgm:presLayoutVars>
          <dgm:chMax val="0"/>
          <dgm:chPref val="0"/>
        </dgm:presLayoutVars>
      </dgm:prSet>
      <dgm:spPr/>
    </dgm:pt>
    <dgm:pt modelId="{FB34DA79-B525-4931-BB47-0A66CCCFF881}" type="pres">
      <dgm:prSet presAssocID="{F74FB498-D19A-4062-BC52-05A2B7BE5F6A}" presName="sibTrans" presStyleCnt="0"/>
      <dgm:spPr/>
    </dgm:pt>
    <dgm:pt modelId="{C0D53603-595D-4B87-9367-7520D2F6E540}" type="pres">
      <dgm:prSet presAssocID="{84A2C2BD-C5D0-4857-81AE-48D9F662F877}" presName="compNode" presStyleCnt="0"/>
      <dgm:spPr/>
    </dgm:pt>
    <dgm:pt modelId="{CDC23B4A-1FA5-4D50-A45A-3471040D8937}" type="pres">
      <dgm:prSet presAssocID="{84A2C2BD-C5D0-4857-81AE-48D9F662F877}" presName="bgRect" presStyleLbl="bgShp" presStyleIdx="3" presStyleCnt="4"/>
      <dgm:spPr/>
    </dgm:pt>
    <dgm:pt modelId="{10317ED4-75B4-4288-B567-8D032D70FE5D}" type="pres">
      <dgm:prSet presAssocID="{84A2C2BD-C5D0-4857-81AE-48D9F662F877}" presName="iconRect" presStyleLbl="node1" presStyleIdx="3" presStyleCnt="4"/>
      <dgm:spPr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/>
    </dgm:pt>
    <dgm:pt modelId="{F0EE0817-43F6-4C70-9549-02590C225D2F}" type="pres">
      <dgm:prSet presAssocID="{84A2C2BD-C5D0-4857-81AE-48D9F662F877}" presName="spaceRect" presStyleCnt="0"/>
      <dgm:spPr/>
    </dgm:pt>
    <dgm:pt modelId="{32A42735-BCDB-4043-92B0-831D46924BFC}" type="pres">
      <dgm:prSet presAssocID="{84A2C2BD-C5D0-4857-81AE-48D9F662F877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17F2F80B-4857-4087-BCF8-343AF075EECC}" srcId="{1DD8A923-1EF9-4184-9CFB-73D06C67AB3F}" destId="{AA45F9EA-CE6B-4EC7-B054-B5B129C6AE85}" srcOrd="1" destOrd="0" parTransId="{7DC6D280-C941-4538-932C-B0D97C1E6607}" sibTransId="{C58B3056-5859-4C97-8095-2C8E47ECF4A5}"/>
    <dgm:cxn modelId="{A8202013-57A2-4957-B157-767E4AC965BB}" type="presOf" srcId="{C7016137-CDD6-4B1B-991B-FF9C03BE1387}" destId="{DC2D22E1-F1F3-4B3D-94BB-C6C317A3FC6E}" srcOrd="0" destOrd="0" presId="urn:microsoft.com/office/officeart/2018/2/layout/IconVerticalSolidList"/>
    <dgm:cxn modelId="{CDB6A523-39BA-4B54-886F-8C874ABD8CA1}" srcId="{1DD8A923-1EF9-4184-9CFB-73D06C67AB3F}" destId="{C7016137-CDD6-4B1B-991B-FF9C03BE1387}" srcOrd="0" destOrd="0" parTransId="{D99B7BAD-2B5F-4C27-800E-14D4A51EA243}" sibTransId="{8A514CBD-A8B3-4829-825E-C50D199A017D}"/>
    <dgm:cxn modelId="{3433A22F-81D4-41DF-8E3C-1B3889043233}" type="presOf" srcId="{AA45F9EA-CE6B-4EC7-B054-B5B129C6AE85}" destId="{F960FCC1-D052-4AB8-A218-3C31DC1BF5F3}" srcOrd="0" destOrd="0" presId="urn:microsoft.com/office/officeart/2018/2/layout/IconVerticalSolidList"/>
    <dgm:cxn modelId="{C4F2E660-B6D8-4833-8679-6803D3E6256E}" type="presOf" srcId="{BEFFBCFF-6802-47F5-95F9-4E24EE96A4CE}" destId="{0BF66219-D811-4045-9584-31175EC71799}" srcOrd="0" destOrd="0" presId="urn:microsoft.com/office/officeart/2018/2/layout/IconVerticalSolidList"/>
    <dgm:cxn modelId="{61195242-A383-4603-BB27-DCD9E16CF875}" srcId="{1DD8A923-1EF9-4184-9CFB-73D06C67AB3F}" destId="{84A2C2BD-C5D0-4857-81AE-48D9F662F877}" srcOrd="3" destOrd="0" parTransId="{50A7B59A-4354-4849-AB83-8281DBE7E596}" sibTransId="{990EC42C-8D14-4704-9F24-28F63380269E}"/>
    <dgm:cxn modelId="{7AE3ACC4-6058-40F8-BB9C-09A2840DF1D1}" type="presOf" srcId="{84A2C2BD-C5D0-4857-81AE-48D9F662F877}" destId="{32A42735-BCDB-4043-92B0-831D46924BFC}" srcOrd="0" destOrd="0" presId="urn:microsoft.com/office/officeart/2018/2/layout/IconVerticalSolidList"/>
    <dgm:cxn modelId="{1F40AFEC-8722-4C1D-BD8E-D33AB7B535D0}" type="presOf" srcId="{1DD8A923-1EF9-4184-9CFB-73D06C67AB3F}" destId="{E69A63A4-3739-4B28-9F32-ED874E04C91F}" srcOrd="0" destOrd="0" presId="urn:microsoft.com/office/officeart/2018/2/layout/IconVerticalSolidList"/>
    <dgm:cxn modelId="{D83D7EEF-3DB6-46A6-B3FB-37790A00B5B1}" srcId="{1DD8A923-1EF9-4184-9CFB-73D06C67AB3F}" destId="{BEFFBCFF-6802-47F5-95F9-4E24EE96A4CE}" srcOrd="2" destOrd="0" parTransId="{7832ABEB-EB99-4D49-8B38-50AD256EEC75}" sibTransId="{F74FB498-D19A-4062-BC52-05A2B7BE5F6A}"/>
    <dgm:cxn modelId="{79AF1658-A460-4474-B802-A8B5AA3E7855}" type="presParOf" srcId="{E69A63A4-3739-4B28-9F32-ED874E04C91F}" destId="{ABF514CD-6CF1-486B-8871-E991C870C4CF}" srcOrd="0" destOrd="0" presId="urn:microsoft.com/office/officeart/2018/2/layout/IconVerticalSolidList"/>
    <dgm:cxn modelId="{A4A3E73A-0366-48F8-A4F7-FC6AF7EAD213}" type="presParOf" srcId="{ABF514CD-6CF1-486B-8871-E991C870C4CF}" destId="{CE27DBF5-5CDF-4A4F-A04F-A5BD0B075B4D}" srcOrd="0" destOrd="0" presId="urn:microsoft.com/office/officeart/2018/2/layout/IconVerticalSolidList"/>
    <dgm:cxn modelId="{CDA33125-D092-40EB-81E4-456F148D67C5}" type="presParOf" srcId="{ABF514CD-6CF1-486B-8871-E991C870C4CF}" destId="{3998547D-0DA7-44CF-BAB2-F04CE6925693}" srcOrd="1" destOrd="0" presId="urn:microsoft.com/office/officeart/2018/2/layout/IconVerticalSolidList"/>
    <dgm:cxn modelId="{AB438FF9-52EF-4843-94C5-F6F6E86C933A}" type="presParOf" srcId="{ABF514CD-6CF1-486B-8871-E991C870C4CF}" destId="{E372199A-D22E-431E-9661-8107CE6F8569}" srcOrd="2" destOrd="0" presId="urn:microsoft.com/office/officeart/2018/2/layout/IconVerticalSolidList"/>
    <dgm:cxn modelId="{B9C5EF1A-8555-45BF-82C2-09BD7BC3F851}" type="presParOf" srcId="{ABF514CD-6CF1-486B-8871-E991C870C4CF}" destId="{DC2D22E1-F1F3-4B3D-94BB-C6C317A3FC6E}" srcOrd="3" destOrd="0" presId="urn:microsoft.com/office/officeart/2018/2/layout/IconVerticalSolidList"/>
    <dgm:cxn modelId="{8CA7B60A-16C0-44FB-BD34-2F8DFC4AC561}" type="presParOf" srcId="{E69A63A4-3739-4B28-9F32-ED874E04C91F}" destId="{1964AD03-F57B-45C6-AC7B-CD14EFDCACB6}" srcOrd="1" destOrd="0" presId="urn:microsoft.com/office/officeart/2018/2/layout/IconVerticalSolidList"/>
    <dgm:cxn modelId="{3A6E5CFE-F443-40A8-8A23-57DCC2C7DDDA}" type="presParOf" srcId="{E69A63A4-3739-4B28-9F32-ED874E04C91F}" destId="{F3030CF2-37CE-444A-A03B-D984A3A44556}" srcOrd="2" destOrd="0" presId="urn:microsoft.com/office/officeart/2018/2/layout/IconVerticalSolidList"/>
    <dgm:cxn modelId="{FD264B84-982F-46A9-BEC4-13367E8DCDBE}" type="presParOf" srcId="{F3030CF2-37CE-444A-A03B-D984A3A44556}" destId="{A05E2452-5A28-4F7F-BFA3-3F97FA607C07}" srcOrd="0" destOrd="0" presId="urn:microsoft.com/office/officeart/2018/2/layout/IconVerticalSolidList"/>
    <dgm:cxn modelId="{0ADAAAE6-8C9C-420D-A3FB-EDAF7CE74764}" type="presParOf" srcId="{F3030CF2-37CE-444A-A03B-D984A3A44556}" destId="{D56A72DE-A79E-4F1D-A42D-4EEE232D67F7}" srcOrd="1" destOrd="0" presId="urn:microsoft.com/office/officeart/2018/2/layout/IconVerticalSolidList"/>
    <dgm:cxn modelId="{470D9BC4-CE61-442C-BFCE-2F8AF109D269}" type="presParOf" srcId="{F3030CF2-37CE-444A-A03B-D984A3A44556}" destId="{8D4378EB-021E-47A5-8079-628F01F983DE}" srcOrd="2" destOrd="0" presId="urn:microsoft.com/office/officeart/2018/2/layout/IconVerticalSolidList"/>
    <dgm:cxn modelId="{849DDB2E-FC45-4626-ADEE-458CDF0E6472}" type="presParOf" srcId="{F3030CF2-37CE-444A-A03B-D984A3A44556}" destId="{F960FCC1-D052-4AB8-A218-3C31DC1BF5F3}" srcOrd="3" destOrd="0" presId="urn:microsoft.com/office/officeart/2018/2/layout/IconVerticalSolidList"/>
    <dgm:cxn modelId="{0881CD7E-C26B-4565-8528-175F3CAA4BBA}" type="presParOf" srcId="{E69A63A4-3739-4B28-9F32-ED874E04C91F}" destId="{6C43F273-BEF8-4259-AD9F-D3A87C423E72}" srcOrd="3" destOrd="0" presId="urn:microsoft.com/office/officeart/2018/2/layout/IconVerticalSolidList"/>
    <dgm:cxn modelId="{30A11DA1-7A12-4732-87D8-A82FCC5BC61D}" type="presParOf" srcId="{E69A63A4-3739-4B28-9F32-ED874E04C91F}" destId="{7E1CAC33-5BD1-488E-BFD3-C3ED971FA809}" srcOrd="4" destOrd="0" presId="urn:microsoft.com/office/officeart/2018/2/layout/IconVerticalSolidList"/>
    <dgm:cxn modelId="{2960D629-26F9-422B-A4A1-0FDC6D9886DC}" type="presParOf" srcId="{7E1CAC33-5BD1-488E-BFD3-C3ED971FA809}" destId="{0E212D3F-6200-4AC8-9019-464D5FA5B993}" srcOrd="0" destOrd="0" presId="urn:microsoft.com/office/officeart/2018/2/layout/IconVerticalSolidList"/>
    <dgm:cxn modelId="{2F9FC2C3-94CA-42B6-861C-5D400D5C1651}" type="presParOf" srcId="{7E1CAC33-5BD1-488E-BFD3-C3ED971FA809}" destId="{37172FC8-4B76-4301-B0D1-7B8E21173B9F}" srcOrd="1" destOrd="0" presId="urn:microsoft.com/office/officeart/2018/2/layout/IconVerticalSolidList"/>
    <dgm:cxn modelId="{CB80001C-B8E0-4713-AC6A-7DE069C7891F}" type="presParOf" srcId="{7E1CAC33-5BD1-488E-BFD3-C3ED971FA809}" destId="{8EDCC370-4418-4F9D-A35B-9823733E664F}" srcOrd="2" destOrd="0" presId="urn:microsoft.com/office/officeart/2018/2/layout/IconVerticalSolidList"/>
    <dgm:cxn modelId="{13216B7D-9075-48F8-896D-3CE189056C17}" type="presParOf" srcId="{7E1CAC33-5BD1-488E-BFD3-C3ED971FA809}" destId="{0BF66219-D811-4045-9584-31175EC71799}" srcOrd="3" destOrd="0" presId="urn:microsoft.com/office/officeart/2018/2/layout/IconVerticalSolidList"/>
    <dgm:cxn modelId="{F3867A36-0B2F-400D-8325-FE868E4B9EB9}" type="presParOf" srcId="{E69A63A4-3739-4B28-9F32-ED874E04C91F}" destId="{FB34DA79-B525-4931-BB47-0A66CCCFF881}" srcOrd="5" destOrd="0" presId="urn:microsoft.com/office/officeart/2018/2/layout/IconVerticalSolidList"/>
    <dgm:cxn modelId="{969601E8-D7AD-4629-ABE2-0C8AC2C4D280}" type="presParOf" srcId="{E69A63A4-3739-4B28-9F32-ED874E04C91F}" destId="{C0D53603-595D-4B87-9367-7520D2F6E540}" srcOrd="6" destOrd="0" presId="urn:microsoft.com/office/officeart/2018/2/layout/IconVerticalSolidList"/>
    <dgm:cxn modelId="{E7EBC6D9-D2D8-49A3-9D22-13711429DEE9}" type="presParOf" srcId="{C0D53603-595D-4B87-9367-7520D2F6E540}" destId="{CDC23B4A-1FA5-4D50-A45A-3471040D8937}" srcOrd="0" destOrd="0" presId="urn:microsoft.com/office/officeart/2018/2/layout/IconVerticalSolidList"/>
    <dgm:cxn modelId="{84909507-421E-45C0-A00E-EC7714E5B6DE}" type="presParOf" srcId="{C0D53603-595D-4B87-9367-7520D2F6E540}" destId="{10317ED4-75B4-4288-B567-8D032D70FE5D}" srcOrd="1" destOrd="0" presId="urn:microsoft.com/office/officeart/2018/2/layout/IconVerticalSolidList"/>
    <dgm:cxn modelId="{90610A40-A11B-4061-8651-28FD3C775385}" type="presParOf" srcId="{C0D53603-595D-4B87-9367-7520D2F6E540}" destId="{F0EE0817-43F6-4C70-9549-02590C225D2F}" srcOrd="2" destOrd="0" presId="urn:microsoft.com/office/officeart/2018/2/layout/IconVerticalSolidList"/>
    <dgm:cxn modelId="{BDEF1DCE-DDF9-42B4-8B7B-0BCCFCAD5082}" type="presParOf" srcId="{C0D53603-595D-4B87-9367-7520D2F6E540}" destId="{32A42735-BCDB-4043-92B0-831D46924BF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DD8A923-1EF9-4184-9CFB-73D06C67AB3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7016137-CDD6-4B1B-991B-FF9C03BE138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The MAISE-IT should be used </a:t>
          </a:r>
          <a:r>
            <a:rPr lang="it-IT" dirty="0"/>
            <a:t>to </a:t>
          </a:r>
          <a:r>
            <a:rPr lang="it-IT" dirty="0" err="1"/>
            <a:t>assess</a:t>
          </a:r>
          <a:r>
            <a:rPr lang="it-IT" dirty="0"/>
            <a:t> </a:t>
          </a:r>
          <a:r>
            <a:rPr lang="it-IT" dirty="0" err="1"/>
            <a:t>employees</a:t>
          </a:r>
          <a:r>
            <a:rPr lang="it-IT" dirty="0"/>
            <a:t>’ </a:t>
          </a:r>
          <a:r>
            <a:rPr lang="it-IT" dirty="0" err="1"/>
            <a:t>needs</a:t>
          </a:r>
          <a:r>
            <a:rPr lang="it-IT" dirty="0"/>
            <a:t> in </a:t>
          </a:r>
          <a:r>
            <a:rPr lang="it-IT" dirty="0" err="1"/>
            <a:t>order</a:t>
          </a:r>
          <a:r>
            <a:rPr lang="it-IT" dirty="0"/>
            <a:t> to </a:t>
          </a:r>
          <a:r>
            <a:rPr lang="it-IT" dirty="0" err="1"/>
            <a:t>develop</a:t>
          </a:r>
          <a:r>
            <a:rPr lang="it-IT" dirty="0"/>
            <a:t> group (or </a:t>
          </a:r>
          <a:r>
            <a:rPr lang="it-IT" dirty="0" err="1"/>
            <a:t>subgoup</a:t>
          </a:r>
          <a:r>
            <a:rPr lang="it-IT" dirty="0"/>
            <a:t>) </a:t>
          </a:r>
          <a:r>
            <a:rPr lang="it-IT" dirty="0" err="1"/>
            <a:t>interventions</a:t>
          </a:r>
          <a:r>
            <a:rPr lang="it-IT" dirty="0"/>
            <a:t> </a:t>
          </a:r>
          <a:r>
            <a:rPr lang="it-IT" dirty="0" err="1"/>
            <a:t>that</a:t>
          </a:r>
          <a:r>
            <a:rPr lang="it-IT" dirty="0"/>
            <a:t> </a:t>
          </a:r>
          <a:r>
            <a:rPr lang="it-IT" dirty="0" err="1"/>
            <a:t>fit</a:t>
          </a:r>
          <a:r>
            <a:rPr lang="it-IT" dirty="0"/>
            <a:t> the </a:t>
          </a:r>
          <a:r>
            <a:rPr lang="it-IT" dirty="0" err="1"/>
            <a:t>employee</a:t>
          </a:r>
          <a:r>
            <a:rPr lang="it-IT" dirty="0"/>
            <a:t> </a:t>
          </a:r>
          <a:r>
            <a:rPr lang="it-IT" dirty="0" err="1"/>
            <a:t>perspective</a:t>
          </a:r>
          <a:r>
            <a:rPr lang="it-IT" dirty="0"/>
            <a:t>, and to </a:t>
          </a:r>
          <a:r>
            <a:rPr lang="it-IT" dirty="0" err="1"/>
            <a:t>evaluate</a:t>
          </a:r>
          <a:r>
            <a:rPr lang="it-IT" dirty="0"/>
            <a:t> </a:t>
          </a:r>
          <a:r>
            <a:rPr lang="it-IT" dirty="0" err="1"/>
            <a:t>its</a:t>
          </a:r>
          <a:r>
            <a:rPr lang="it-IT" dirty="0"/>
            <a:t> </a:t>
          </a:r>
          <a:r>
            <a:rPr lang="it-IT" dirty="0" err="1"/>
            <a:t>effectiveness</a:t>
          </a:r>
          <a:endParaRPr lang="en-US" dirty="0"/>
        </a:p>
      </dgm:t>
    </dgm:pt>
    <dgm:pt modelId="{D99B7BAD-2B5F-4C27-800E-14D4A51EA243}" type="parTrans" cxnId="{CDB6A523-39BA-4B54-886F-8C874ABD8CA1}">
      <dgm:prSet/>
      <dgm:spPr/>
      <dgm:t>
        <a:bodyPr/>
        <a:lstStyle/>
        <a:p>
          <a:endParaRPr lang="en-US"/>
        </a:p>
      </dgm:t>
    </dgm:pt>
    <dgm:pt modelId="{8A514CBD-A8B3-4829-825E-C50D199A017D}" type="sibTrans" cxnId="{CDB6A523-39BA-4B54-886F-8C874ABD8CA1}">
      <dgm:prSet/>
      <dgm:spPr/>
      <dgm:t>
        <a:bodyPr/>
        <a:lstStyle/>
        <a:p>
          <a:endParaRPr lang="en-US"/>
        </a:p>
      </dgm:t>
    </dgm:pt>
    <dgm:pt modelId="{84A2C2BD-C5D0-4857-81AE-48D9F662F877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dirty="0"/>
            <a:t>The MAISE-IT </a:t>
          </a:r>
          <a:r>
            <a:rPr lang="it-IT" dirty="0" err="1"/>
            <a:t>could</a:t>
          </a:r>
          <a:r>
            <a:rPr lang="it-IT" dirty="0"/>
            <a:t> be </a:t>
          </a:r>
          <a:r>
            <a:rPr lang="it-IT" dirty="0" err="1"/>
            <a:t>implemented</a:t>
          </a:r>
          <a:r>
            <a:rPr lang="it-IT" dirty="0"/>
            <a:t> in </a:t>
          </a:r>
          <a:r>
            <a:rPr lang="it-IT" dirty="0" err="1"/>
            <a:t>digital</a:t>
          </a:r>
          <a:r>
            <a:rPr lang="it-IT" dirty="0"/>
            <a:t> </a:t>
          </a:r>
          <a:r>
            <a:rPr lang="it-IT" dirty="0" err="1"/>
            <a:t>platforms</a:t>
          </a:r>
          <a:r>
            <a:rPr lang="it-IT" dirty="0"/>
            <a:t> in </a:t>
          </a:r>
          <a:r>
            <a:rPr lang="it-IT" dirty="0" err="1"/>
            <a:t>order</a:t>
          </a:r>
          <a:r>
            <a:rPr lang="it-IT" dirty="0"/>
            <a:t> to </a:t>
          </a:r>
          <a:r>
            <a:rPr lang="it-IT" dirty="0" err="1"/>
            <a:t>assess</a:t>
          </a:r>
          <a:r>
            <a:rPr lang="it-IT" dirty="0"/>
            <a:t> and monitor </a:t>
          </a:r>
          <a:r>
            <a:rPr lang="it-IT" dirty="0" err="1"/>
            <a:t>employee</a:t>
          </a:r>
          <a:r>
            <a:rPr lang="it-IT" dirty="0"/>
            <a:t> SE, and to </a:t>
          </a:r>
          <a:r>
            <a:rPr lang="it-IT" dirty="0" err="1"/>
            <a:t>evaluate</a:t>
          </a:r>
          <a:r>
            <a:rPr lang="it-IT" dirty="0"/>
            <a:t> long-</a:t>
          </a:r>
          <a:r>
            <a:rPr lang="it-IT" dirty="0" err="1"/>
            <a:t>term</a:t>
          </a:r>
          <a:r>
            <a:rPr lang="it-IT" dirty="0"/>
            <a:t> </a:t>
          </a:r>
          <a:r>
            <a:rPr lang="it-IT" dirty="0" err="1"/>
            <a:t>effects</a:t>
          </a:r>
          <a:r>
            <a:rPr lang="it-IT" dirty="0"/>
            <a:t> of </a:t>
          </a:r>
          <a:r>
            <a:rPr lang="it-IT" dirty="0" err="1"/>
            <a:t>technology-based</a:t>
          </a:r>
          <a:r>
            <a:rPr lang="it-IT" dirty="0"/>
            <a:t> </a:t>
          </a:r>
          <a:r>
            <a:rPr lang="it-IT" dirty="0" err="1"/>
            <a:t>interventions</a:t>
          </a:r>
          <a:endParaRPr lang="en-US" dirty="0"/>
        </a:p>
      </dgm:t>
    </dgm:pt>
    <dgm:pt modelId="{50A7B59A-4354-4849-AB83-8281DBE7E596}" type="parTrans" cxnId="{61195242-A383-4603-BB27-DCD9E16CF875}">
      <dgm:prSet/>
      <dgm:spPr/>
      <dgm:t>
        <a:bodyPr/>
        <a:lstStyle/>
        <a:p>
          <a:endParaRPr lang="en-US"/>
        </a:p>
      </dgm:t>
    </dgm:pt>
    <dgm:pt modelId="{990EC42C-8D14-4704-9F24-28F63380269E}" type="sibTrans" cxnId="{61195242-A383-4603-BB27-DCD9E16CF875}">
      <dgm:prSet/>
      <dgm:spPr/>
      <dgm:t>
        <a:bodyPr/>
        <a:lstStyle/>
        <a:p>
          <a:endParaRPr lang="en-US"/>
        </a:p>
      </dgm:t>
    </dgm:pt>
    <dgm:pt modelId="{1E100FE9-FCB3-4C58-BBBB-0DD931CFF8CC}">
      <dgm:prSet phldrT="[Testo]"/>
      <dgm:spPr/>
      <dgm:t>
        <a:bodyPr/>
        <a:lstStyle/>
        <a:p>
          <a:pPr>
            <a:lnSpc>
              <a:spcPct val="100000"/>
            </a:lnSpc>
          </a:pPr>
          <a:r>
            <a:rPr lang="it-IT" dirty="0" err="1"/>
            <a:t>If</a:t>
          </a:r>
          <a:r>
            <a:rPr lang="it-IT" dirty="0"/>
            <a:t> SE </a:t>
          </a:r>
          <a:r>
            <a:rPr lang="it-IT" dirty="0" err="1"/>
            <a:t>is</a:t>
          </a:r>
          <a:r>
            <a:rPr lang="it-IT" dirty="0"/>
            <a:t> </a:t>
          </a:r>
          <a:r>
            <a:rPr lang="it-IT" dirty="0" err="1"/>
            <a:t>considered</a:t>
          </a:r>
          <a:r>
            <a:rPr lang="it-IT" dirty="0"/>
            <a:t> a </a:t>
          </a:r>
          <a:r>
            <a:rPr lang="it-IT" dirty="0" err="1"/>
            <a:t>shared</a:t>
          </a:r>
          <a:r>
            <a:rPr lang="it-IT" dirty="0"/>
            <a:t> </a:t>
          </a:r>
          <a:r>
            <a:rPr lang="it-IT" dirty="0" err="1"/>
            <a:t>responsibility</a:t>
          </a:r>
          <a:r>
            <a:rPr lang="it-IT" dirty="0"/>
            <a:t>, government and social partners are </a:t>
          </a:r>
          <a:r>
            <a:rPr lang="it-IT" dirty="0" err="1"/>
            <a:t>called</a:t>
          </a:r>
          <a:r>
            <a:rPr lang="it-IT" dirty="0"/>
            <a:t> to play a </a:t>
          </a:r>
          <a:r>
            <a:rPr lang="it-IT" dirty="0" err="1"/>
            <a:t>fundamental</a:t>
          </a:r>
          <a:r>
            <a:rPr lang="it-IT" dirty="0"/>
            <a:t> </a:t>
          </a:r>
          <a:r>
            <a:rPr lang="it-IT" dirty="0" err="1"/>
            <a:t>role</a:t>
          </a:r>
          <a:r>
            <a:rPr lang="it-IT" dirty="0"/>
            <a:t> in </a:t>
          </a:r>
          <a:r>
            <a:rPr lang="it-IT" dirty="0" err="1"/>
            <a:t>terms</a:t>
          </a:r>
          <a:r>
            <a:rPr lang="it-IT" dirty="0"/>
            <a:t> of SE policy </a:t>
          </a:r>
          <a:r>
            <a:rPr lang="it-IT" dirty="0" err="1"/>
            <a:t>development</a:t>
          </a:r>
          <a:endParaRPr lang="en-GB" dirty="0"/>
        </a:p>
      </dgm:t>
    </dgm:pt>
    <dgm:pt modelId="{51F33ED2-1A6C-497A-A811-14EF1160FFC6}" type="parTrans" cxnId="{3FE64DC9-888D-42F9-8334-D6D1AAD95CAF}">
      <dgm:prSet/>
      <dgm:spPr/>
      <dgm:t>
        <a:bodyPr/>
        <a:lstStyle/>
        <a:p>
          <a:endParaRPr lang="en-GB"/>
        </a:p>
      </dgm:t>
    </dgm:pt>
    <dgm:pt modelId="{3AC5857F-E1D9-43A7-B1DE-E9157DAE4772}" type="sibTrans" cxnId="{3FE64DC9-888D-42F9-8334-D6D1AAD95CAF}">
      <dgm:prSet/>
      <dgm:spPr/>
      <dgm:t>
        <a:bodyPr/>
        <a:lstStyle/>
        <a:p>
          <a:endParaRPr lang="en-GB"/>
        </a:p>
      </dgm:t>
    </dgm:pt>
    <dgm:pt modelId="{E69A63A4-3739-4B28-9F32-ED874E04C91F}" type="pres">
      <dgm:prSet presAssocID="{1DD8A923-1EF9-4184-9CFB-73D06C67AB3F}" presName="root" presStyleCnt="0">
        <dgm:presLayoutVars>
          <dgm:dir/>
          <dgm:resizeHandles val="exact"/>
        </dgm:presLayoutVars>
      </dgm:prSet>
      <dgm:spPr/>
    </dgm:pt>
    <dgm:pt modelId="{01D7AF18-724B-478E-B693-3EC285C3EFCD}" type="pres">
      <dgm:prSet presAssocID="{1E100FE9-FCB3-4C58-BBBB-0DD931CFF8CC}" presName="compNode" presStyleCnt="0"/>
      <dgm:spPr/>
    </dgm:pt>
    <dgm:pt modelId="{B6D75DCE-5F22-444D-B010-36E9BC267B1F}" type="pres">
      <dgm:prSet presAssocID="{1E100FE9-FCB3-4C58-BBBB-0DD931CFF8CC}" presName="bgRect" presStyleLbl="bgShp" presStyleIdx="0" presStyleCnt="3"/>
      <dgm:spPr/>
    </dgm:pt>
    <dgm:pt modelId="{7B7181BE-D3DB-45E5-BB1D-193F072BCA1C}" type="pres">
      <dgm:prSet presAssocID="{1E100FE9-FCB3-4C58-BBBB-0DD931CFF8C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tenti"/>
        </a:ext>
      </dgm:extLst>
    </dgm:pt>
    <dgm:pt modelId="{E842FCA2-B9DF-4864-9A42-A78F87CBC418}" type="pres">
      <dgm:prSet presAssocID="{1E100FE9-FCB3-4C58-BBBB-0DD931CFF8CC}" presName="spaceRect" presStyleCnt="0"/>
      <dgm:spPr/>
    </dgm:pt>
    <dgm:pt modelId="{65D1B2DF-79CA-4E52-8B51-D661FD7EC4DB}" type="pres">
      <dgm:prSet presAssocID="{1E100FE9-FCB3-4C58-BBBB-0DD931CFF8CC}" presName="parTx" presStyleLbl="revTx" presStyleIdx="0" presStyleCnt="3">
        <dgm:presLayoutVars>
          <dgm:chMax val="0"/>
          <dgm:chPref val="0"/>
        </dgm:presLayoutVars>
      </dgm:prSet>
      <dgm:spPr/>
    </dgm:pt>
    <dgm:pt modelId="{D65CFA90-118E-4B96-8D3E-10C5E788CBE4}" type="pres">
      <dgm:prSet presAssocID="{3AC5857F-E1D9-43A7-B1DE-E9157DAE4772}" presName="sibTrans" presStyleCnt="0"/>
      <dgm:spPr/>
    </dgm:pt>
    <dgm:pt modelId="{ABF514CD-6CF1-486B-8871-E991C870C4CF}" type="pres">
      <dgm:prSet presAssocID="{C7016137-CDD6-4B1B-991B-FF9C03BE1387}" presName="compNode" presStyleCnt="0"/>
      <dgm:spPr/>
    </dgm:pt>
    <dgm:pt modelId="{CE27DBF5-5CDF-4A4F-A04F-A5BD0B075B4D}" type="pres">
      <dgm:prSet presAssocID="{C7016137-CDD6-4B1B-991B-FF9C03BE1387}" presName="bgRect" presStyleLbl="bgShp" presStyleIdx="1" presStyleCnt="3"/>
      <dgm:spPr/>
    </dgm:pt>
    <dgm:pt modelId="{3998547D-0DA7-44CF-BAB2-F04CE6925693}" type="pres">
      <dgm:prSet presAssocID="{C7016137-CDD6-4B1B-991B-FF9C03BE1387}" presName="iconRect" presStyleLbl="node1" presStyleIdx="1" presStyleCnt="3"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E372199A-D22E-431E-9661-8107CE6F8569}" type="pres">
      <dgm:prSet presAssocID="{C7016137-CDD6-4B1B-991B-FF9C03BE1387}" presName="spaceRect" presStyleCnt="0"/>
      <dgm:spPr/>
    </dgm:pt>
    <dgm:pt modelId="{DC2D22E1-F1F3-4B3D-94BB-C6C317A3FC6E}" type="pres">
      <dgm:prSet presAssocID="{C7016137-CDD6-4B1B-991B-FF9C03BE1387}" presName="parTx" presStyleLbl="revTx" presStyleIdx="1" presStyleCnt="3">
        <dgm:presLayoutVars>
          <dgm:chMax val="0"/>
          <dgm:chPref val="0"/>
        </dgm:presLayoutVars>
      </dgm:prSet>
      <dgm:spPr/>
    </dgm:pt>
    <dgm:pt modelId="{1964AD03-F57B-45C6-AC7B-CD14EFDCACB6}" type="pres">
      <dgm:prSet presAssocID="{8A514CBD-A8B3-4829-825E-C50D199A017D}" presName="sibTrans" presStyleCnt="0"/>
      <dgm:spPr/>
    </dgm:pt>
    <dgm:pt modelId="{C0D53603-595D-4B87-9367-7520D2F6E540}" type="pres">
      <dgm:prSet presAssocID="{84A2C2BD-C5D0-4857-81AE-48D9F662F877}" presName="compNode" presStyleCnt="0"/>
      <dgm:spPr/>
    </dgm:pt>
    <dgm:pt modelId="{CDC23B4A-1FA5-4D50-A45A-3471040D8937}" type="pres">
      <dgm:prSet presAssocID="{84A2C2BD-C5D0-4857-81AE-48D9F662F877}" presName="bgRect" presStyleLbl="bgShp" presStyleIdx="2" presStyleCnt="3"/>
      <dgm:spPr/>
    </dgm:pt>
    <dgm:pt modelId="{10317ED4-75B4-4288-B567-8D032D70FE5D}" type="pres">
      <dgm:prSet presAssocID="{84A2C2BD-C5D0-4857-81AE-48D9F662F877}" presName="iconRect" presStyleLbl="node1" presStyleIdx="2" presStyleCnt="3"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F0EE0817-43F6-4C70-9549-02590C225D2F}" type="pres">
      <dgm:prSet presAssocID="{84A2C2BD-C5D0-4857-81AE-48D9F662F877}" presName="spaceRect" presStyleCnt="0"/>
      <dgm:spPr/>
    </dgm:pt>
    <dgm:pt modelId="{32A42735-BCDB-4043-92B0-831D46924BFC}" type="pres">
      <dgm:prSet presAssocID="{84A2C2BD-C5D0-4857-81AE-48D9F662F877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A8202013-57A2-4957-B157-767E4AC965BB}" type="presOf" srcId="{C7016137-CDD6-4B1B-991B-FF9C03BE1387}" destId="{DC2D22E1-F1F3-4B3D-94BB-C6C317A3FC6E}" srcOrd="0" destOrd="0" presId="urn:microsoft.com/office/officeart/2018/2/layout/IconVerticalSolidList"/>
    <dgm:cxn modelId="{CDB6A523-39BA-4B54-886F-8C874ABD8CA1}" srcId="{1DD8A923-1EF9-4184-9CFB-73D06C67AB3F}" destId="{C7016137-CDD6-4B1B-991B-FF9C03BE1387}" srcOrd="1" destOrd="0" parTransId="{D99B7BAD-2B5F-4C27-800E-14D4A51EA243}" sibTransId="{8A514CBD-A8B3-4829-825E-C50D199A017D}"/>
    <dgm:cxn modelId="{61195242-A383-4603-BB27-DCD9E16CF875}" srcId="{1DD8A923-1EF9-4184-9CFB-73D06C67AB3F}" destId="{84A2C2BD-C5D0-4857-81AE-48D9F662F877}" srcOrd="2" destOrd="0" parTransId="{50A7B59A-4354-4849-AB83-8281DBE7E596}" sibTransId="{990EC42C-8D14-4704-9F24-28F63380269E}"/>
    <dgm:cxn modelId="{7AE3ACC4-6058-40F8-BB9C-09A2840DF1D1}" type="presOf" srcId="{84A2C2BD-C5D0-4857-81AE-48D9F662F877}" destId="{32A42735-BCDB-4043-92B0-831D46924BFC}" srcOrd="0" destOrd="0" presId="urn:microsoft.com/office/officeart/2018/2/layout/IconVerticalSolidList"/>
    <dgm:cxn modelId="{3FE64DC9-888D-42F9-8334-D6D1AAD95CAF}" srcId="{1DD8A923-1EF9-4184-9CFB-73D06C67AB3F}" destId="{1E100FE9-FCB3-4C58-BBBB-0DD931CFF8CC}" srcOrd="0" destOrd="0" parTransId="{51F33ED2-1A6C-497A-A811-14EF1160FFC6}" sibTransId="{3AC5857F-E1D9-43A7-B1DE-E9157DAE4772}"/>
    <dgm:cxn modelId="{1F40AFEC-8722-4C1D-BD8E-D33AB7B535D0}" type="presOf" srcId="{1DD8A923-1EF9-4184-9CFB-73D06C67AB3F}" destId="{E69A63A4-3739-4B28-9F32-ED874E04C91F}" srcOrd="0" destOrd="0" presId="urn:microsoft.com/office/officeart/2018/2/layout/IconVerticalSolidList"/>
    <dgm:cxn modelId="{92143AF0-BD11-4FB4-B2ED-EA69EC34612B}" type="presOf" srcId="{1E100FE9-FCB3-4C58-BBBB-0DD931CFF8CC}" destId="{65D1B2DF-79CA-4E52-8B51-D661FD7EC4DB}" srcOrd="0" destOrd="0" presId="urn:microsoft.com/office/officeart/2018/2/layout/IconVerticalSolidList"/>
    <dgm:cxn modelId="{1EE17C72-8B67-43BF-8679-5C9529733724}" type="presParOf" srcId="{E69A63A4-3739-4B28-9F32-ED874E04C91F}" destId="{01D7AF18-724B-478E-B693-3EC285C3EFCD}" srcOrd="0" destOrd="0" presId="urn:microsoft.com/office/officeart/2018/2/layout/IconVerticalSolidList"/>
    <dgm:cxn modelId="{72D867D3-2E72-4D51-A01B-EAB6E069482C}" type="presParOf" srcId="{01D7AF18-724B-478E-B693-3EC285C3EFCD}" destId="{B6D75DCE-5F22-444D-B010-36E9BC267B1F}" srcOrd="0" destOrd="0" presId="urn:microsoft.com/office/officeart/2018/2/layout/IconVerticalSolidList"/>
    <dgm:cxn modelId="{D4D1BAD3-1B42-47D3-8455-9F5942F06512}" type="presParOf" srcId="{01D7AF18-724B-478E-B693-3EC285C3EFCD}" destId="{7B7181BE-D3DB-45E5-BB1D-193F072BCA1C}" srcOrd="1" destOrd="0" presId="urn:microsoft.com/office/officeart/2018/2/layout/IconVerticalSolidList"/>
    <dgm:cxn modelId="{276DFB79-6235-4A3A-B67B-80C99904951F}" type="presParOf" srcId="{01D7AF18-724B-478E-B693-3EC285C3EFCD}" destId="{E842FCA2-B9DF-4864-9A42-A78F87CBC418}" srcOrd="2" destOrd="0" presId="urn:microsoft.com/office/officeart/2018/2/layout/IconVerticalSolidList"/>
    <dgm:cxn modelId="{358AA0B0-DC76-4327-B5EF-FF32BF5583D2}" type="presParOf" srcId="{01D7AF18-724B-478E-B693-3EC285C3EFCD}" destId="{65D1B2DF-79CA-4E52-8B51-D661FD7EC4DB}" srcOrd="3" destOrd="0" presId="urn:microsoft.com/office/officeart/2018/2/layout/IconVerticalSolidList"/>
    <dgm:cxn modelId="{4CB4376F-0A45-490A-AD0F-F732C5E27E56}" type="presParOf" srcId="{E69A63A4-3739-4B28-9F32-ED874E04C91F}" destId="{D65CFA90-118E-4B96-8D3E-10C5E788CBE4}" srcOrd="1" destOrd="0" presId="urn:microsoft.com/office/officeart/2018/2/layout/IconVerticalSolidList"/>
    <dgm:cxn modelId="{79AF1658-A460-4474-B802-A8B5AA3E7855}" type="presParOf" srcId="{E69A63A4-3739-4B28-9F32-ED874E04C91F}" destId="{ABF514CD-6CF1-486B-8871-E991C870C4CF}" srcOrd="2" destOrd="0" presId="urn:microsoft.com/office/officeart/2018/2/layout/IconVerticalSolidList"/>
    <dgm:cxn modelId="{A4A3E73A-0366-48F8-A4F7-FC6AF7EAD213}" type="presParOf" srcId="{ABF514CD-6CF1-486B-8871-E991C870C4CF}" destId="{CE27DBF5-5CDF-4A4F-A04F-A5BD0B075B4D}" srcOrd="0" destOrd="0" presId="urn:microsoft.com/office/officeart/2018/2/layout/IconVerticalSolidList"/>
    <dgm:cxn modelId="{CDA33125-D092-40EB-81E4-456F148D67C5}" type="presParOf" srcId="{ABF514CD-6CF1-486B-8871-E991C870C4CF}" destId="{3998547D-0DA7-44CF-BAB2-F04CE6925693}" srcOrd="1" destOrd="0" presId="urn:microsoft.com/office/officeart/2018/2/layout/IconVerticalSolidList"/>
    <dgm:cxn modelId="{AB438FF9-52EF-4843-94C5-F6F6E86C933A}" type="presParOf" srcId="{ABF514CD-6CF1-486B-8871-E991C870C4CF}" destId="{E372199A-D22E-431E-9661-8107CE6F8569}" srcOrd="2" destOrd="0" presId="urn:microsoft.com/office/officeart/2018/2/layout/IconVerticalSolidList"/>
    <dgm:cxn modelId="{B9C5EF1A-8555-45BF-82C2-09BD7BC3F851}" type="presParOf" srcId="{ABF514CD-6CF1-486B-8871-E991C870C4CF}" destId="{DC2D22E1-F1F3-4B3D-94BB-C6C317A3FC6E}" srcOrd="3" destOrd="0" presId="urn:microsoft.com/office/officeart/2018/2/layout/IconVerticalSolidList"/>
    <dgm:cxn modelId="{8CA7B60A-16C0-44FB-BD34-2F8DFC4AC561}" type="presParOf" srcId="{E69A63A4-3739-4B28-9F32-ED874E04C91F}" destId="{1964AD03-F57B-45C6-AC7B-CD14EFDCACB6}" srcOrd="3" destOrd="0" presId="urn:microsoft.com/office/officeart/2018/2/layout/IconVerticalSolidList"/>
    <dgm:cxn modelId="{969601E8-D7AD-4629-ABE2-0C8AC2C4D280}" type="presParOf" srcId="{E69A63A4-3739-4B28-9F32-ED874E04C91F}" destId="{C0D53603-595D-4B87-9367-7520D2F6E540}" srcOrd="4" destOrd="0" presId="urn:microsoft.com/office/officeart/2018/2/layout/IconVerticalSolidList"/>
    <dgm:cxn modelId="{E7EBC6D9-D2D8-49A3-9D22-13711429DEE9}" type="presParOf" srcId="{C0D53603-595D-4B87-9367-7520D2F6E540}" destId="{CDC23B4A-1FA5-4D50-A45A-3471040D8937}" srcOrd="0" destOrd="0" presId="urn:microsoft.com/office/officeart/2018/2/layout/IconVerticalSolidList"/>
    <dgm:cxn modelId="{84909507-421E-45C0-A00E-EC7714E5B6DE}" type="presParOf" srcId="{C0D53603-595D-4B87-9367-7520D2F6E540}" destId="{10317ED4-75B4-4288-B567-8D032D70FE5D}" srcOrd="1" destOrd="0" presId="urn:microsoft.com/office/officeart/2018/2/layout/IconVerticalSolidList"/>
    <dgm:cxn modelId="{90610A40-A11B-4061-8651-28FD3C775385}" type="presParOf" srcId="{C0D53603-595D-4B87-9367-7520D2F6E540}" destId="{F0EE0817-43F6-4C70-9549-02590C225D2F}" srcOrd="2" destOrd="0" presId="urn:microsoft.com/office/officeart/2018/2/layout/IconVerticalSolidList"/>
    <dgm:cxn modelId="{BDEF1DCE-DDF9-42B4-8B7B-0BCCFCAD5082}" type="presParOf" srcId="{C0D53603-595D-4B87-9367-7520D2F6E540}" destId="{32A42735-BCDB-4043-92B0-831D46924BF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D59B5E-F9CF-4231-ACBA-082486FDBC12}">
      <dsp:nvSpPr>
        <dsp:cNvPr id="0" name=""/>
        <dsp:cNvSpPr/>
      </dsp:nvSpPr>
      <dsp:spPr>
        <a:xfrm>
          <a:off x="109363" y="1609087"/>
          <a:ext cx="833364" cy="8333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AF7A3F-9D03-4C96-B862-AF68BC154E9C}">
      <dsp:nvSpPr>
        <dsp:cNvPr id="0" name=""/>
        <dsp:cNvSpPr/>
      </dsp:nvSpPr>
      <dsp:spPr>
        <a:xfrm>
          <a:off x="284370" y="1784094"/>
          <a:ext cx="483351" cy="483351"/>
        </a:xfrm>
        <a:prstGeom prst="rect">
          <a:avLst/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554741-06BB-4F46-99D1-04C3E00AB2AC}">
      <dsp:nvSpPr>
        <dsp:cNvPr id="0" name=""/>
        <dsp:cNvSpPr/>
      </dsp:nvSpPr>
      <dsp:spPr>
        <a:xfrm>
          <a:off x="1121306" y="1609087"/>
          <a:ext cx="1964358" cy="833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2000" b="1" kern="1200" dirty="0" err="1">
              <a:latin typeface="+mj-lt"/>
            </a:rPr>
            <a:t>Health</a:t>
          </a:r>
          <a:endParaRPr lang="it-IT" sz="2000" b="1" kern="1200" dirty="0">
            <a:latin typeface="+mj-lt"/>
          </a:endParaRPr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400" kern="1200" dirty="0" err="1"/>
            <a:t>Well-being</a:t>
          </a:r>
          <a:r>
            <a:rPr lang="it-IT" sz="1400" kern="1200" dirty="0"/>
            <a:t>, Quality of </a:t>
          </a:r>
          <a:r>
            <a:rPr lang="it-IT" sz="1400" kern="1200" dirty="0" err="1"/>
            <a:t>working</a:t>
          </a:r>
          <a:r>
            <a:rPr lang="it-IT" sz="1400" kern="1200" dirty="0"/>
            <a:t> life, </a:t>
          </a:r>
          <a:r>
            <a:rPr lang="it-IT" sz="1400" kern="1200" dirty="0" err="1"/>
            <a:t>Vitality</a:t>
          </a:r>
          <a:r>
            <a:rPr lang="it-IT" sz="1400" kern="1200" dirty="0"/>
            <a:t>, Lifestyle, </a:t>
          </a:r>
          <a:r>
            <a:rPr lang="it-IT" sz="1400" kern="1200" dirty="0" err="1"/>
            <a:t>Mental</a:t>
          </a:r>
          <a:r>
            <a:rPr lang="it-IT" sz="1400" kern="1200" dirty="0"/>
            <a:t> and </a:t>
          </a:r>
          <a:r>
            <a:rPr lang="it-IT" sz="1400" kern="1200" dirty="0" err="1"/>
            <a:t>Physical</a:t>
          </a:r>
          <a:r>
            <a:rPr lang="it-IT" sz="1400" kern="1200" dirty="0"/>
            <a:t> </a:t>
          </a:r>
          <a:r>
            <a:rPr lang="it-IT" sz="1400" kern="1200" dirty="0" err="1"/>
            <a:t>Health</a:t>
          </a:r>
          <a:endParaRPr lang="it-IT" sz="1400" kern="1200" dirty="0"/>
        </a:p>
      </dsp:txBody>
      <dsp:txXfrm>
        <a:off x="1121306" y="1609087"/>
        <a:ext cx="1964358" cy="833364"/>
      </dsp:txXfrm>
    </dsp:sp>
    <dsp:sp modelId="{AD839FB0-528B-4FB5-A44A-9EB813C39EE2}">
      <dsp:nvSpPr>
        <dsp:cNvPr id="0" name=""/>
        <dsp:cNvSpPr/>
      </dsp:nvSpPr>
      <dsp:spPr>
        <a:xfrm>
          <a:off x="3427939" y="1609087"/>
          <a:ext cx="833364" cy="83336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693B5A-B63B-47D9-80C7-9BD9875A1B82}">
      <dsp:nvSpPr>
        <dsp:cNvPr id="0" name=""/>
        <dsp:cNvSpPr/>
      </dsp:nvSpPr>
      <dsp:spPr>
        <a:xfrm>
          <a:off x="3602945" y="1784094"/>
          <a:ext cx="483351" cy="483351"/>
        </a:xfrm>
        <a:prstGeom prst="rect">
          <a:avLst/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7CCAB3-6498-4393-AD38-A1995516C0F2}">
      <dsp:nvSpPr>
        <dsp:cNvPr id="0" name=""/>
        <dsp:cNvSpPr/>
      </dsp:nvSpPr>
      <dsp:spPr>
        <a:xfrm>
          <a:off x="4439881" y="1609087"/>
          <a:ext cx="1964358" cy="833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2000" b="1" kern="1200" dirty="0">
              <a:latin typeface="+mj-lt"/>
            </a:rPr>
            <a:t>Productivity</a:t>
          </a:r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400" kern="1200" dirty="0"/>
            <a:t>Work </a:t>
          </a:r>
          <a:r>
            <a:rPr lang="it-IT" sz="1400" kern="1200" dirty="0" err="1"/>
            <a:t>ability</a:t>
          </a:r>
          <a:r>
            <a:rPr lang="it-IT" sz="1400" kern="1200" dirty="0"/>
            <a:t>, Productivity, Work engagement</a:t>
          </a:r>
          <a:endParaRPr lang="en-US" sz="1400" kern="1200" dirty="0"/>
        </a:p>
      </dsp:txBody>
      <dsp:txXfrm>
        <a:off x="4439881" y="1609087"/>
        <a:ext cx="1964358" cy="833364"/>
      </dsp:txXfrm>
    </dsp:sp>
    <dsp:sp modelId="{9FD41932-0FB7-4758-B689-ED9F587E8F2D}">
      <dsp:nvSpPr>
        <dsp:cNvPr id="0" name=""/>
        <dsp:cNvSpPr/>
      </dsp:nvSpPr>
      <dsp:spPr>
        <a:xfrm>
          <a:off x="109363" y="3442974"/>
          <a:ext cx="833364" cy="83336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3F070E-0D59-4DC0-9E84-0F192CA03104}">
      <dsp:nvSpPr>
        <dsp:cNvPr id="0" name=""/>
        <dsp:cNvSpPr/>
      </dsp:nvSpPr>
      <dsp:spPr>
        <a:xfrm>
          <a:off x="284370" y="3617980"/>
          <a:ext cx="483351" cy="483351"/>
        </a:xfrm>
        <a:prstGeom prst="rect">
          <a:avLst/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1E8D28-DDC3-407F-84AC-01B7A652605C}">
      <dsp:nvSpPr>
        <dsp:cNvPr id="0" name=""/>
        <dsp:cNvSpPr/>
      </dsp:nvSpPr>
      <dsp:spPr>
        <a:xfrm>
          <a:off x="1121306" y="3442974"/>
          <a:ext cx="1964358" cy="833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2000" b="1" kern="1200" dirty="0" err="1">
              <a:latin typeface="+mj-lt"/>
            </a:rPr>
            <a:t>Valuable</a:t>
          </a:r>
          <a:r>
            <a:rPr lang="it-IT" sz="2000" b="1" kern="1200" dirty="0">
              <a:latin typeface="+mj-lt"/>
            </a:rPr>
            <a:t> work</a:t>
          </a:r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400" kern="1200" dirty="0" err="1"/>
            <a:t>Perceived</a:t>
          </a:r>
          <a:r>
            <a:rPr lang="it-IT" sz="1400" kern="1200" dirty="0"/>
            <a:t> positive </a:t>
          </a:r>
          <a:r>
            <a:rPr lang="it-IT" sz="1400" kern="1200" dirty="0" err="1"/>
            <a:t>attitude</a:t>
          </a:r>
          <a:r>
            <a:rPr lang="it-IT" sz="1400" kern="1200" dirty="0"/>
            <a:t>, Job </a:t>
          </a:r>
          <a:r>
            <a:rPr lang="it-IT" sz="1400" kern="1200" dirty="0" err="1"/>
            <a:t>motivation</a:t>
          </a:r>
          <a:r>
            <a:rPr lang="it-IT" sz="1400" kern="1200" dirty="0"/>
            <a:t>, </a:t>
          </a:r>
          <a:r>
            <a:rPr lang="it-IT" sz="1400" kern="1200" dirty="0" err="1"/>
            <a:t>Competences</a:t>
          </a:r>
          <a:r>
            <a:rPr lang="it-IT" sz="1400" kern="1200" dirty="0"/>
            <a:t>, Skills and knowledge</a:t>
          </a:r>
          <a:endParaRPr lang="en-US" sz="1400" kern="1200" dirty="0"/>
        </a:p>
      </dsp:txBody>
      <dsp:txXfrm>
        <a:off x="1121306" y="3442974"/>
        <a:ext cx="1964358" cy="833364"/>
      </dsp:txXfrm>
    </dsp:sp>
    <dsp:sp modelId="{BE13D3C9-25B1-488A-87FF-6B62E0F013C8}">
      <dsp:nvSpPr>
        <dsp:cNvPr id="0" name=""/>
        <dsp:cNvSpPr/>
      </dsp:nvSpPr>
      <dsp:spPr>
        <a:xfrm>
          <a:off x="3427939" y="3442974"/>
          <a:ext cx="833364" cy="83336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0F0D90-999D-4612-BF27-597D924798C7}">
      <dsp:nvSpPr>
        <dsp:cNvPr id="0" name=""/>
        <dsp:cNvSpPr/>
      </dsp:nvSpPr>
      <dsp:spPr>
        <a:xfrm>
          <a:off x="3602945" y="3617980"/>
          <a:ext cx="483351" cy="483351"/>
        </a:xfrm>
        <a:prstGeom prst="rect">
          <a:avLst/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8C4A30-B7FD-4CB2-B917-3B738392C47C}">
      <dsp:nvSpPr>
        <dsp:cNvPr id="0" name=""/>
        <dsp:cNvSpPr/>
      </dsp:nvSpPr>
      <dsp:spPr>
        <a:xfrm>
          <a:off x="4439881" y="3442974"/>
          <a:ext cx="1964358" cy="833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2000" b="1" kern="1200" dirty="0">
              <a:latin typeface="+mj-lt"/>
            </a:rPr>
            <a:t>Long-</a:t>
          </a:r>
          <a:r>
            <a:rPr lang="it-IT" sz="2000" b="1" kern="1200" dirty="0" err="1">
              <a:latin typeface="+mj-lt"/>
            </a:rPr>
            <a:t>term</a:t>
          </a:r>
          <a:r>
            <a:rPr lang="it-IT" sz="2000" b="1" kern="1200" dirty="0">
              <a:latin typeface="+mj-lt"/>
            </a:rPr>
            <a:t>     </a:t>
          </a:r>
          <a:r>
            <a:rPr lang="it-IT" sz="2000" b="1" kern="1200" dirty="0" err="1">
              <a:latin typeface="+mj-lt"/>
            </a:rPr>
            <a:t>perspective</a:t>
          </a:r>
          <a:endParaRPr lang="it-IT" sz="2000" b="1" kern="1200" dirty="0">
            <a:latin typeface="+mj-lt"/>
          </a:endParaRPr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ts val="200"/>
            </a:spcAft>
            <a:buNone/>
          </a:pPr>
          <a:r>
            <a:rPr lang="it-IT" sz="1400" kern="1200" dirty="0"/>
            <a:t>Long-</a:t>
          </a:r>
          <a:r>
            <a:rPr lang="it-IT" sz="1400" kern="1200" dirty="0" err="1"/>
            <a:t>term</a:t>
          </a:r>
          <a:r>
            <a:rPr lang="it-IT" sz="1400" kern="1200" dirty="0"/>
            <a:t> </a:t>
          </a:r>
          <a:r>
            <a:rPr lang="it-IT" sz="1400" kern="1200" dirty="0" err="1"/>
            <a:t>effects</a:t>
          </a:r>
          <a:r>
            <a:rPr lang="it-IT" sz="1400" kern="1200" dirty="0"/>
            <a:t> for </a:t>
          </a:r>
          <a:r>
            <a:rPr lang="it-IT" sz="1400" kern="1200" dirty="0" err="1"/>
            <a:t>all</a:t>
          </a:r>
          <a:r>
            <a:rPr lang="it-IT" sz="1400" kern="1200" dirty="0"/>
            <a:t> work </a:t>
          </a:r>
          <a:r>
            <a:rPr lang="it-IT" sz="1400" kern="1200" dirty="0" err="1"/>
            <a:t>ages</a:t>
          </a:r>
          <a:endParaRPr lang="en-US" sz="1400" kern="1200" dirty="0"/>
        </a:p>
      </dsp:txBody>
      <dsp:txXfrm>
        <a:off x="4439881" y="3442974"/>
        <a:ext cx="1964358" cy="8333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3B2FFC-C6EC-4AA0-8563-3AC7A9604047}">
      <dsp:nvSpPr>
        <dsp:cNvPr id="0" name=""/>
        <dsp:cNvSpPr/>
      </dsp:nvSpPr>
      <dsp:spPr>
        <a:xfrm>
          <a:off x="795" y="927089"/>
          <a:ext cx="3100958" cy="1860575"/>
        </a:xfrm>
        <a:prstGeom prst="rect">
          <a:avLst/>
        </a:prstGeom>
        <a:solidFill>
          <a:srgbClr val="8335E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 err="1"/>
            <a:t>Ageing</a:t>
          </a:r>
          <a:r>
            <a:rPr lang="it-IT" sz="1800" b="1" kern="1200" dirty="0"/>
            <a:t> societies </a:t>
          </a:r>
          <a:r>
            <a:rPr lang="it-IT" sz="1800" kern="1200" dirty="0" err="1"/>
            <a:t>require</a:t>
          </a:r>
          <a:r>
            <a:rPr lang="it-IT" sz="1800" kern="1200" dirty="0"/>
            <a:t> </a:t>
          </a:r>
          <a:r>
            <a:rPr lang="it-IT" sz="1800" b="1" kern="1200" dirty="0" err="1"/>
            <a:t>health</a:t>
          </a:r>
          <a:r>
            <a:rPr lang="it-IT" sz="1800" kern="1200" dirty="0"/>
            <a:t> and </a:t>
          </a:r>
          <a:r>
            <a:rPr lang="it-IT" sz="1800" b="1" kern="1200" dirty="0" err="1"/>
            <a:t>well-being</a:t>
          </a:r>
          <a:r>
            <a:rPr lang="it-IT" sz="1800" kern="1200" dirty="0"/>
            <a:t>’ </a:t>
          </a:r>
          <a:r>
            <a:rPr lang="it-IT" sz="1800" kern="1200" dirty="0" err="1"/>
            <a:t>employees</a:t>
          </a:r>
          <a:r>
            <a:rPr lang="it-IT" sz="1800" kern="1200" dirty="0"/>
            <a:t> </a:t>
          </a:r>
          <a:r>
            <a:rPr lang="it-IT" sz="1800" kern="1200" dirty="0" err="1"/>
            <a:t>preservation</a:t>
          </a:r>
          <a:r>
            <a:rPr lang="it-IT" sz="1800" kern="1200" dirty="0"/>
            <a:t> and work </a:t>
          </a:r>
          <a:r>
            <a:rPr lang="it-IT" sz="1800" b="1" kern="1200" dirty="0"/>
            <a:t>performance</a:t>
          </a:r>
          <a:r>
            <a:rPr lang="it-IT" sz="1800" kern="1200" dirty="0"/>
            <a:t> </a:t>
          </a:r>
          <a:r>
            <a:rPr lang="it-IT" sz="1800" kern="1200" dirty="0" err="1"/>
            <a:t>maximization</a:t>
          </a:r>
          <a:r>
            <a:rPr lang="it-IT" sz="1800" kern="1200" dirty="0"/>
            <a:t> </a:t>
          </a:r>
          <a:r>
            <a:rPr lang="it-IT" sz="1400" kern="1200" dirty="0"/>
            <a:t>(De </a:t>
          </a:r>
          <a:r>
            <a:rPr lang="it-IT" sz="1400" kern="1200" dirty="0" err="1"/>
            <a:t>Jonge</a:t>
          </a:r>
          <a:r>
            <a:rPr lang="it-IT" sz="1400" kern="1200" dirty="0"/>
            <a:t> and </a:t>
          </a:r>
          <a:r>
            <a:rPr lang="it-IT" sz="1400" kern="1200" dirty="0" err="1"/>
            <a:t>Peeters</a:t>
          </a:r>
          <a:r>
            <a:rPr lang="it-IT" sz="1400" kern="1200" dirty="0"/>
            <a:t>, 2019)</a:t>
          </a:r>
          <a:endParaRPr lang="en-US" sz="1400" kern="1200" dirty="0"/>
        </a:p>
      </dsp:txBody>
      <dsp:txXfrm>
        <a:off x="795" y="927089"/>
        <a:ext cx="3100958" cy="1860575"/>
      </dsp:txXfrm>
    </dsp:sp>
    <dsp:sp modelId="{8959E064-5FA5-4F70-8839-79460E60E864}">
      <dsp:nvSpPr>
        <dsp:cNvPr id="0" name=""/>
        <dsp:cNvSpPr/>
      </dsp:nvSpPr>
      <dsp:spPr>
        <a:xfrm>
          <a:off x="3411849" y="927089"/>
          <a:ext cx="3100958" cy="18605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 err="1"/>
            <a:t>Digitalized</a:t>
          </a:r>
          <a:r>
            <a:rPr lang="it-IT" sz="1800" b="1" kern="1200" dirty="0"/>
            <a:t> economy </a:t>
          </a:r>
          <a:r>
            <a:rPr lang="it-IT" sz="1800" kern="1200" dirty="0"/>
            <a:t>and network society </a:t>
          </a:r>
          <a:r>
            <a:rPr lang="it-IT" sz="1800" kern="1200" dirty="0" err="1"/>
            <a:t>require</a:t>
          </a:r>
          <a:r>
            <a:rPr lang="it-IT" sz="1800" kern="1200" dirty="0"/>
            <a:t> </a:t>
          </a:r>
          <a:r>
            <a:rPr lang="it-IT" sz="1800" b="1" kern="1200" dirty="0" err="1"/>
            <a:t>advanced</a:t>
          </a:r>
          <a:r>
            <a:rPr lang="it-IT" sz="1800" b="1" kern="1200" dirty="0"/>
            <a:t> skills </a:t>
          </a:r>
          <a:r>
            <a:rPr lang="it-IT" sz="1400" b="0" kern="1200" dirty="0"/>
            <a:t>(</a:t>
          </a:r>
          <a:r>
            <a:rPr lang="it-IT" sz="1400" b="0" kern="1200" dirty="0" err="1"/>
            <a:t>Cedefop</a:t>
          </a:r>
          <a:r>
            <a:rPr lang="it-IT" sz="1400" b="0" kern="1200" dirty="0"/>
            <a:t>, 2016)</a:t>
          </a:r>
          <a:endParaRPr lang="en-US" sz="1400" b="0" kern="1200" dirty="0"/>
        </a:p>
      </dsp:txBody>
      <dsp:txXfrm>
        <a:off x="3411849" y="927089"/>
        <a:ext cx="3100958" cy="1860575"/>
      </dsp:txXfrm>
    </dsp:sp>
    <dsp:sp modelId="{C8E6BB30-C559-40D1-B7FA-7349207C2B45}">
      <dsp:nvSpPr>
        <dsp:cNvPr id="0" name=""/>
        <dsp:cNvSpPr/>
      </dsp:nvSpPr>
      <dsp:spPr>
        <a:xfrm>
          <a:off x="1706322" y="3097760"/>
          <a:ext cx="3100958" cy="1860575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Enterprises </a:t>
          </a:r>
          <a:r>
            <a:rPr lang="it-IT" sz="1800" kern="1200" dirty="0" err="1"/>
            <a:t>have</a:t>
          </a:r>
          <a:r>
            <a:rPr lang="it-IT" sz="1800" kern="1200" dirty="0"/>
            <a:t> to </a:t>
          </a:r>
          <a:r>
            <a:rPr lang="it-IT" sz="1800" kern="1200" dirty="0" err="1"/>
            <a:t>find</a:t>
          </a:r>
          <a:r>
            <a:rPr lang="it-IT" sz="1800" kern="1200" dirty="0"/>
            <a:t> </a:t>
          </a:r>
          <a:r>
            <a:rPr lang="it-IT" sz="1800" b="1" kern="1200" dirty="0"/>
            <a:t>innovative </a:t>
          </a:r>
          <a:r>
            <a:rPr lang="it-IT" sz="1800" b="1" kern="1200" dirty="0" err="1"/>
            <a:t>digital</a:t>
          </a:r>
          <a:r>
            <a:rPr lang="it-IT" sz="1800" b="1" kern="1200" dirty="0"/>
            <a:t> business models</a:t>
          </a:r>
          <a:r>
            <a:rPr lang="it-IT" sz="1800" kern="1200" dirty="0"/>
            <a:t>, giving top </a:t>
          </a:r>
          <a:r>
            <a:rPr lang="it-IT" sz="1800" kern="1200" dirty="0" err="1"/>
            <a:t>priority</a:t>
          </a:r>
          <a:r>
            <a:rPr lang="it-IT" sz="1800" kern="1200" dirty="0"/>
            <a:t> to </a:t>
          </a:r>
          <a:r>
            <a:rPr lang="it-IT" sz="1800" kern="1200" dirty="0" err="1"/>
            <a:t>quality</a:t>
          </a:r>
          <a:r>
            <a:rPr lang="it-IT" sz="1800" kern="1200" dirty="0"/>
            <a:t> and </a:t>
          </a:r>
          <a:r>
            <a:rPr lang="it-IT" sz="1800" b="1" kern="1200" dirty="0" err="1"/>
            <a:t>safety</a:t>
          </a:r>
          <a:r>
            <a:rPr lang="it-IT" sz="1800" kern="1200" dirty="0"/>
            <a:t> of </a:t>
          </a:r>
          <a:r>
            <a:rPr lang="it-IT" sz="1800" kern="1200" dirty="0" err="1"/>
            <a:t>working</a:t>
          </a:r>
          <a:r>
            <a:rPr lang="it-IT" sz="1800" kern="1200" dirty="0"/>
            <a:t> life </a:t>
          </a:r>
          <a:r>
            <a:rPr lang="it-IT" sz="1400" kern="1200" dirty="0"/>
            <a:t>(Müller, </a:t>
          </a:r>
          <a:r>
            <a:rPr lang="it-IT" sz="1400" kern="1200" dirty="0" err="1"/>
            <a:t>Gust</a:t>
          </a:r>
          <a:r>
            <a:rPr lang="it-IT" sz="1400" kern="1200" dirty="0"/>
            <a:t>, </a:t>
          </a:r>
          <a:r>
            <a:rPr lang="it-IT" sz="1400" kern="1200" dirty="0" err="1"/>
            <a:t>Feller</a:t>
          </a:r>
          <a:r>
            <a:rPr lang="it-IT" sz="1400" kern="1200" dirty="0"/>
            <a:t> and </a:t>
          </a:r>
          <a:r>
            <a:rPr lang="it-IT" sz="1400" kern="1200" dirty="0" err="1"/>
            <a:t>Shiffman</a:t>
          </a:r>
          <a:r>
            <a:rPr lang="it-IT" sz="1400" kern="1200" dirty="0"/>
            <a:t>, 2015)</a:t>
          </a:r>
          <a:endParaRPr lang="en-US" sz="1400" kern="1200" dirty="0"/>
        </a:p>
      </dsp:txBody>
      <dsp:txXfrm>
        <a:off x="1706322" y="3097760"/>
        <a:ext cx="3100958" cy="18605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8777FF-A4A9-45A6-9E19-EC32329B4640}">
      <dsp:nvSpPr>
        <dsp:cNvPr id="0" name=""/>
        <dsp:cNvSpPr/>
      </dsp:nvSpPr>
      <dsp:spPr>
        <a:xfrm>
          <a:off x="0" y="51913"/>
          <a:ext cx="6513603" cy="10296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 err="1"/>
            <a:t>Meaning</a:t>
          </a:r>
          <a:r>
            <a:rPr lang="it-IT" sz="1800" kern="1200" dirty="0"/>
            <a:t> of SE </a:t>
          </a:r>
          <a:r>
            <a:rPr lang="it-IT" sz="1800" kern="1200" dirty="0" err="1"/>
            <a:t>according</a:t>
          </a:r>
          <a:r>
            <a:rPr lang="it-IT" sz="1800" kern="1200" dirty="0"/>
            <a:t> to </a:t>
          </a:r>
          <a:r>
            <a:rPr lang="it-IT" sz="1800" kern="1200" dirty="0" err="1"/>
            <a:t>employee</a:t>
          </a:r>
          <a:r>
            <a:rPr lang="it-IT" sz="1800" kern="1200" dirty="0"/>
            <a:t> (2 </a:t>
          </a:r>
          <a:r>
            <a:rPr lang="it-IT" sz="1800" kern="1200" dirty="0" err="1"/>
            <a:t>scales</a:t>
          </a:r>
          <a:r>
            <a:rPr lang="it-IT" sz="1800" kern="1200" dirty="0"/>
            <a:t>, 10 </a:t>
          </a:r>
          <a:r>
            <a:rPr lang="it-IT" sz="1800" kern="1200" dirty="0" err="1"/>
            <a:t>items</a:t>
          </a:r>
          <a:r>
            <a:rPr lang="it-IT" sz="1800" kern="1200" dirty="0"/>
            <a:t>)</a:t>
          </a:r>
          <a:endParaRPr lang="en-US" sz="1800" kern="1200" dirty="0"/>
        </a:p>
      </dsp:txBody>
      <dsp:txXfrm>
        <a:off x="50261" y="102174"/>
        <a:ext cx="6413081" cy="929078"/>
      </dsp:txXfrm>
    </dsp:sp>
    <dsp:sp modelId="{6E03E12A-AC6E-4ED0-AB53-98DB7D2126AA}">
      <dsp:nvSpPr>
        <dsp:cNvPr id="0" name=""/>
        <dsp:cNvSpPr/>
      </dsp:nvSpPr>
      <dsp:spPr>
        <a:xfrm>
          <a:off x="0" y="1239913"/>
          <a:ext cx="6513603" cy="1029600"/>
        </a:xfrm>
        <a:prstGeom prst="round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 err="1"/>
            <a:t>Employee</a:t>
          </a:r>
          <a:r>
            <a:rPr lang="it-IT" sz="1800" kern="1200" dirty="0"/>
            <a:t> SE (2 </a:t>
          </a:r>
          <a:r>
            <a:rPr lang="it-IT" sz="1800" kern="1200" dirty="0" err="1"/>
            <a:t>scales</a:t>
          </a:r>
          <a:r>
            <a:rPr lang="it-IT" sz="1800" kern="1200" dirty="0"/>
            <a:t>, 8 </a:t>
          </a:r>
          <a:r>
            <a:rPr lang="it-IT" sz="1800" kern="1200" dirty="0" err="1"/>
            <a:t>items</a:t>
          </a:r>
          <a:r>
            <a:rPr lang="it-IT" sz="1800" kern="1200" dirty="0"/>
            <a:t>)</a:t>
          </a:r>
          <a:endParaRPr lang="en-US" sz="1800" kern="1200" dirty="0"/>
        </a:p>
      </dsp:txBody>
      <dsp:txXfrm>
        <a:off x="50261" y="1290174"/>
        <a:ext cx="6413081" cy="929078"/>
      </dsp:txXfrm>
    </dsp:sp>
    <dsp:sp modelId="{AF71E6C5-6F8A-4A99-A255-033DAD00094D}">
      <dsp:nvSpPr>
        <dsp:cNvPr id="0" name=""/>
        <dsp:cNvSpPr/>
      </dsp:nvSpPr>
      <dsp:spPr>
        <a:xfrm>
          <a:off x="0" y="2427913"/>
          <a:ext cx="6513603" cy="102960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 err="1"/>
            <a:t>Factors</a:t>
          </a:r>
          <a:r>
            <a:rPr lang="it-IT" sz="1800" kern="1200" dirty="0"/>
            <a:t> </a:t>
          </a:r>
          <a:r>
            <a:rPr lang="it-IT" sz="1800" kern="1200" dirty="0" err="1"/>
            <a:t>affecting</a:t>
          </a:r>
          <a:r>
            <a:rPr lang="it-IT" sz="1800" kern="1200" dirty="0"/>
            <a:t> the </a:t>
          </a:r>
          <a:r>
            <a:rPr lang="it-IT" sz="1800" kern="1200" dirty="0" err="1"/>
            <a:t>employees</a:t>
          </a:r>
          <a:r>
            <a:rPr lang="it-IT" sz="1800" kern="1200" dirty="0"/>
            <a:t>’ SE (3 </a:t>
          </a:r>
          <a:r>
            <a:rPr lang="it-IT" sz="1800" kern="1200" dirty="0" err="1"/>
            <a:t>scales</a:t>
          </a:r>
          <a:r>
            <a:rPr lang="it-IT" sz="1800" kern="1200" dirty="0"/>
            <a:t>, 13 </a:t>
          </a:r>
          <a:r>
            <a:rPr lang="it-IT" sz="1800" kern="1200" dirty="0" err="1"/>
            <a:t>items</a:t>
          </a:r>
          <a:r>
            <a:rPr lang="it-IT" sz="1800" kern="1200" dirty="0"/>
            <a:t>)</a:t>
          </a:r>
          <a:endParaRPr lang="en-US" sz="1800" kern="1200" dirty="0"/>
        </a:p>
      </dsp:txBody>
      <dsp:txXfrm>
        <a:off x="50261" y="2478174"/>
        <a:ext cx="6413081" cy="929078"/>
      </dsp:txXfrm>
    </dsp:sp>
    <dsp:sp modelId="{A8C45DD7-5647-4F68-A30D-616E990D48D6}">
      <dsp:nvSpPr>
        <dsp:cNvPr id="0" name=""/>
        <dsp:cNvSpPr/>
      </dsp:nvSpPr>
      <dsp:spPr>
        <a:xfrm>
          <a:off x="0" y="3615913"/>
          <a:ext cx="6513603" cy="1029600"/>
        </a:xfrm>
        <a:prstGeom prst="round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 err="1"/>
            <a:t>Responsibility</a:t>
          </a:r>
          <a:r>
            <a:rPr lang="it-IT" sz="1800" kern="1200" dirty="0"/>
            <a:t> for </a:t>
          </a:r>
          <a:r>
            <a:rPr lang="it-IT" sz="1800" kern="1200" dirty="0" err="1"/>
            <a:t>overall</a:t>
          </a:r>
          <a:r>
            <a:rPr lang="it-IT" sz="1800" kern="1200" dirty="0"/>
            <a:t> </a:t>
          </a:r>
          <a:r>
            <a:rPr lang="it-IT" sz="1800" kern="1200" dirty="0" err="1"/>
            <a:t>employee</a:t>
          </a:r>
          <a:r>
            <a:rPr lang="it-IT" sz="1800" kern="1200" dirty="0"/>
            <a:t> SE (1 item, </a:t>
          </a:r>
          <a:r>
            <a:rPr lang="it-IT" sz="1800" kern="1200" dirty="0" err="1"/>
            <a:t>items</a:t>
          </a:r>
          <a:r>
            <a:rPr lang="it-IT" sz="1800" kern="1200" dirty="0"/>
            <a:t>)</a:t>
          </a:r>
          <a:endParaRPr lang="en-US" sz="1800" kern="1200" dirty="0"/>
        </a:p>
      </dsp:txBody>
      <dsp:txXfrm>
        <a:off x="50261" y="3666174"/>
        <a:ext cx="6413081" cy="929078"/>
      </dsp:txXfrm>
    </dsp:sp>
    <dsp:sp modelId="{723AD1DB-5E20-433E-8856-F11CCA23097E}">
      <dsp:nvSpPr>
        <dsp:cNvPr id="0" name=""/>
        <dsp:cNvSpPr/>
      </dsp:nvSpPr>
      <dsp:spPr>
        <a:xfrm>
          <a:off x="0" y="4803913"/>
          <a:ext cx="6513603" cy="102960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 err="1"/>
            <a:t>Responsibility</a:t>
          </a:r>
          <a:r>
            <a:rPr lang="it-IT" sz="1800" kern="1200" dirty="0"/>
            <a:t> for </a:t>
          </a:r>
          <a:r>
            <a:rPr lang="it-IT" sz="1800" kern="1200" dirty="0" err="1"/>
            <a:t>factors</a:t>
          </a:r>
          <a:r>
            <a:rPr lang="it-IT" sz="1800" kern="1200" dirty="0"/>
            <a:t> </a:t>
          </a:r>
          <a:r>
            <a:rPr lang="it-IT" sz="1800" kern="1200" dirty="0" err="1"/>
            <a:t>affecting</a:t>
          </a:r>
          <a:r>
            <a:rPr lang="it-IT" sz="1800" kern="1200" dirty="0"/>
            <a:t> the </a:t>
          </a:r>
          <a:r>
            <a:rPr lang="it-IT" sz="1800" kern="1200" dirty="0" err="1"/>
            <a:t>employees</a:t>
          </a:r>
          <a:r>
            <a:rPr lang="it-IT" sz="1800" kern="1200" dirty="0"/>
            <a:t>’ SE (5 </a:t>
          </a:r>
          <a:r>
            <a:rPr lang="it-IT" sz="1800" kern="1200" dirty="0" err="1"/>
            <a:t>scales</a:t>
          </a:r>
          <a:r>
            <a:rPr lang="it-IT" sz="1800" kern="1200" dirty="0"/>
            <a:t>, 18 </a:t>
          </a:r>
          <a:r>
            <a:rPr lang="it-IT" sz="1800" kern="1200" dirty="0" err="1"/>
            <a:t>items</a:t>
          </a:r>
          <a:r>
            <a:rPr lang="it-IT" sz="1800" kern="1200" dirty="0"/>
            <a:t>)</a:t>
          </a:r>
          <a:endParaRPr lang="en-US" sz="1800" kern="1200" dirty="0"/>
        </a:p>
      </dsp:txBody>
      <dsp:txXfrm>
        <a:off x="50261" y="4854174"/>
        <a:ext cx="6413081" cy="9290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AD1480-55A4-45AA-B0C0-641A0A2F944D}">
      <dsp:nvSpPr>
        <dsp:cNvPr id="0" name=""/>
        <dsp:cNvSpPr/>
      </dsp:nvSpPr>
      <dsp:spPr>
        <a:xfrm>
          <a:off x="0" y="0"/>
          <a:ext cx="6513603" cy="116570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 err="1"/>
            <a:t>Meaning</a:t>
          </a:r>
          <a:r>
            <a:rPr lang="it-IT" sz="1800" b="1" kern="1200" dirty="0"/>
            <a:t> of SE </a:t>
          </a:r>
          <a:endParaRPr lang="en-GB" sz="1800" b="1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“I can do my job without too much stress”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“Being able to do my work until I retire” </a:t>
          </a:r>
          <a:endParaRPr lang="en-US" sz="1800" kern="1200" dirty="0"/>
        </a:p>
      </dsp:txBody>
      <dsp:txXfrm>
        <a:off x="56905" y="56905"/>
        <a:ext cx="6399793" cy="1051893"/>
      </dsp:txXfrm>
    </dsp:sp>
    <dsp:sp modelId="{0A4B3D15-3990-4F80-A6F7-8A6746790250}">
      <dsp:nvSpPr>
        <dsp:cNvPr id="0" name=""/>
        <dsp:cNvSpPr/>
      </dsp:nvSpPr>
      <dsp:spPr>
        <a:xfrm>
          <a:off x="0" y="1180361"/>
          <a:ext cx="6513603" cy="1165703"/>
        </a:xfrm>
        <a:prstGeom prst="round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 err="1"/>
            <a:t>Employee</a:t>
          </a:r>
          <a:r>
            <a:rPr lang="it-IT" sz="1800" b="1" kern="1200" dirty="0"/>
            <a:t> SE </a:t>
          </a:r>
          <a:endParaRPr lang="en-GB" sz="1800" b="1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“I have the required knowledge to perform my job”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“My job is stressful” </a:t>
          </a:r>
          <a:endParaRPr lang="en-US" sz="1800" kern="1200" dirty="0"/>
        </a:p>
      </dsp:txBody>
      <dsp:txXfrm>
        <a:off x="56905" y="1237266"/>
        <a:ext cx="6399793" cy="1051893"/>
      </dsp:txXfrm>
    </dsp:sp>
    <dsp:sp modelId="{B4DD53DE-AF78-4951-8503-E7BBD70B130D}">
      <dsp:nvSpPr>
        <dsp:cNvPr id="0" name=""/>
        <dsp:cNvSpPr/>
      </dsp:nvSpPr>
      <dsp:spPr>
        <a:xfrm>
          <a:off x="0" y="2359518"/>
          <a:ext cx="6513603" cy="1165703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 err="1"/>
            <a:t>Factors</a:t>
          </a:r>
          <a:r>
            <a:rPr lang="it-IT" sz="1800" b="1" kern="1200" dirty="0"/>
            <a:t> </a:t>
          </a:r>
          <a:r>
            <a:rPr lang="it-IT" sz="1800" b="1" kern="1200" dirty="0" err="1"/>
            <a:t>affecting</a:t>
          </a:r>
          <a:r>
            <a:rPr lang="it-IT" sz="1800" b="1" kern="1200" dirty="0"/>
            <a:t> the </a:t>
          </a:r>
          <a:r>
            <a:rPr lang="it-IT" sz="1800" b="1" kern="1200" dirty="0" err="1"/>
            <a:t>employees</a:t>
          </a:r>
          <a:r>
            <a:rPr lang="it-IT" sz="1800" b="1" kern="1200" dirty="0"/>
            <a:t>’ SE </a:t>
          </a:r>
          <a:endParaRPr lang="en-GB" sz="1800" b="1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“Atmosphere improvement within my department/team”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 “Introduce more flexible working hours” </a:t>
          </a:r>
          <a:endParaRPr lang="en-US" sz="1800" kern="1200" dirty="0"/>
        </a:p>
      </dsp:txBody>
      <dsp:txXfrm>
        <a:off x="56905" y="2416423"/>
        <a:ext cx="6399793" cy="1051893"/>
      </dsp:txXfrm>
    </dsp:sp>
    <dsp:sp modelId="{985A50F4-9F75-459C-A453-57C38A459D23}">
      <dsp:nvSpPr>
        <dsp:cNvPr id="0" name=""/>
        <dsp:cNvSpPr/>
      </dsp:nvSpPr>
      <dsp:spPr>
        <a:xfrm>
          <a:off x="0" y="3539360"/>
          <a:ext cx="6513603" cy="1165703"/>
        </a:xfrm>
        <a:prstGeom prst="round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 err="1"/>
            <a:t>Responsibility</a:t>
          </a:r>
          <a:r>
            <a:rPr lang="it-IT" sz="1800" b="1" kern="1200" dirty="0"/>
            <a:t> for </a:t>
          </a:r>
          <a:r>
            <a:rPr lang="it-IT" sz="1800" b="1" kern="1200" dirty="0" err="1"/>
            <a:t>overall</a:t>
          </a:r>
          <a:r>
            <a:rPr lang="it-IT" sz="1800" b="1" kern="1200" dirty="0"/>
            <a:t> </a:t>
          </a:r>
          <a:r>
            <a:rPr lang="it-IT" sz="1800" b="1" kern="1200" dirty="0" err="1"/>
            <a:t>employee</a:t>
          </a:r>
          <a:r>
            <a:rPr lang="it-IT" sz="1800" b="1" kern="1200" dirty="0"/>
            <a:t> SE </a:t>
          </a:r>
          <a:endParaRPr lang="en-GB" sz="1800" b="1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“With whom does the responsibility for sustainable employability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 lie according to you?”</a:t>
          </a:r>
          <a:endParaRPr lang="en-US" sz="1800" kern="1200" dirty="0"/>
        </a:p>
      </dsp:txBody>
      <dsp:txXfrm>
        <a:off x="56905" y="3596265"/>
        <a:ext cx="6399793" cy="1051893"/>
      </dsp:txXfrm>
    </dsp:sp>
    <dsp:sp modelId="{5058D39F-2346-4D2D-A48C-C47A5CF90E8D}">
      <dsp:nvSpPr>
        <dsp:cNvPr id="0" name=""/>
        <dsp:cNvSpPr/>
      </dsp:nvSpPr>
      <dsp:spPr>
        <a:xfrm>
          <a:off x="0" y="4718859"/>
          <a:ext cx="6513603" cy="1165703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 err="1"/>
            <a:t>Responsibility</a:t>
          </a:r>
          <a:r>
            <a:rPr lang="it-IT" sz="1800" b="1" kern="1200" dirty="0"/>
            <a:t> for </a:t>
          </a:r>
          <a:r>
            <a:rPr lang="it-IT" sz="1800" b="1" kern="1200" dirty="0" err="1"/>
            <a:t>factors</a:t>
          </a:r>
          <a:r>
            <a:rPr lang="it-IT" sz="1800" b="1" kern="1200" dirty="0"/>
            <a:t> </a:t>
          </a:r>
          <a:r>
            <a:rPr lang="it-IT" sz="1800" b="1" kern="1200" dirty="0" err="1"/>
            <a:t>affecting</a:t>
          </a:r>
          <a:r>
            <a:rPr lang="it-IT" sz="1800" b="1" kern="1200" dirty="0"/>
            <a:t> the </a:t>
          </a:r>
          <a:r>
            <a:rPr lang="it-IT" sz="1800" b="1" kern="1200" dirty="0" err="1"/>
            <a:t>employees</a:t>
          </a:r>
          <a:r>
            <a:rPr lang="it-IT" sz="1800" b="1" kern="1200" dirty="0"/>
            <a:t>’ SE </a:t>
          </a:r>
          <a:endParaRPr lang="en-GB" sz="1800" b="1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“Reach a healthier body weight”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“Improvement of working conditions”</a:t>
          </a:r>
          <a:endParaRPr lang="en-US" sz="1800" kern="1200" dirty="0"/>
        </a:p>
      </dsp:txBody>
      <dsp:txXfrm>
        <a:off x="56905" y="4775764"/>
        <a:ext cx="6399793" cy="10518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AD1480-55A4-45AA-B0C0-641A0A2F944D}">
      <dsp:nvSpPr>
        <dsp:cNvPr id="0" name=""/>
        <dsp:cNvSpPr/>
      </dsp:nvSpPr>
      <dsp:spPr>
        <a:xfrm>
          <a:off x="0" y="126633"/>
          <a:ext cx="3361871" cy="97802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 err="1"/>
            <a:t>Meaning</a:t>
          </a:r>
          <a:r>
            <a:rPr lang="it-IT" sz="1800" b="1" kern="1200" dirty="0"/>
            <a:t> of SE </a:t>
          </a:r>
          <a:endParaRPr lang="en-GB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Fit &amp; Useful	Productive</a:t>
          </a:r>
        </a:p>
      </dsp:txBody>
      <dsp:txXfrm>
        <a:off x="47743" y="174376"/>
        <a:ext cx="3266385" cy="882541"/>
      </dsp:txXfrm>
    </dsp:sp>
    <dsp:sp modelId="{0A4B3D15-3990-4F80-A6F7-8A6746790250}">
      <dsp:nvSpPr>
        <dsp:cNvPr id="0" name=""/>
        <dsp:cNvSpPr/>
      </dsp:nvSpPr>
      <dsp:spPr>
        <a:xfrm>
          <a:off x="0" y="1103210"/>
          <a:ext cx="3361871" cy="978027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 err="1"/>
            <a:t>Employee</a:t>
          </a:r>
          <a:r>
            <a:rPr lang="it-IT" sz="1800" b="1" kern="1200" dirty="0"/>
            <a:t> SE </a:t>
          </a:r>
          <a:endParaRPr lang="en-GB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Performance	Health issues</a:t>
          </a:r>
          <a:endParaRPr lang="en-US" sz="1800" kern="1200" dirty="0"/>
        </a:p>
      </dsp:txBody>
      <dsp:txXfrm>
        <a:off x="47743" y="1150953"/>
        <a:ext cx="3266385" cy="88254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AD1480-55A4-45AA-B0C0-641A0A2F944D}">
      <dsp:nvSpPr>
        <dsp:cNvPr id="0" name=""/>
        <dsp:cNvSpPr/>
      </dsp:nvSpPr>
      <dsp:spPr>
        <a:xfrm>
          <a:off x="0" y="282368"/>
          <a:ext cx="4237683" cy="163099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 err="1"/>
            <a:t>Factors</a:t>
          </a:r>
          <a:r>
            <a:rPr lang="it-IT" sz="1800" b="1" kern="1200" dirty="0"/>
            <a:t> </a:t>
          </a:r>
          <a:r>
            <a:rPr lang="it-IT" sz="1800" b="1" kern="1200" dirty="0" err="1"/>
            <a:t>affecting</a:t>
          </a:r>
          <a:r>
            <a:rPr lang="it-IT" sz="1800" b="1" kern="1200" dirty="0"/>
            <a:t> the </a:t>
          </a:r>
          <a:r>
            <a:rPr lang="it-IT" sz="1800" b="1" kern="1200" dirty="0" err="1"/>
            <a:t>employees</a:t>
          </a:r>
          <a:r>
            <a:rPr lang="it-IT" sz="1800" b="1" kern="1200" dirty="0"/>
            <a:t>’ SE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Work organisation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Lifestyle &amp; Balance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Adapted job</a:t>
          </a:r>
          <a:endParaRPr lang="en-US" sz="1800" kern="1200" dirty="0"/>
        </a:p>
      </dsp:txBody>
      <dsp:txXfrm>
        <a:off x="79619" y="361987"/>
        <a:ext cx="4078445" cy="1471761"/>
      </dsp:txXfrm>
    </dsp:sp>
    <dsp:sp modelId="{0A4B3D15-3990-4F80-A6F7-8A6746790250}">
      <dsp:nvSpPr>
        <dsp:cNvPr id="0" name=""/>
        <dsp:cNvSpPr/>
      </dsp:nvSpPr>
      <dsp:spPr>
        <a:xfrm>
          <a:off x="0" y="1937338"/>
          <a:ext cx="4237683" cy="1527489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 err="1"/>
            <a:t>Responsibility</a:t>
          </a:r>
          <a:r>
            <a:rPr lang="it-IT" sz="1800" b="1" kern="1200" dirty="0"/>
            <a:t> for </a:t>
          </a:r>
          <a:r>
            <a:rPr lang="it-IT" sz="1800" b="1" kern="1200" dirty="0" err="1"/>
            <a:t>factors</a:t>
          </a:r>
          <a:r>
            <a:rPr lang="it-IT" sz="1800" b="1" kern="1200" dirty="0"/>
            <a:t> </a:t>
          </a:r>
          <a:r>
            <a:rPr lang="it-IT" sz="1800" b="1" kern="1200" dirty="0" err="1"/>
            <a:t>affecting</a:t>
          </a:r>
          <a:r>
            <a:rPr lang="it-IT" sz="1800" b="1" kern="1200" dirty="0"/>
            <a:t> the </a:t>
          </a:r>
          <a:r>
            <a:rPr lang="it-IT" sz="1800" b="1" kern="1200" dirty="0" err="1"/>
            <a:t>employees</a:t>
          </a:r>
          <a:r>
            <a:rPr lang="it-IT" sz="1800" b="1" kern="1200" dirty="0"/>
            <a:t>’ SE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Lifestyle	              Balance	       Adapted job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Work content	 Work context</a:t>
          </a:r>
          <a:endParaRPr lang="en-US" sz="1800" kern="1200" dirty="0"/>
        </a:p>
      </dsp:txBody>
      <dsp:txXfrm>
        <a:off x="74566" y="2011904"/>
        <a:ext cx="4088551" cy="137835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DDB92F-8056-41A6-9DF4-1FBCF2A81CEF}">
      <dsp:nvSpPr>
        <dsp:cNvPr id="0" name=""/>
        <dsp:cNvSpPr/>
      </dsp:nvSpPr>
      <dsp:spPr>
        <a:xfrm>
          <a:off x="0" y="930312"/>
          <a:ext cx="6513603" cy="1216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Work-health incompatibility (6 items)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“Your job lets you take care of your health”</a:t>
          </a:r>
        </a:p>
      </dsp:txBody>
      <dsp:txXfrm>
        <a:off x="59399" y="989711"/>
        <a:ext cx="6394805" cy="1098002"/>
      </dsp:txXfrm>
    </dsp:sp>
    <dsp:sp modelId="{151DE196-7D41-440B-97AA-E36933B6272B}">
      <dsp:nvSpPr>
        <dsp:cNvPr id="0" name=""/>
        <dsp:cNvSpPr/>
      </dsp:nvSpPr>
      <dsp:spPr>
        <a:xfrm>
          <a:off x="0" y="2334313"/>
          <a:ext cx="6513603" cy="121680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Health climate (5 items)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“In my organization, health prevention involves all levels of the organization”</a:t>
          </a:r>
        </a:p>
      </dsp:txBody>
      <dsp:txXfrm>
        <a:off x="59399" y="2393712"/>
        <a:ext cx="6394805" cy="1098002"/>
      </dsp:txXfrm>
    </dsp:sp>
    <dsp:sp modelId="{0892A9B7-AFF8-4681-AA9D-616CF8F795C9}">
      <dsp:nvSpPr>
        <dsp:cNvPr id="0" name=""/>
        <dsp:cNvSpPr/>
      </dsp:nvSpPr>
      <dsp:spPr>
        <a:xfrm>
          <a:off x="0" y="3738313"/>
          <a:ext cx="6513603" cy="121680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External support (6 items)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“Your supervisor listens when you talk about your health”</a:t>
          </a:r>
        </a:p>
      </dsp:txBody>
      <dsp:txXfrm>
        <a:off x="59399" y="3797712"/>
        <a:ext cx="6394805" cy="109800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27DBF5-5CDF-4A4F-A04F-A5BD0B075B4D}">
      <dsp:nvSpPr>
        <dsp:cNvPr id="0" name=""/>
        <dsp:cNvSpPr/>
      </dsp:nvSpPr>
      <dsp:spPr>
        <a:xfrm>
          <a:off x="0" y="0"/>
          <a:ext cx="6513603" cy="109937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98547D-0DA7-44CF-BAB2-F04CE6925693}">
      <dsp:nvSpPr>
        <dsp:cNvPr id="0" name=""/>
        <dsp:cNvSpPr/>
      </dsp:nvSpPr>
      <dsp:spPr>
        <a:xfrm>
          <a:off x="332561" y="252673"/>
          <a:ext cx="605248" cy="604657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2D22E1-F1F3-4B3D-94BB-C6C317A3FC6E}">
      <dsp:nvSpPr>
        <dsp:cNvPr id="0" name=""/>
        <dsp:cNvSpPr/>
      </dsp:nvSpPr>
      <dsp:spPr>
        <a:xfrm>
          <a:off x="1270371" y="5314"/>
          <a:ext cx="5166925" cy="12367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95" tIns="130895" rIns="130895" bIns="13089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 err="1"/>
            <a:t>This</a:t>
          </a:r>
          <a:r>
            <a:rPr lang="it-IT" sz="1400" kern="1200" dirty="0"/>
            <a:t> study </a:t>
          </a:r>
          <a:r>
            <a:rPr lang="it-IT" sz="1400" kern="1200" dirty="0" err="1"/>
            <a:t>showed</a:t>
          </a:r>
          <a:r>
            <a:rPr lang="it-IT" sz="1400" kern="1200" dirty="0"/>
            <a:t> the MAISE-IT to be </a:t>
          </a:r>
          <a:r>
            <a:rPr lang="it-IT" sz="1400" kern="1200" dirty="0" err="1"/>
            <a:t>valid</a:t>
          </a:r>
          <a:r>
            <a:rPr lang="it-IT" sz="1400" kern="1200" dirty="0"/>
            <a:t> in the </a:t>
          </a:r>
          <a:r>
            <a:rPr lang="it-IT" sz="1400" kern="1200" dirty="0" err="1"/>
            <a:t>Italian</a:t>
          </a:r>
          <a:r>
            <a:rPr lang="it-IT" sz="1400" kern="1200" dirty="0"/>
            <a:t> </a:t>
          </a:r>
          <a:r>
            <a:rPr lang="it-IT" sz="1400" kern="1200" dirty="0" err="1"/>
            <a:t>context</a:t>
          </a:r>
          <a:endParaRPr lang="en-US" sz="1400" kern="1200" dirty="0"/>
        </a:p>
      </dsp:txBody>
      <dsp:txXfrm>
        <a:off x="1270371" y="5314"/>
        <a:ext cx="5166925" cy="1236799"/>
      </dsp:txXfrm>
    </dsp:sp>
    <dsp:sp modelId="{A05E2452-5A28-4F7F-BFA3-3F97FA607C07}">
      <dsp:nvSpPr>
        <dsp:cNvPr id="0" name=""/>
        <dsp:cNvSpPr/>
      </dsp:nvSpPr>
      <dsp:spPr>
        <a:xfrm>
          <a:off x="0" y="1551313"/>
          <a:ext cx="6513603" cy="109937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6A72DE-A79E-4F1D-A42D-4EEE232D67F7}">
      <dsp:nvSpPr>
        <dsp:cNvPr id="0" name=""/>
        <dsp:cNvSpPr/>
      </dsp:nvSpPr>
      <dsp:spPr>
        <a:xfrm>
          <a:off x="332561" y="1798673"/>
          <a:ext cx="605248" cy="60465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60FCC1-D052-4AB8-A218-3C31DC1BF5F3}">
      <dsp:nvSpPr>
        <dsp:cNvPr id="0" name=""/>
        <dsp:cNvSpPr/>
      </dsp:nvSpPr>
      <dsp:spPr>
        <a:xfrm>
          <a:off x="1270371" y="1551313"/>
          <a:ext cx="5166925" cy="12367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95" tIns="130895" rIns="130895" bIns="13089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 err="1"/>
            <a:t>Sustainable</a:t>
          </a:r>
          <a:r>
            <a:rPr lang="it-IT" sz="1400" kern="1200" dirty="0"/>
            <a:t> </a:t>
          </a:r>
          <a:r>
            <a:rPr lang="it-IT" sz="1400" kern="1200" dirty="0" err="1"/>
            <a:t>Employability</a:t>
          </a:r>
          <a:r>
            <a:rPr lang="it-IT" sz="1400" kern="1200" dirty="0"/>
            <a:t> concept </a:t>
          </a:r>
          <a:r>
            <a:rPr lang="it-IT" sz="1400" kern="1200" dirty="0" err="1"/>
            <a:t>was</a:t>
          </a:r>
          <a:r>
            <a:rPr lang="it-IT" sz="1400" kern="1200" dirty="0"/>
            <a:t> </a:t>
          </a:r>
          <a:r>
            <a:rPr lang="it-IT" sz="1400" kern="1200" dirty="0" err="1"/>
            <a:t>moderately</a:t>
          </a:r>
          <a:r>
            <a:rPr lang="it-IT" sz="1400" kern="1200" dirty="0"/>
            <a:t> </a:t>
          </a:r>
          <a:r>
            <a:rPr lang="it-IT" sz="1400" kern="1200" dirty="0" err="1"/>
            <a:t>associated</a:t>
          </a:r>
          <a:r>
            <a:rPr lang="it-IT" sz="1400" kern="1200" dirty="0"/>
            <a:t> with WHB concept, </a:t>
          </a:r>
          <a:r>
            <a:rPr lang="it-IT" sz="1400" kern="1200" dirty="0" err="1"/>
            <a:t>without</a:t>
          </a:r>
          <a:r>
            <a:rPr lang="it-IT" sz="1400" kern="1200" dirty="0"/>
            <a:t> </a:t>
          </a:r>
          <a:r>
            <a:rPr lang="it-IT" sz="1400" kern="1200" dirty="0" err="1"/>
            <a:t>overlapping</a:t>
          </a:r>
          <a:r>
            <a:rPr lang="it-IT" sz="1400" kern="1200" dirty="0"/>
            <a:t> </a:t>
          </a:r>
          <a:r>
            <a:rPr lang="it-IT" sz="1400" kern="1200" dirty="0" err="1"/>
            <a:t>it</a:t>
          </a:r>
          <a:r>
            <a:rPr lang="it-IT" sz="1400" kern="1200" dirty="0"/>
            <a:t>. </a:t>
          </a:r>
          <a:r>
            <a:rPr lang="it-IT" sz="1400" kern="1200" dirty="0" err="1"/>
            <a:t>This</a:t>
          </a:r>
          <a:r>
            <a:rPr lang="it-IT" sz="1400" kern="1200" dirty="0"/>
            <a:t> </a:t>
          </a:r>
          <a:r>
            <a:rPr lang="it-IT" sz="1400" kern="1200" dirty="0" err="1"/>
            <a:t>finding</a:t>
          </a:r>
          <a:r>
            <a:rPr lang="it-IT" sz="1400" kern="1200" dirty="0"/>
            <a:t> </a:t>
          </a:r>
          <a:r>
            <a:rPr lang="it-IT" sz="1400" kern="1200" dirty="0" err="1"/>
            <a:t>underlines</a:t>
          </a:r>
          <a:r>
            <a:rPr lang="it-IT" sz="1400" kern="1200" dirty="0"/>
            <a:t> the </a:t>
          </a:r>
          <a:r>
            <a:rPr lang="it-IT" sz="1400" kern="1200" dirty="0" err="1"/>
            <a:t>importance</a:t>
          </a:r>
          <a:r>
            <a:rPr lang="it-IT" sz="1400" kern="1200" dirty="0"/>
            <a:t> of </a:t>
          </a:r>
          <a:r>
            <a:rPr lang="it-IT" sz="1400" kern="1200" dirty="0" err="1"/>
            <a:t>health</a:t>
          </a:r>
          <a:r>
            <a:rPr lang="it-IT" sz="1400" kern="1200" dirty="0"/>
            <a:t> management </a:t>
          </a:r>
          <a:r>
            <a:rPr lang="it-IT" sz="1400" kern="1200" dirty="0" err="1"/>
            <a:t>at</a:t>
          </a:r>
          <a:r>
            <a:rPr lang="it-IT" sz="1400" kern="1200" dirty="0"/>
            <a:t> work</a:t>
          </a:r>
          <a:endParaRPr lang="en-GB" sz="1400" kern="1200" dirty="0"/>
        </a:p>
      </dsp:txBody>
      <dsp:txXfrm>
        <a:off x="1270371" y="1551313"/>
        <a:ext cx="5166925" cy="1236799"/>
      </dsp:txXfrm>
    </dsp:sp>
    <dsp:sp modelId="{0E212D3F-6200-4AC8-9019-464D5FA5B993}">
      <dsp:nvSpPr>
        <dsp:cNvPr id="0" name=""/>
        <dsp:cNvSpPr/>
      </dsp:nvSpPr>
      <dsp:spPr>
        <a:xfrm>
          <a:off x="0" y="3097312"/>
          <a:ext cx="6513603" cy="109937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172FC8-4B76-4301-B0D1-7B8E21173B9F}">
      <dsp:nvSpPr>
        <dsp:cNvPr id="0" name=""/>
        <dsp:cNvSpPr/>
      </dsp:nvSpPr>
      <dsp:spPr>
        <a:xfrm>
          <a:off x="332561" y="3344672"/>
          <a:ext cx="605248" cy="60465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F66219-D811-4045-9584-31175EC71799}">
      <dsp:nvSpPr>
        <dsp:cNvPr id="0" name=""/>
        <dsp:cNvSpPr/>
      </dsp:nvSpPr>
      <dsp:spPr>
        <a:xfrm>
          <a:off x="1270371" y="3097312"/>
          <a:ext cx="5166925" cy="12367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95" tIns="130895" rIns="130895" bIns="13089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 err="1"/>
            <a:t>Only</a:t>
          </a:r>
          <a:r>
            <a:rPr lang="it-IT" sz="1400" kern="1200" dirty="0"/>
            <a:t> one </a:t>
          </a:r>
          <a:r>
            <a:rPr lang="it-IT" sz="1400" kern="1200" dirty="0" err="1"/>
            <a:t>working</a:t>
          </a:r>
          <a:r>
            <a:rPr lang="it-IT" sz="1400" kern="1200" dirty="0"/>
            <a:t> </a:t>
          </a:r>
          <a:r>
            <a:rPr lang="it-IT" sz="1400" kern="1200" dirty="0" err="1"/>
            <a:t>sector</a:t>
          </a:r>
          <a:r>
            <a:rPr lang="it-IT" sz="1400" kern="1200" dirty="0"/>
            <a:t> and a small </a:t>
          </a:r>
          <a:r>
            <a:rPr lang="it-IT" sz="1400" kern="1200" dirty="0" err="1"/>
            <a:t>convenience</a:t>
          </a:r>
          <a:r>
            <a:rPr lang="it-IT" sz="1400" kern="1200" dirty="0"/>
            <a:t> sample</a:t>
          </a:r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 err="1"/>
            <a:t>Only</a:t>
          </a:r>
          <a:r>
            <a:rPr lang="it-IT" sz="1400" kern="1200" dirty="0"/>
            <a:t> one proxy</a:t>
          </a:r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Cross-</a:t>
          </a:r>
          <a:r>
            <a:rPr lang="it-IT" sz="1400" kern="1200" dirty="0" err="1"/>
            <a:t>sectional</a:t>
          </a:r>
          <a:r>
            <a:rPr lang="it-IT" sz="1400" kern="1200" dirty="0"/>
            <a:t> data</a:t>
          </a:r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1270371" y="3097312"/>
        <a:ext cx="5166925" cy="1236799"/>
      </dsp:txXfrm>
    </dsp:sp>
    <dsp:sp modelId="{CDC23B4A-1FA5-4D50-A45A-3471040D8937}">
      <dsp:nvSpPr>
        <dsp:cNvPr id="0" name=""/>
        <dsp:cNvSpPr/>
      </dsp:nvSpPr>
      <dsp:spPr>
        <a:xfrm>
          <a:off x="0" y="4643312"/>
          <a:ext cx="6513603" cy="109937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317ED4-75B4-4288-B567-8D032D70FE5D}">
      <dsp:nvSpPr>
        <dsp:cNvPr id="0" name=""/>
        <dsp:cNvSpPr/>
      </dsp:nvSpPr>
      <dsp:spPr>
        <a:xfrm>
          <a:off x="332561" y="4890672"/>
          <a:ext cx="605248" cy="604657"/>
        </a:xfrm>
        <a:prstGeom prst="rect">
          <a:avLst/>
        </a:prstGeom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A42735-BCDB-4043-92B0-831D46924BFC}">
      <dsp:nvSpPr>
        <dsp:cNvPr id="0" name=""/>
        <dsp:cNvSpPr/>
      </dsp:nvSpPr>
      <dsp:spPr>
        <a:xfrm>
          <a:off x="1270371" y="4643312"/>
          <a:ext cx="5166925" cy="12367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95" tIns="130895" rIns="130895" bIns="13089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More </a:t>
          </a:r>
          <a:r>
            <a:rPr lang="it-IT" sz="1400" kern="1200" dirty="0" err="1"/>
            <a:t>validation</a:t>
          </a:r>
          <a:r>
            <a:rPr lang="it-IT" sz="1400" kern="1200" dirty="0"/>
            <a:t> and follow-up studies are </a:t>
          </a:r>
          <a:r>
            <a:rPr lang="it-IT" sz="1400" kern="1200" dirty="0" err="1"/>
            <a:t>needed</a:t>
          </a:r>
          <a:r>
            <a:rPr lang="it-IT" sz="1400" kern="1200" dirty="0"/>
            <a:t> in </a:t>
          </a:r>
          <a:r>
            <a:rPr lang="en-GB" sz="1400" kern="1200" dirty="0"/>
            <a:t>larger samples from various working sectors, PMIs and among vulnerable groups such as employees with health issues, older and younger employees, self-employed employees and low-educated employees</a:t>
          </a:r>
          <a:endParaRPr lang="en-US" sz="1400" kern="1200" dirty="0"/>
        </a:p>
      </dsp:txBody>
      <dsp:txXfrm>
        <a:off x="1270371" y="4643312"/>
        <a:ext cx="5166925" cy="123679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D75DCE-5F22-444D-B010-36E9BC267B1F}">
      <dsp:nvSpPr>
        <dsp:cNvPr id="0" name=""/>
        <dsp:cNvSpPr/>
      </dsp:nvSpPr>
      <dsp:spPr>
        <a:xfrm>
          <a:off x="0" y="718"/>
          <a:ext cx="6513603" cy="168113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7181BE-D3DB-45E5-BB1D-193F072BCA1C}">
      <dsp:nvSpPr>
        <dsp:cNvPr id="0" name=""/>
        <dsp:cNvSpPr/>
      </dsp:nvSpPr>
      <dsp:spPr>
        <a:xfrm>
          <a:off x="508544" y="378974"/>
          <a:ext cx="924626" cy="9246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D1B2DF-79CA-4E52-8B51-D661FD7EC4DB}">
      <dsp:nvSpPr>
        <dsp:cNvPr id="0" name=""/>
        <dsp:cNvSpPr/>
      </dsp:nvSpPr>
      <dsp:spPr>
        <a:xfrm>
          <a:off x="1941716" y="718"/>
          <a:ext cx="4571887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kern="1200" dirty="0" err="1"/>
            <a:t>If</a:t>
          </a:r>
          <a:r>
            <a:rPr lang="it-IT" sz="1700" kern="1200" dirty="0"/>
            <a:t> SE </a:t>
          </a:r>
          <a:r>
            <a:rPr lang="it-IT" sz="1700" kern="1200" dirty="0" err="1"/>
            <a:t>is</a:t>
          </a:r>
          <a:r>
            <a:rPr lang="it-IT" sz="1700" kern="1200" dirty="0"/>
            <a:t> </a:t>
          </a:r>
          <a:r>
            <a:rPr lang="it-IT" sz="1700" kern="1200" dirty="0" err="1"/>
            <a:t>considered</a:t>
          </a:r>
          <a:r>
            <a:rPr lang="it-IT" sz="1700" kern="1200" dirty="0"/>
            <a:t> a </a:t>
          </a:r>
          <a:r>
            <a:rPr lang="it-IT" sz="1700" kern="1200" dirty="0" err="1"/>
            <a:t>shared</a:t>
          </a:r>
          <a:r>
            <a:rPr lang="it-IT" sz="1700" kern="1200" dirty="0"/>
            <a:t> </a:t>
          </a:r>
          <a:r>
            <a:rPr lang="it-IT" sz="1700" kern="1200" dirty="0" err="1"/>
            <a:t>responsibility</a:t>
          </a:r>
          <a:r>
            <a:rPr lang="it-IT" sz="1700" kern="1200" dirty="0"/>
            <a:t>, government and social partners are </a:t>
          </a:r>
          <a:r>
            <a:rPr lang="it-IT" sz="1700" kern="1200" dirty="0" err="1"/>
            <a:t>called</a:t>
          </a:r>
          <a:r>
            <a:rPr lang="it-IT" sz="1700" kern="1200" dirty="0"/>
            <a:t> to play a </a:t>
          </a:r>
          <a:r>
            <a:rPr lang="it-IT" sz="1700" kern="1200" dirty="0" err="1"/>
            <a:t>fundamental</a:t>
          </a:r>
          <a:r>
            <a:rPr lang="it-IT" sz="1700" kern="1200" dirty="0"/>
            <a:t> </a:t>
          </a:r>
          <a:r>
            <a:rPr lang="it-IT" sz="1700" kern="1200" dirty="0" err="1"/>
            <a:t>role</a:t>
          </a:r>
          <a:r>
            <a:rPr lang="it-IT" sz="1700" kern="1200" dirty="0"/>
            <a:t> in </a:t>
          </a:r>
          <a:r>
            <a:rPr lang="it-IT" sz="1700" kern="1200" dirty="0" err="1"/>
            <a:t>terms</a:t>
          </a:r>
          <a:r>
            <a:rPr lang="it-IT" sz="1700" kern="1200" dirty="0"/>
            <a:t> of SE policy </a:t>
          </a:r>
          <a:r>
            <a:rPr lang="it-IT" sz="1700" kern="1200" dirty="0" err="1"/>
            <a:t>development</a:t>
          </a:r>
          <a:endParaRPr lang="en-GB" sz="1700" kern="1200" dirty="0"/>
        </a:p>
      </dsp:txBody>
      <dsp:txXfrm>
        <a:off x="1941716" y="718"/>
        <a:ext cx="4571887" cy="1681139"/>
      </dsp:txXfrm>
    </dsp:sp>
    <dsp:sp modelId="{CE27DBF5-5CDF-4A4F-A04F-A5BD0B075B4D}">
      <dsp:nvSpPr>
        <dsp:cNvPr id="0" name=""/>
        <dsp:cNvSpPr/>
      </dsp:nvSpPr>
      <dsp:spPr>
        <a:xfrm>
          <a:off x="0" y="2102143"/>
          <a:ext cx="6513603" cy="168113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98547D-0DA7-44CF-BAB2-F04CE6925693}">
      <dsp:nvSpPr>
        <dsp:cNvPr id="0" name=""/>
        <dsp:cNvSpPr/>
      </dsp:nvSpPr>
      <dsp:spPr>
        <a:xfrm>
          <a:off x="508544" y="2480399"/>
          <a:ext cx="924626" cy="924626"/>
        </a:xfrm>
        <a:prstGeom prst="rect">
          <a:avLst/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2D22E1-F1F3-4B3D-94BB-C6C317A3FC6E}">
      <dsp:nvSpPr>
        <dsp:cNvPr id="0" name=""/>
        <dsp:cNvSpPr/>
      </dsp:nvSpPr>
      <dsp:spPr>
        <a:xfrm>
          <a:off x="1941716" y="2102143"/>
          <a:ext cx="4571887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The MAISE-IT should be used </a:t>
          </a:r>
          <a:r>
            <a:rPr lang="it-IT" sz="1700" kern="1200" dirty="0"/>
            <a:t>to </a:t>
          </a:r>
          <a:r>
            <a:rPr lang="it-IT" sz="1700" kern="1200" dirty="0" err="1"/>
            <a:t>assess</a:t>
          </a:r>
          <a:r>
            <a:rPr lang="it-IT" sz="1700" kern="1200" dirty="0"/>
            <a:t> </a:t>
          </a:r>
          <a:r>
            <a:rPr lang="it-IT" sz="1700" kern="1200" dirty="0" err="1"/>
            <a:t>employees</a:t>
          </a:r>
          <a:r>
            <a:rPr lang="it-IT" sz="1700" kern="1200" dirty="0"/>
            <a:t>’ </a:t>
          </a:r>
          <a:r>
            <a:rPr lang="it-IT" sz="1700" kern="1200" dirty="0" err="1"/>
            <a:t>needs</a:t>
          </a:r>
          <a:r>
            <a:rPr lang="it-IT" sz="1700" kern="1200" dirty="0"/>
            <a:t> in </a:t>
          </a:r>
          <a:r>
            <a:rPr lang="it-IT" sz="1700" kern="1200" dirty="0" err="1"/>
            <a:t>order</a:t>
          </a:r>
          <a:r>
            <a:rPr lang="it-IT" sz="1700" kern="1200" dirty="0"/>
            <a:t> to </a:t>
          </a:r>
          <a:r>
            <a:rPr lang="it-IT" sz="1700" kern="1200" dirty="0" err="1"/>
            <a:t>develop</a:t>
          </a:r>
          <a:r>
            <a:rPr lang="it-IT" sz="1700" kern="1200" dirty="0"/>
            <a:t> group (or </a:t>
          </a:r>
          <a:r>
            <a:rPr lang="it-IT" sz="1700" kern="1200" dirty="0" err="1"/>
            <a:t>subgoup</a:t>
          </a:r>
          <a:r>
            <a:rPr lang="it-IT" sz="1700" kern="1200" dirty="0"/>
            <a:t>) </a:t>
          </a:r>
          <a:r>
            <a:rPr lang="it-IT" sz="1700" kern="1200" dirty="0" err="1"/>
            <a:t>interventions</a:t>
          </a:r>
          <a:r>
            <a:rPr lang="it-IT" sz="1700" kern="1200" dirty="0"/>
            <a:t> </a:t>
          </a:r>
          <a:r>
            <a:rPr lang="it-IT" sz="1700" kern="1200" dirty="0" err="1"/>
            <a:t>that</a:t>
          </a:r>
          <a:r>
            <a:rPr lang="it-IT" sz="1700" kern="1200" dirty="0"/>
            <a:t> </a:t>
          </a:r>
          <a:r>
            <a:rPr lang="it-IT" sz="1700" kern="1200" dirty="0" err="1"/>
            <a:t>fit</a:t>
          </a:r>
          <a:r>
            <a:rPr lang="it-IT" sz="1700" kern="1200" dirty="0"/>
            <a:t> the </a:t>
          </a:r>
          <a:r>
            <a:rPr lang="it-IT" sz="1700" kern="1200" dirty="0" err="1"/>
            <a:t>employee</a:t>
          </a:r>
          <a:r>
            <a:rPr lang="it-IT" sz="1700" kern="1200" dirty="0"/>
            <a:t> </a:t>
          </a:r>
          <a:r>
            <a:rPr lang="it-IT" sz="1700" kern="1200" dirty="0" err="1"/>
            <a:t>perspective</a:t>
          </a:r>
          <a:r>
            <a:rPr lang="it-IT" sz="1700" kern="1200" dirty="0"/>
            <a:t>, and to </a:t>
          </a:r>
          <a:r>
            <a:rPr lang="it-IT" sz="1700" kern="1200" dirty="0" err="1"/>
            <a:t>evaluate</a:t>
          </a:r>
          <a:r>
            <a:rPr lang="it-IT" sz="1700" kern="1200" dirty="0"/>
            <a:t> </a:t>
          </a:r>
          <a:r>
            <a:rPr lang="it-IT" sz="1700" kern="1200" dirty="0" err="1"/>
            <a:t>its</a:t>
          </a:r>
          <a:r>
            <a:rPr lang="it-IT" sz="1700" kern="1200" dirty="0"/>
            <a:t> </a:t>
          </a:r>
          <a:r>
            <a:rPr lang="it-IT" sz="1700" kern="1200" dirty="0" err="1"/>
            <a:t>effectiveness</a:t>
          </a:r>
          <a:endParaRPr lang="en-US" sz="1700" kern="1200" dirty="0"/>
        </a:p>
      </dsp:txBody>
      <dsp:txXfrm>
        <a:off x="1941716" y="2102143"/>
        <a:ext cx="4571887" cy="1681139"/>
      </dsp:txXfrm>
    </dsp:sp>
    <dsp:sp modelId="{CDC23B4A-1FA5-4D50-A45A-3471040D8937}">
      <dsp:nvSpPr>
        <dsp:cNvPr id="0" name=""/>
        <dsp:cNvSpPr/>
      </dsp:nvSpPr>
      <dsp:spPr>
        <a:xfrm>
          <a:off x="0" y="4203567"/>
          <a:ext cx="6513603" cy="168113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317ED4-75B4-4288-B567-8D032D70FE5D}">
      <dsp:nvSpPr>
        <dsp:cNvPr id="0" name=""/>
        <dsp:cNvSpPr/>
      </dsp:nvSpPr>
      <dsp:spPr>
        <a:xfrm>
          <a:off x="508544" y="4581824"/>
          <a:ext cx="924626" cy="924626"/>
        </a:xfrm>
        <a:prstGeom prst="rect">
          <a:avLst/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A42735-BCDB-4043-92B0-831D46924BFC}">
      <dsp:nvSpPr>
        <dsp:cNvPr id="0" name=""/>
        <dsp:cNvSpPr/>
      </dsp:nvSpPr>
      <dsp:spPr>
        <a:xfrm>
          <a:off x="1941716" y="4203567"/>
          <a:ext cx="4571887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kern="1200" dirty="0"/>
            <a:t>The MAISE-IT </a:t>
          </a:r>
          <a:r>
            <a:rPr lang="it-IT" sz="1700" kern="1200" dirty="0" err="1"/>
            <a:t>could</a:t>
          </a:r>
          <a:r>
            <a:rPr lang="it-IT" sz="1700" kern="1200" dirty="0"/>
            <a:t> be </a:t>
          </a:r>
          <a:r>
            <a:rPr lang="it-IT" sz="1700" kern="1200" dirty="0" err="1"/>
            <a:t>implemented</a:t>
          </a:r>
          <a:r>
            <a:rPr lang="it-IT" sz="1700" kern="1200" dirty="0"/>
            <a:t> in </a:t>
          </a:r>
          <a:r>
            <a:rPr lang="it-IT" sz="1700" kern="1200" dirty="0" err="1"/>
            <a:t>digital</a:t>
          </a:r>
          <a:r>
            <a:rPr lang="it-IT" sz="1700" kern="1200" dirty="0"/>
            <a:t> </a:t>
          </a:r>
          <a:r>
            <a:rPr lang="it-IT" sz="1700" kern="1200" dirty="0" err="1"/>
            <a:t>platforms</a:t>
          </a:r>
          <a:r>
            <a:rPr lang="it-IT" sz="1700" kern="1200" dirty="0"/>
            <a:t> in </a:t>
          </a:r>
          <a:r>
            <a:rPr lang="it-IT" sz="1700" kern="1200" dirty="0" err="1"/>
            <a:t>order</a:t>
          </a:r>
          <a:r>
            <a:rPr lang="it-IT" sz="1700" kern="1200" dirty="0"/>
            <a:t> to </a:t>
          </a:r>
          <a:r>
            <a:rPr lang="it-IT" sz="1700" kern="1200" dirty="0" err="1"/>
            <a:t>assess</a:t>
          </a:r>
          <a:r>
            <a:rPr lang="it-IT" sz="1700" kern="1200" dirty="0"/>
            <a:t> and monitor </a:t>
          </a:r>
          <a:r>
            <a:rPr lang="it-IT" sz="1700" kern="1200" dirty="0" err="1"/>
            <a:t>employee</a:t>
          </a:r>
          <a:r>
            <a:rPr lang="it-IT" sz="1700" kern="1200" dirty="0"/>
            <a:t> SE, and to </a:t>
          </a:r>
          <a:r>
            <a:rPr lang="it-IT" sz="1700" kern="1200" dirty="0" err="1"/>
            <a:t>evaluate</a:t>
          </a:r>
          <a:r>
            <a:rPr lang="it-IT" sz="1700" kern="1200" dirty="0"/>
            <a:t> long-</a:t>
          </a:r>
          <a:r>
            <a:rPr lang="it-IT" sz="1700" kern="1200" dirty="0" err="1"/>
            <a:t>term</a:t>
          </a:r>
          <a:r>
            <a:rPr lang="it-IT" sz="1700" kern="1200" dirty="0"/>
            <a:t> </a:t>
          </a:r>
          <a:r>
            <a:rPr lang="it-IT" sz="1700" kern="1200" dirty="0" err="1"/>
            <a:t>effects</a:t>
          </a:r>
          <a:r>
            <a:rPr lang="it-IT" sz="1700" kern="1200" dirty="0"/>
            <a:t> of </a:t>
          </a:r>
          <a:r>
            <a:rPr lang="it-IT" sz="1700" kern="1200" dirty="0" err="1"/>
            <a:t>technology-based</a:t>
          </a:r>
          <a:r>
            <a:rPr lang="it-IT" sz="1700" kern="1200" dirty="0"/>
            <a:t> </a:t>
          </a:r>
          <a:r>
            <a:rPr lang="it-IT" sz="1700" kern="1200" dirty="0" err="1"/>
            <a:t>interventions</a:t>
          </a:r>
          <a:endParaRPr lang="en-US" sz="1700" kern="1200" dirty="0"/>
        </a:p>
      </dsp:txBody>
      <dsp:txXfrm>
        <a:off x="1941716" y="4203567"/>
        <a:ext cx="4571887" cy="1681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3A5E5A06-49CA-4CC1-87DE-FA77A677BB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AB57FBC-7FA3-4A4B-999A-96FD7DC0D4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2863134-B124-47F9-A1F1-3A08879C58C1}" type="datetime1">
              <a:rPr lang="it-IT" smtClean="0"/>
              <a:t>02/12/2019</a:t>
            </a:fld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EE13074-6DA0-4561-A86B-2939D8B458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2B7A8E5-C1F9-40CC-A2A5-13CF7BD3F75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9DEC52A-C4AE-45FE-B7FF-C255388ED1F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47763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 noProof="0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2A385-5963-4977-9C86-CDE59C865B44}" type="datetime1">
              <a:rPr lang="it-IT" noProof="0" smtClean="0"/>
              <a:pPr/>
              <a:t>02/12/2019</a:t>
            </a:fld>
            <a:endParaRPr lang="it-IT" noProof="0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it-IT" noProof="0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it-IT" noProof="0" dirty="0"/>
              <a:t>Modifica gli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DF8F48A-6110-47DA-8521-A1D1FFD22FE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451491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8F48A-6110-47DA-8521-A1D1FFD22FEF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9669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8F48A-6110-47DA-8521-A1D1FFD22FEF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999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8F48A-6110-47DA-8521-A1D1FFD22FEF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5113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DF8F48A-6110-47DA-8521-A1D1FFD22FEF}" type="slidenum">
              <a:rPr lang="it-IT" noProof="0" smtClean="0"/>
              <a:t>13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427001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DF8F48A-6110-47DA-8521-A1D1FFD22FEF}" type="slidenum">
              <a:rPr lang="it-IT" noProof="0" smtClean="0"/>
              <a:t>14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407493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DF8F48A-6110-47DA-8521-A1D1FFD22FEF}" type="slidenum">
              <a:rPr lang="it-IT" noProof="0" smtClean="0"/>
              <a:t>15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403412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WHB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6DF8F48A-6110-47DA-8521-A1D1FFD22FEF}" type="slidenum">
              <a:rPr lang="it-IT" noProof="0" smtClean="0"/>
              <a:t>16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918929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B0BBB5-FEB0-47AD-A01D-A9D3462038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8207C41-C17D-4E84-B9CC-CA142B94C1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  <a:endParaRPr lang="it-IT" noProof="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45F25D-6082-47DE-9B2C-675944DD1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460967D-D4B9-4068-884F-8D2CEA8C87EE}" type="datetime1">
              <a:rPr lang="it-IT" noProof="0" smtClean="0"/>
              <a:t>02/12/2019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E24B0FF-3B25-4E5C-A0A7-4E1636362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9377007-1A01-499B-ACAD-C9F9C20B7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169962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081C24-32F4-4208-B651-CDCBFCD03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8B74779-B577-461F-A409-71F6A5A11A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B044BD-4FA0-432C-95D7-517D2DE8C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B9C9243-4D56-40A1-98F4-818EEBB7C4FA}" type="datetime1">
              <a:rPr lang="it-IT" noProof="0" smtClean="0"/>
              <a:t>02/12/2019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17F283-FE61-4C9A-9E39-74D429C58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F9B807-6FE9-4E47-846B-BCB39B7AE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10398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42594DD-FFD4-4AA9-BCDA-0BA87C1463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9C2B6E-24EB-42CE-8B4D-3178D08C7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4C92C56-63F3-4246-AAEE-2FBC89E80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E16D244-7785-4484-8104-8E205376B43D}" type="datetime1">
              <a:rPr lang="it-IT" noProof="0" smtClean="0"/>
              <a:t>02/12/2019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5C10319-C816-40EC-B1D0-FD9748E41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854E9AB-6952-407A-9F06-2EB917172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60371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DADCE2-978E-4923-B0E9-4C966B679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CEB0BD6-F012-4C6D-BDAD-9E90ED25A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E2F9E5-192C-4E88-9147-D263893B1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E5D525-41A4-4789-BA32-40BB2D251F72}" type="datetime1">
              <a:rPr lang="it-IT" noProof="0" smtClean="0"/>
              <a:t>02/12/2019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4A7138-3EAF-4C9D-903E-55D9BC040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8DB0B82-496D-45C3-A682-7AF9AFFB9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515126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93DAD0-5F6F-47DA-A010-1C4A30C88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C8EFA6E-A768-42A8-B2C3-F100D8260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F46640-E89E-47CE-984D-0C0ECF7CF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22E70C1-4EAC-476C-A9BB-5A1984C0B060}" type="datetime1">
              <a:rPr lang="it-IT" noProof="0" smtClean="0"/>
              <a:t>02/12/2019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4177A8F-F167-4C43-AEE7-450670801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1DA754-ED79-4909-833D-55BF9A5D8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160087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9AA026-BFE6-4D2A-9ABF-C593B5666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4747E8-A36B-4B4A-B2A4-B5283152AB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6C6B59D-87BD-4F32-B9BC-31F9B1A5D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5C49B47-0C41-4DCC-9902-126916D9C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D83CF96-417F-4482-8DCA-2452702AF724}" type="datetime1">
              <a:rPr lang="it-IT" noProof="0" smtClean="0"/>
              <a:t>02/12/2019</a:t>
            </a:fld>
            <a:endParaRPr lang="it-IT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7CD28B7-2F2D-4E80-A107-C1F266C63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35D650A-4D0F-46AE-A132-267FCD921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219876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64C6F9-F6F6-4EA1-98AA-81B84F7CC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1B8B83E-B37C-46C9-8284-D6EBA0033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9A150B8-0288-44AC-9CE7-E7BD9FB32E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CF5DCAE-6027-49B9-A818-F45FADE27B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84FAE16-DBCB-4A42-BFFC-053F2D529A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6E8C038-E6A1-499D-9E24-FA5980421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11AE6F1-7D46-4B7A-9562-B9D5F685B101}" type="datetime1">
              <a:rPr lang="it-IT" noProof="0" smtClean="0"/>
              <a:t>02/12/2019</a:t>
            </a:fld>
            <a:endParaRPr lang="it-IT" noProof="0" dirty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9F911B6-A759-487E-8CB6-CF9EF737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A906EC0-369D-4138-8D70-148CFDEE5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824554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E02F8A-97AC-456C-B9E3-45A7D520C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340F483-F2B9-47A3-9B5C-8C264B701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46BA63C-B941-476A-88D4-E66C4A3D6602}" type="datetime1">
              <a:rPr lang="it-IT" noProof="0" smtClean="0"/>
              <a:t>02/12/2019</a:t>
            </a:fld>
            <a:endParaRPr lang="it-IT" noProof="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5849874-9D9B-4597-B20D-33D6F58BC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B35894C-9062-435A-9758-82ED9C6D7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6817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6A3F6AD-4D61-4238-AB7D-613625BFF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177230D-8160-43DD-AD7F-BA41EEB02A18}" type="datetime1">
              <a:rPr lang="it-IT" noProof="0" smtClean="0"/>
              <a:t>02/12/2019</a:t>
            </a:fld>
            <a:endParaRPr lang="it-IT" noProof="0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8AACDC9-944D-47C6-B286-82C86AD94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4EAAC43-3846-4080-B764-AB2DB308C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821370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6F4779-0336-4AFA-B9A7-259EE8BEC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B82F449-DDC3-4694-81E5-91A4B8F43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F00A2C4-3B2E-46AC-9605-73F5B2CC1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6909769-F5A5-4635-BD0C-D6049DEB9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42A45BA-5330-469D-8822-65CAE3C4DCFD}" type="datetime1">
              <a:rPr lang="it-IT" noProof="0" smtClean="0"/>
              <a:t>02/12/2019</a:t>
            </a:fld>
            <a:endParaRPr lang="it-IT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9252DC3-D3D7-446F-A866-D7820B7BF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71CDB00-5218-4567-902B-845073BE8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776128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F661E4-9FF7-494B-A1C9-C9A1DD705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D245657-DA21-4769-84F8-88DC64450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it-IT" noProof="0"/>
              <a:t>Fare clic sull'icona per inserire un'immagine</a:t>
            </a:r>
            <a:endParaRPr lang="it-IT" noProof="0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167B310-6692-4981-9CB8-FE79A091F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7DA2C9E-A9AD-4BB9-A691-90BB84F58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95FEB1B-6331-491B-897B-E0B3280E361A}" type="datetime1">
              <a:rPr lang="it-IT" noProof="0" smtClean="0"/>
              <a:t>02/12/2019</a:t>
            </a:fld>
            <a:endParaRPr lang="it-IT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4B3D45D-C826-4846-BBFC-A0D98B7E7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3516961-40DC-443E-9DB8-3A987DF49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63133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E341CFC-63B9-4A19-A8AB-62B9E452A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rtl="0"/>
            <a:r>
              <a:rPr lang="it-IT" noProof="0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15A838B-134E-40B6-A7E3-1119BB8BF5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 rtl="0"/>
            <a:r>
              <a:rPr lang="it-IT" noProof="0" dirty="0"/>
              <a:t>Modifica gli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E8943BB-9EAD-4CBC-9CA2-75F70C6B58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49AAA3AB-E65D-4A29-86FE-48DC10EABEE7}" type="datetime1">
              <a:rPr lang="it-IT" noProof="0" smtClean="0"/>
              <a:t>02/12/2019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04E537-5CBA-4B86-9D30-577B9F741E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E79E72-0F12-4646-BCDF-4C9EAA89C2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ED6580AB-5C3C-4B4F-8E2A-8B7A0A8CE695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55437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Document.doc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11.pn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12.png"/><Relationship Id="rId9" Type="http://schemas.microsoft.com/office/2007/relationships/diagramDrawing" Target="../diagrams/drawin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65C65C-B33D-4169-8C43-A61D61BFF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542" y="1806469"/>
            <a:ext cx="6387102" cy="1325563"/>
          </a:xfrm>
        </p:spPr>
        <p:txBody>
          <a:bodyPr>
            <a:noAutofit/>
          </a:bodyPr>
          <a:lstStyle/>
          <a:p>
            <a:r>
              <a:rPr lang="it-IT" sz="2800" dirty="0"/>
              <a:t>The </a:t>
            </a:r>
            <a:r>
              <a:rPr lang="it-IT" sz="2800" dirty="0" err="1"/>
              <a:t>MAastricht</a:t>
            </a:r>
            <a:r>
              <a:rPr lang="it-IT" sz="2800" dirty="0"/>
              <a:t> </a:t>
            </a:r>
            <a:r>
              <a:rPr lang="it-IT" sz="2800" dirty="0" err="1"/>
              <a:t>Instrument</a:t>
            </a:r>
            <a:r>
              <a:rPr lang="it-IT" sz="2800" dirty="0"/>
              <a:t> for </a:t>
            </a:r>
            <a:r>
              <a:rPr lang="it-IT" sz="2800" dirty="0" err="1"/>
              <a:t>Sustainable</a:t>
            </a:r>
            <a:r>
              <a:rPr lang="it-IT" sz="2800" dirty="0"/>
              <a:t> </a:t>
            </a:r>
            <a:r>
              <a:rPr lang="it-IT" sz="2800" dirty="0" err="1"/>
              <a:t>Employability</a:t>
            </a:r>
            <a:r>
              <a:rPr lang="it-IT" sz="2800" dirty="0"/>
              <a:t> – </a:t>
            </a:r>
            <a:r>
              <a:rPr lang="it-IT" sz="2800" dirty="0" err="1"/>
              <a:t>Italian</a:t>
            </a:r>
            <a:r>
              <a:rPr lang="it-IT" sz="2800" dirty="0"/>
              <a:t> </a:t>
            </a:r>
            <a:r>
              <a:rPr lang="it-IT" sz="2800" dirty="0" err="1"/>
              <a:t>version</a:t>
            </a:r>
            <a:r>
              <a:rPr lang="it-IT" sz="2800" dirty="0"/>
              <a:t> (MAISE-IT): </a:t>
            </a:r>
            <a:br>
              <a:rPr lang="it-IT" sz="2800" dirty="0"/>
            </a:br>
            <a:r>
              <a:rPr lang="it-IT" sz="2800" dirty="0"/>
              <a:t>a </a:t>
            </a:r>
            <a:r>
              <a:rPr lang="it-IT" sz="2800" dirty="0" err="1"/>
              <a:t>validation</a:t>
            </a:r>
            <a:r>
              <a:rPr lang="it-IT" sz="2800" dirty="0"/>
              <a:t> study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E463F2-64D7-4A56-9F9A-F1673E125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42" y="3274735"/>
            <a:ext cx="6382658" cy="1614813"/>
          </a:xfrm>
        </p:spPr>
        <p:txBody>
          <a:bodyPr anchor="t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it-IT" sz="1600" dirty="0"/>
              <a:t>Eleonora Picco</a:t>
            </a:r>
            <a:r>
              <a:rPr lang="it-IT" sz="1600" baseline="30000" dirty="0"/>
              <a:t>1</a:t>
            </a:r>
            <a:r>
              <a:rPr lang="it-IT" sz="1600" dirty="0"/>
              <a:t>, Vittorio </a:t>
            </a:r>
            <a:r>
              <a:rPr lang="it-IT" sz="1600" dirty="0" err="1"/>
              <a:t>Tripeni</a:t>
            </a:r>
            <a:r>
              <a:rPr lang="it-IT" sz="1600" dirty="0"/>
              <a:t>, Andrea Gragnano, Inge </a:t>
            </a:r>
            <a:r>
              <a:rPr lang="it-IT" sz="1600" dirty="0" err="1"/>
              <a:t>Houkes</a:t>
            </a:r>
            <a:r>
              <a:rPr lang="it-IT" sz="1600" dirty="0"/>
              <a:t>, Angelique De </a:t>
            </a:r>
            <a:r>
              <a:rPr lang="it-IT" sz="1600" dirty="0" err="1"/>
              <a:t>Rijk</a:t>
            </a:r>
            <a:r>
              <a:rPr lang="it-IT" sz="1600" dirty="0"/>
              <a:t>, Massimo </a:t>
            </a:r>
            <a:r>
              <a:rPr lang="it-IT" sz="1600" dirty="0" err="1"/>
              <a:t>Miglioretti</a:t>
            </a:r>
            <a:endParaRPr lang="it-IT" sz="1600" dirty="0"/>
          </a:p>
          <a:p>
            <a:pPr marL="0" indent="0">
              <a:spcBef>
                <a:spcPts val="0"/>
              </a:spcBef>
              <a:buNone/>
            </a:pPr>
            <a:endParaRPr lang="it-IT" sz="1600" dirty="0"/>
          </a:p>
          <a:p>
            <a:pPr marL="0" indent="0">
              <a:spcBef>
                <a:spcPts val="0"/>
              </a:spcBef>
              <a:buNone/>
            </a:pPr>
            <a:r>
              <a:rPr lang="it-IT" sz="1400" baseline="30000" dirty="0"/>
              <a:t>1</a:t>
            </a:r>
            <a:r>
              <a:rPr lang="it-IT" sz="1400" dirty="0"/>
              <a:t>University of Milano-Bicocca, Department of </a:t>
            </a:r>
            <a:r>
              <a:rPr lang="it-IT" sz="1400" dirty="0" err="1"/>
              <a:t>Psychology</a:t>
            </a:r>
            <a:endParaRPr lang="it-IT" sz="1400" dirty="0"/>
          </a:p>
          <a:p>
            <a:pPr marL="0" indent="0">
              <a:spcBef>
                <a:spcPts val="0"/>
              </a:spcBef>
              <a:buNone/>
            </a:pPr>
            <a:endParaRPr lang="it-IT" sz="1600" baseline="30000" dirty="0"/>
          </a:p>
          <a:p>
            <a:pPr marL="0" indent="0">
              <a:spcBef>
                <a:spcPts val="0"/>
              </a:spcBef>
              <a:buNone/>
            </a:pPr>
            <a:endParaRPr lang="it-IT" sz="16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/>
              <a:t>“</a:t>
            </a:r>
            <a:r>
              <a:rPr lang="en-US" sz="1800" b="1" dirty="0" err="1"/>
              <a:t>Labour</a:t>
            </a:r>
            <a:r>
              <a:rPr lang="en-US" sz="1800" b="1" dirty="0"/>
              <a:t> is not a commodity” </a:t>
            </a:r>
            <a:r>
              <a:rPr lang="it-IT" sz="1800" b="1" dirty="0"/>
              <a:t>Bergamo, 29</a:t>
            </a:r>
            <a:r>
              <a:rPr lang="it-IT" sz="1800" b="1" baseline="30000" dirty="0"/>
              <a:t>th </a:t>
            </a:r>
            <a:r>
              <a:rPr lang="it-IT" sz="1800" b="1" dirty="0"/>
              <a:t>November</a:t>
            </a:r>
          </a:p>
        </p:txBody>
      </p:sp>
      <p:sp>
        <p:nvSpPr>
          <p:cNvPr id="28" name="Freeform: Shape 20">
            <a:extLst>
              <a:ext uri="{FF2B5EF4-FFF2-40B4-BE49-F238E27FC236}">
                <a16:creationId xmlns:a16="http://schemas.microsoft.com/office/drawing/2014/main" id="{2C6A2225-94AF-4BC4-98F4-77746E7B1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5108" y="1"/>
            <a:ext cx="4666892" cy="3612937"/>
          </a:xfrm>
          <a:custGeom>
            <a:avLst/>
            <a:gdLst>
              <a:gd name="connsiteX0" fmla="*/ 192227 w 4666892"/>
              <a:gd name="connsiteY0" fmla="*/ 0 h 3612937"/>
              <a:gd name="connsiteX1" fmla="*/ 4666892 w 4666892"/>
              <a:gd name="connsiteY1" fmla="*/ 0 h 3612937"/>
              <a:gd name="connsiteX2" fmla="*/ 4666892 w 4666892"/>
              <a:gd name="connsiteY2" fmla="*/ 2643684 h 3612937"/>
              <a:gd name="connsiteX3" fmla="*/ 4657487 w 4666892"/>
              <a:gd name="connsiteY3" fmla="*/ 2656262 h 3612937"/>
              <a:gd name="connsiteX4" fmla="*/ 2628900 w 4666892"/>
              <a:gd name="connsiteY4" fmla="*/ 3612937 h 3612937"/>
              <a:gd name="connsiteX5" fmla="*/ 0 w 4666892"/>
              <a:gd name="connsiteY5" fmla="*/ 984037 h 3612937"/>
              <a:gd name="connsiteX6" fmla="*/ 118190 w 4666892"/>
              <a:gd name="connsiteY6" fmla="*/ 202283 h 361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6892" h="3612937">
                <a:moveTo>
                  <a:pt x="192227" y="0"/>
                </a:moveTo>
                <a:lnTo>
                  <a:pt x="4666892" y="0"/>
                </a:lnTo>
                <a:lnTo>
                  <a:pt x="4666892" y="2643684"/>
                </a:lnTo>
                <a:lnTo>
                  <a:pt x="4657487" y="2656262"/>
                </a:lnTo>
                <a:cubicBezTo>
                  <a:pt x="4175308" y="3240527"/>
                  <a:pt x="3445594" y="3612937"/>
                  <a:pt x="2628900" y="3612937"/>
                </a:cubicBezTo>
                <a:cubicBezTo>
                  <a:pt x="1176999" y="3612937"/>
                  <a:pt x="0" y="2435938"/>
                  <a:pt x="0" y="984037"/>
                </a:cubicBezTo>
                <a:cubicBezTo>
                  <a:pt x="0" y="711806"/>
                  <a:pt x="41379" y="449239"/>
                  <a:pt x="118190" y="2022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Freeform: Shape 22">
            <a:extLst>
              <a:ext uri="{FF2B5EF4-FFF2-40B4-BE49-F238E27FC236}">
                <a16:creationId xmlns:a16="http://schemas.microsoft.com/office/drawing/2014/main" id="{46EA0402-5843-4D53-BF9C-BE72058120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89830" y="1"/>
            <a:ext cx="4502173" cy="3448219"/>
          </a:xfrm>
          <a:custGeom>
            <a:avLst/>
            <a:gdLst>
              <a:gd name="connsiteX0" fmla="*/ 205627 w 4502173"/>
              <a:gd name="connsiteY0" fmla="*/ 0 h 3448219"/>
              <a:gd name="connsiteX1" fmla="*/ 4502173 w 4502173"/>
              <a:gd name="connsiteY1" fmla="*/ 0 h 3448219"/>
              <a:gd name="connsiteX2" fmla="*/ 4502173 w 4502173"/>
              <a:gd name="connsiteY2" fmla="*/ 2368934 h 3448219"/>
              <a:gd name="connsiteX3" fmla="*/ 4365663 w 4502173"/>
              <a:gd name="connsiteY3" fmla="*/ 2551486 h 3448219"/>
              <a:gd name="connsiteX4" fmla="*/ 2464181 w 4502173"/>
              <a:gd name="connsiteY4" fmla="*/ 3448219 h 3448219"/>
              <a:gd name="connsiteX5" fmla="*/ 0 w 4502173"/>
              <a:gd name="connsiteY5" fmla="*/ 984038 h 3448219"/>
              <a:gd name="connsiteX6" fmla="*/ 193648 w 4502173"/>
              <a:gd name="connsiteY6" fmla="*/ 24867 h 3448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2173" h="3448219">
                <a:moveTo>
                  <a:pt x="205627" y="0"/>
                </a:moveTo>
                <a:lnTo>
                  <a:pt x="4502173" y="0"/>
                </a:lnTo>
                <a:lnTo>
                  <a:pt x="4502173" y="2368934"/>
                </a:lnTo>
                <a:lnTo>
                  <a:pt x="4365663" y="2551486"/>
                </a:lnTo>
                <a:cubicBezTo>
                  <a:pt x="3913696" y="3099144"/>
                  <a:pt x="3229704" y="3448219"/>
                  <a:pt x="2464181" y="3448219"/>
                </a:cubicBezTo>
                <a:cubicBezTo>
                  <a:pt x="1103251" y="3448219"/>
                  <a:pt x="0" y="2344968"/>
                  <a:pt x="0" y="984038"/>
                </a:cubicBezTo>
                <a:cubicBezTo>
                  <a:pt x="0" y="643806"/>
                  <a:pt x="68954" y="319678"/>
                  <a:pt x="193648" y="2486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F00FFA0-27B2-4062-8A54-7011231616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391" y="197802"/>
            <a:ext cx="2487609" cy="2674180"/>
          </a:xfrm>
          <a:prstGeom prst="rect">
            <a:avLst/>
          </a:prstGeom>
        </p:spPr>
      </p:pic>
      <p:sp>
        <p:nvSpPr>
          <p:cNvPr id="30" name="Freeform: Shape 24">
            <a:extLst>
              <a:ext uri="{FF2B5EF4-FFF2-40B4-BE49-F238E27FC236}">
                <a16:creationId xmlns:a16="http://schemas.microsoft.com/office/drawing/2014/main" id="{648F5915-2CE1-4F74-88C5-D4366893D2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4737" y="3918051"/>
            <a:ext cx="3587263" cy="2939948"/>
          </a:xfrm>
          <a:custGeom>
            <a:avLst/>
            <a:gdLst>
              <a:gd name="connsiteX0" fmla="*/ 2070613 w 3587263"/>
              <a:gd name="connsiteY0" fmla="*/ 0 h 2939948"/>
              <a:gd name="connsiteX1" fmla="*/ 3534758 w 3587263"/>
              <a:gd name="connsiteY1" fmla="*/ 606469 h 2939948"/>
              <a:gd name="connsiteX2" fmla="*/ 3587263 w 3587263"/>
              <a:gd name="connsiteY2" fmla="*/ 664240 h 2939948"/>
              <a:gd name="connsiteX3" fmla="*/ 3587263 w 3587263"/>
              <a:gd name="connsiteY3" fmla="*/ 2939948 h 2939948"/>
              <a:gd name="connsiteX4" fmla="*/ 193241 w 3587263"/>
              <a:gd name="connsiteY4" fmla="*/ 2939948 h 2939948"/>
              <a:gd name="connsiteX5" fmla="*/ 162719 w 3587263"/>
              <a:gd name="connsiteY5" fmla="*/ 2876589 h 2939948"/>
              <a:gd name="connsiteX6" fmla="*/ 0 w 3587263"/>
              <a:gd name="connsiteY6" fmla="*/ 2070613 h 2939948"/>
              <a:gd name="connsiteX7" fmla="*/ 2070613 w 3587263"/>
              <a:gd name="connsiteY7" fmla="*/ 0 h 293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87263" h="2939948">
                <a:moveTo>
                  <a:pt x="2070613" y="0"/>
                </a:moveTo>
                <a:cubicBezTo>
                  <a:pt x="2642397" y="0"/>
                  <a:pt x="3160050" y="231761"/>
                  <a:pt x="3534758" y="606469"/>
                </a:cubicBezTo>
                <a:lnTo>
                  <a:pt x="3587263" y="664240"/>
                </a:lnTo>
                <a:lnTo>
                  <a:pt x="3587263" y="2939948"/>
                </a:lnTo>
                <a:lnTo>
                  <a:pt x="193241" y="2939948"/>
                </a:lnTo>
                <a:lnTo>
                  <a:pt x="162719" y="2876589"/>
                </a:lnTo>
                <a:cubicBezTo>
                  <a:pt x="57940" y="2628865"/>
                  <a:pt x="0" y="2356505"/>
                  <a:pt x="0" y="2070613"/>
                </a:cubicBezTo>
                <a:cubicBezTo>
                  <a:pt x="0" y="927045"/>
                  <a:pt x="927045" y="0"/>
                  <a:pt x="2070613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1B43EC4-7D6F-44CA-82DD-103883D23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8827" y="4082142"/>
            <a:ext cx="3423175" cy="2775859"/>
          </a:xfrm>
          <a:custGeom>
            <a:avLst/>
            <a:gdLst>
              <a:gd name="connsiteX0" fmla="*/ 1906524 w 3423175"/>
              <a:gd name="connsiteY0" fmla="*/ 0 h 2775859"/>
              <a:gd name="connsiteX1" fmla="*/ 3377691 w 3423175"/>
              <a:gd name="connsiteY1" fmla="*/ 693798 h 2775859"/>
              <a:gd name="connsiteX2" fmla="*/ 3423175 w 3423175"/>
              <a:gd name="connsiteY2" fmla="*/ 754624 h 2775859"/>
              <a:gd name="connsiteX3" fmla="*/ 3423175 w 3423175"/>
              <a:gd name="connsiteY3" fmla="*/ 2775859 h 2775859"/>
              <a:gd name="connsiteX4" fmla="*/ 211114 w 3423175"/>
              <a:gd name="connsiteY4" fmla="*/ 2775859 h 2775859"/>
              <a:gd name="connsiteX5" fmla="*/ 149824 w 3423175"/>
              <a:gd name="connsiteY5" fmla="*/ 2648629 h 2775859"/>
              <a:gd name="connsiteX6" fmla="*/ 0 w 3423175"/>
              <a:gd name="connsiteY6" fmla="*/ 1906524 h 2775859"/>
              <a:gd name="connsiteX7" fmla="*/ 1906524 w 3423175"/>
              <a:gd name="connsiteY7" fmla="*/ 0 h 2775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3175" h="2775859">
                <a:moveTo>
                  <a:pt x="1906524" y="0"/>
                </a:moveTo>
                <a:cubicBezTo>
                  <a:pt x="2498805" y="0"/>
                  <a:pt x="3028006" y="270078"/>
                  <a:pt x="3377691" y="693798"/>
                </a:cubicBezTo>
                <a:lnTo>
                  <a:pt x="3423175" y="754624"/>
                </a:lnTo>
                <a:lnTo>
                  <a:pt x="3423175" y="2775859"/>
                </a:lnTo>
                <a:lnTo>
                  <a:pt x="211114" y="2775859"/>
                </a:lnTo>
                <a:lnTo>
                  <a:pt x="149824" y="2648629"/>
                </a:lnTo>
                <a:cubicBezTo>
                  <a:pt x="53349" y="2420536"/>
                  <a:pt x="0" y="2169760"/>
                  <a:pt x="0" y="1906524"/>
                </a:cubicBezTo>
                <a:cubicBezTo>
                  <a:pt x="0" y="853580"/>
                  <a:pt x="853580" y="0"/>
                  <a:pt x="190652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6D6AF0E-350A-4487-BB48-304B965204D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232" y="5423151"/>
            <a:ext cx="2394408" cy="61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4243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38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asella di testo 2">
            <a:extLst>
              <a:ext uri="{FF2B5EF4-FFF2-40B4-BE49-F238E27FC236}">
                <a16:creationId xmlns:a16="http://schemas.microsoft.com/office/drawing/2014/main" id="{9436B850-15F2-41BC-A54E-6E0F332F011D}"/>
              </a:ext>
            </a:extLst>
          </p:cNvPr>
          <p:cNvSpPr txBox="1"/>
          <p:nvPr/>
        </p:nvSpPr>
        <p:spPr>
          <a:xfrm>
            <a:off x="556532" y="643467"/>
            <a:ext cx="11210925" cy="744836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Results: construct validity</a:t>
            </a:r>
            <a:r>
              <a:rPr lang="it-IT" sz="2800" dirty="0">
                <a:solidFill>
                  <a:srgbClr val="FFFFFF"/>
                </a:solidFill>
                <a:latin typeface="Calibri Light" panose="020F0302020204030204"/>
                <a:ea typeface="+mj-ea"/>
                <a:cs typeface="+mj-cs"/>
              </a:rPr>
              <a:t> – </a:t>
            </a:r>
            <a:r>
              <a:rPr lang="it-IT" sz="2800" dirty="0" err="1">
                <a:solidFill>
                  <a:srgbClr val="FFFFFF"/>
                </a:solidFill>
                <a:latin typeface="Calibri Light" panose="020F0302020204030204"/>
                <a:ea typeface="+mj-ea"/>
                <a:cs typeface="+mj-cs"/>
              </a:rPr>
              <a:t>scales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5" name="Titolo 5" hidden="1">
            <a:extLst>
              <a:ext uri="{FF2B5EF4-FFF2-40B4-BE49-F238E27FC236}">
                <a16:creationId xmlns:a16="http://schemas.microsoft.com/office/drawing/2014/main" id="{369BDDB6-A69A-415D-B73D-D630C736A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>
            <a:normAutofit/>
          </a:bodyPr>
          <a:lstStyle/>
          <a:p>
            <a:r>
              <a:rPr lang="it-IT" dirty="0"/>
              <a:t>Risorse umane diapositiva 11</a:t>
            </a:r>
          </a:p>
        </p:txBody>
      </p:sp>
      <p:graphicFrame>
        <p:nvGraphicFramePr>
          <p:cNvPr id="8" name="Segnaposto contenuto 2">
            <a:extLst>
              <a:ext uri="{FF2B5EF4-FFF2-40B4-BE49-F238E27FC236}">
                <a16:creationId xmlns:a16="http://schemas.microsoft.com/office/drawing/2014/main" id="{4000C8AE-39C5-4495-9EC0-7394B22D96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6212577"/>
              </p:ext>
            </p:extLst>
          </p:nvPr>
        </p:nvGraphicFramePr>
        <p:xfrm>
          <a:off x="4141176" y="2037806"/>
          <a:ext cx="4237683" cy="373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Immagine 8" descr="http://127.0.0.1:56884/05ef1342-f99e-4e4b-bce9-15f3c7168bd3/4/res/04%20cfa/resources/56f0820cb8599210.png">
            <a:extLst>
              <a:ext uri="{FF2B5EF4-FFF2-40B4-BE49-F238E27FC236}">
                <a16:creationId xmlns:a16="http://schemas.microsoft.com/office/drawing/2014/main" id="{399A9469-73E1-4BAB-BEDD-55414BA36661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320" y="1200815"/>
            <a:ext cx="4286250" cy="57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0505E0EB-6886-4071-ACCA-656F9517884D}"/>
              </a:ext>
            </a:extLst>
          </p:cNvPr>
          <p:cNvPicPr/>
          <p:nvPr/>
        </p:nvPicPr>
        <p:blipFill rotWithShape="1">
          <a:blip r:embed="rId9"/>
          <a:srcRect l="9300" r="15741"/>
          <a:stretch/>
        </p:blipFill>
        <p:spPr>
          <a:xfrm>
            <a:off x="8378860" y="1613329"/>
            <a:ext cx="3813140" cy="507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7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B336162-B533-4EFE-8BB3-8EBB4A5E32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314384" cy="68580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9E4B01-06A0-44F4-88FA-97F43322F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prstClr val="white"/>
                </a:solidFill>
              </a:rPr>
              <a:t>“</a:t>
            </a:r>
            <a:r>
              <a:rPr lang="it-IT" sz="2400" dirty="0"/>
              <a:t>A state in </a:t>
            </a:r>
            <a:r>
              <a:rPr lang="it-IT" sz="2400" dirty="0" err="1"/>
              <a:t>which</a:t>
            </a:r>
            <a:r>
              <a:rPr lang="it-IT" sz="2400" dirty="0"/>
              <a:t> the worker </a:t>
            </a:r>
            <a:r>
              <a:rPr lang="it-IT" sz="2400" dirty="0" err="1"/>
              <a:t>feels</a:t>
            </a:r>
            <a:r>
              <a:rPr lang="it-IT" sz="2400" dirty="0"/>
              <a:t> </a:t>
            </a:r>
            <a:r>
              <a:rPr lang="it-IT" sz="2400" dirty="0" err="1"/>
              <a:t>able</a:t>
            </a:r>
            <a:r>
              <a:rPr lang="it-IT" sz="2400" dirty="0"/>
              <a:t> to </a:t>
            </a:r>
            <a:r>
              <a:rPr lang="it-IT" sz="2400" dirty="0" err="1"/>
              <a:t>effectively</a:t>
            </a:r>
            <a:r>
              <a:rPr lang="it-IT" sz="2400" dirty="0"/>
              <a:t> </a:t>
            </a:r>
            <a:r>
              <a:rPr lang="it-IT" sz="2400" b="1" dirty="0">
                <a:solidFill>
                  <a:srgbClr val="FF3399"/>
                </a:solidFill>
              </a:rPr>
              <a:t>balance </a:t>
            </a:r>
            <a:r>
              <a:rPr lang="it-IT" sz="2400" b="1" dirty="0" err="1">
                <a:solidFill>
                  <a:srgbClr val="FF3399"/>
                </a:solidFill>
              </a:rPr>
              <a:t>health</a:t>
            </a:r>
            <a:r>
              <a:rPr lang="it-IT" sz="2400" b="1" dirty="0">
                <a:solidFill>
                  <a:srgbClr val="FF3399"/>
                </a:solidFill>
              </a:rPr>
              <a:t> and work </a:t>
            </a:r>
            <a:r>
              <a:rPr lang="it-IT" sz="2400" b="1" dirty="0" err="1">
                <a:solidFill>
                  <a:srgbClr val="FF3399"/>
                </a:solidFill>
              </a:rPr>
              <a:t>needs</a:t>
            </a:r>
            <a:r>
              <a:rPr lang="it-IT" sz="2400" dirty="0"/>
              <a:t>, </a:t>
            </a:r>
            <a:r>
              <a:rPr lang="it-IT" sz="2400" dirty="0" err="1"/>
              <a:t>considering</a:t>
            </a:r>
            <a:r>
              <a:rPr lang="it-IT" sz="2400" dirty="0"/>
              <a:t> </a:t>
            </a:r>
            <a:r>
              <a:rPr lang="it-IT" sz="2400" b="1" dirty="0" err="1">
                <a:solidFill>
                  <a:schemeClr val="accent2"/>
                </a:solidFill>
              </a:rPr>
              <a:t>management’s</a:t>
            </a:r>
            <a:r>
              <a:rPr lang="it-IT" sz="2400" b="1" dirty="0">
                <a:solidFill>
                  <a:schemeClr val="accent2"/>
                </a:solidFill>
              </a:rPr>
              <a:t> </a:t>
            </a:r>
            <a:r>
              <a:rPr lang="it-IT" sz="2400" b="1" dirty="0" err="1">
                <a:solidFill>
                  <a:schemeClr val="accent2"/>
                </a:solidFill>
              </a:rPr>
              <a:t>attention</a:t>
            </a:r>
            <a:r>
              <a:rPr lang="it-IT" sz="2400" b="1" dirty="0">
                <a:solidFill>
                  <a:schemeClr val="accent2"/>
                </a:solidFill>
              </a:rPr>
              <a:t> </a:t>
            </a:r>
            <a:r>
              <a:rPr lang="it-IT" sz="2400" dirty="0"/>
              <a:t>to </a:t>
            </a:r>
            <a:r>
              <a:rPr lang="it-IT" sz="2400" dirty="0" err="1"/>
              <a:t>employee</a:t>
            </a:r>
            <a:r>
              <a:rPr lang="it-IT" sz="2400" dirty="0"/>
              <a:t> </a:t>
            </a:r>
            <a:r>
              <a:rPr lang="it-IT" sz="2400" dirty="0" err="1"/>
              <a:t>health</a:t>
            </a:r>
            <a:r>
              <a:rPr lang="it-IT" sz="2400" dirty="0"/>
              <a:t> and the </a:t>
            </a:r>
            <a:r>
              <a:rPr lang="it-IT" sz="2400" b="1" dirty="0" err="1">
                <a:solidFill>
                  <a:schemeClr val="accent6"/>
                </a:solidFill>
              </a:rPr>
              <a:t>perception</a:t>
            </a:r>
            <a:r>
              <a:rPr lang="it-IT" sz="2400" b="1" dirty="0">
                <a:solidFill>
                  <a:schemeClr val="accent6"/>
                </a:solidFill>
              </a:rPr>
              <a:t> of </a:t>
            </a:r>
            <a:r>
              <a:rPr lang="it-IT" sz="2400" b="1" dirty="0" err="1">
                <a:solidFill>
                  <a:schemeClr val="accent6"/>
                </a:solidFill>
              </a:rPr>
              <a:t>compatibility</a:t>
            </a:r>
            <a:r>
              <a:rPr lang="it-IT" sz="2400" dirty="0"/>
              <a:t> </a:t>
            </a:r>
            <a:r>
              <a:rPr lang="it-IT" sz="2400" dirty="0" err="1"/>
              <a:t>between</a:t>
            </a:r>
            <a:r>
              <a:rPr lang="it-IT" sz="2400" dirty="0"/>
              <a:t> </a:t>
            </a:r>
            <a:r>
              <a:rPr lang="it-IT" sz="2400" dirty="0" err="1"/>
              <a:t>one’s</a:t>
            </a:r>
            <a:r>
              <a:rPr lang="it-IT" sz="2400" dirty="0"/>
              <a:t> personal </a:t>
            </a:r>
            <a:r>
              <a:rPr lang="it-IT" sz="2400" dirty="0" err="1"/>
              <a:t>health</a:t>
            </a:r>
            <a:r>
              <a:rPr lang="it-IT" sz="2400" dirty="0"/>
              <a:t> situation and job </a:t>
            </a:r>
            <a:r>
              <a:rPr lang="it-IT" sz="2400" dirty="0" err="1"/>
              <a:t>characteristics</a:t>
            </a:r>
            <a:r>
              <a:rPr lang="en-GB" sz="2400" dirty="0"/>
              <a:t>”</a:t>
            </a:r>
            <a:r>
              <a:rPr lang="it-IT" sz="2400" dirty="0"/>
              <a:t> </a:t>
            </a:r>
            <a:r>
              <a:rPr lang="it-IT" sz="2000" dirty="0"/>
              <a:t>(p.376)</a:t>
            </a:r>
            <a:endParaRPr lang="en-GB" sz="2000" dirty="0"/>
          </a:p>
          <a:p>
            <a:pPr marL="0" indent="0">
              <a:buNone/>
            </a:pPr>
            <a:endParaRPr lang="it-IT" sz="2400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9805DE4D-4D20-4A49-8D20-E2C584284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950" y="2767500"/>
            <a:ext cx="5151434" cy="1322998"/>
          </a:xfrm>
        </p:spPr>
        <p:txBody>
          <a:bodyPr>
            <a:normAutofit/>
          </a:bodyPr>
          <a:lstStyle/>
          <a:p>
            <a:r>
              <a:rPr lang="it-IT" sz="3200" dirty="0">
                <a:solidFill>
                  <a:schemeClr val="bg1"/>
                </a:solidFill>
              </a:rPr>
              <a:t>Work-</a:t>
            </a:r>
            <a:r>
              <a:rPr lang="it-IT" sz="3200" dirty="0" err="1">
                <a:solidFill>
                  <a:schemeClr val="bg1"/>
                </a:solidFill>
              </a:rPr>
              <a:t>Health</a:t>
            </a:r>
            <a:r>
              <a:rPr lang="it-IT" sz="3200" dirty="0">
                <a:solidFill>
                  <a:schemeClr val="bg1"/>
                </a:solidFill>
              </a:rPr>
              <a:t> Balance</a:t>
            </a:r>
            <a:br>
              <a:rPr lang="it-IT" sz="3200" dirty="0">
                <a:solidFill>
                  <a:schemeClr val="bg1"/>
                </a:solidFill>
              </a:rPr>
            </a:br>
            <a:r>
              <a:rPr lang="it-IT" sz="1800" dirty="0">
                <a:solidFill>
                  <a:schemeClr val="bg1"/>
                </a:solidFill>
              </a:rPr>
              <a:t>(</a:t>
            </a:r>
            <a:r>
              <a:rPr lang="it-IT" sz="1800" dirty="0" err="1">
                <a:solidFill>
                  <a:schemeClr val="bg1"/>
                </a:solidFill>
              </a:rPr>
              <a:t>Miglioretti</a:t>
            </a:r>
            <a:r>
              <a:rPr lang="it-IT" sz="1800" dirty="0">
                <a:solidFill>
                  <a:schemeClr val="bg1"/>
                </a:solidFill>
              </a:rPr>
              <a:t>, Gragnano &amp; </a:t>
            </a:r>
            <a:r>
              <a:rPr lang="it-IT" sz="1800" dirty="0" err="1">
                <a:solidFill>
                  <a:schemeClr val="bg1"/>
                </a:solidFill>
              </a:rPr>
              <a:t>Simbula</a:t>
            </a:r>
            <a:r>
              <a:rPr lang="it-IT" sz="1800" dirty="0">
                <a:solidFill>
                  <a:schemeClr val="bg1"/>
                </a:solidFill>
              </a:rPr>
              <a:t> 2016)</a:t>
            </a:r>
          </a:p>
        </p:txBody>
      </p:sp>
    </p:spTree>
    <p:extLst>
      <p:ext uri="{BB962C8B-B14F-4D97-AF65-F5344CB8AC3E}">
        <p14:creationId xmlns:p14="http://schemas.microsoft.com/office/powerpoint/2010/main" val="150739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The Work-Health Balance questionnaire (</a:t>
            </a:r>
            <a:r>
              <a:rPr lang="en-US" sz="2800" dirty="0" err="1">
                <a:solidFill>
                  <a:srgbClr val="FFFFFF"/>
                </a:solidFill>
              </a:rPr>
              <a:t>WHBq</a:t>
            </a:r>
            <a:r>
              <a:rPr lang="en-US" sz="2800" dirty="0">
                <a:solidFill>
                  <a:srgbClr val="FFFFFF"/>
                </a:solidFill>
              </a:rPr>
              <a:t>) </a:t>
            </a:r>
            <a:br>
              <a:rPr lang="en-US" sz="2800" dirty="0">
                <a:solidFill>
                  <a:srgbClr val="FFFFFF"/>
                </a:solidFill>
              </a:rPr>
            </a:br>
            <a:r>
              <a:rPr lang="en-US" sz="1800" dirty="0">
                <a:solidFill>
                  <a:srgbClr val="FFFFFF"/>
                </a:solidFill>
              </a:rPr>
              <a:t>(</a:t>
            </a:r>
            <a:r>
              <a:rPr lang="en-US" sz="1800" dirty="0" err="1">
                <a:solidFill>
                  <a:srgbClr val="FFFFFF"/>
                </a:solidFill>
              </a:rPr>
              <a:t>Gragnano</a:t>
            </a:r>
            <a:r>
              <a:rPr lang="en-US" sz="1800" dirty="0">
                <a:solidFill>
                  <a:srgbClr val="FFFFFF"/>
                </a:solidFill>
              </a:rPr>
              <a:t> et al. 2017)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3C90125-9A78-4917-B32D-5E4A44F93500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0685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D55B307-2A55-41BB-8046-1919D5EF8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>
            <a:normAutofit/>
          </a:bodyPr>
          <a:lstStyle/>
          <a:p>
            <a:pPr algn="ctr"/>
            <a:r>
              <a:rPr lang="it-IT" sz="2800" dirty="0" err="1">
                <a:solidFill>
                  <a:schemeClr val="bg1"/>
                </a:solidFill>
              </a:rPr>
              <a:t>Results</a:t>
            </a:r>
            <a:r>
              <a:rPr lang="it-IT" sz="2800" dirty="0">
                <a:solidFill>
                  <a:schemeClr val="bg1"/>
                </a:solidFill>
              </a:rPr>
              <a:t>: </a:t>
            </a:r>
            <a:r>
              <a:rPr lang="it-IT" sz="2800" dirty="0" err="1">
                <a:solidFill>
                  <a:schemeClr val="bg1"/>
                </a:solidFill>
              </a:rPr>
              <a:t>concurrent</a:t>
            </a:r>
            <a:r>
              <a:rPr lang="it-IT" sz="2800" dirty="0">
                <a:solidFill>
                  <a:schemeClr val="bg1"/>
                </a:solidFill>
              </a:rPr>
              <a:t> </a:t>
            </a:r>
            <a:r>
              <a:rPr lang="it-IT" sz="2800" dirty="0" err="1">
                <a:solidFill>
                  <a:schemeClr val="bg1"/>
                </a:solidFill>
              </a:rPr>
              <a:t>validity</a:t>
            </a:r>
            <a:r>
              <a:rPr lang="it-IT" sz="2800" dirty="0">
                <a:solidFill>
                  <a:schemeClr val="bg1"/>
                </a:solidFill>
              </a:rPr>
              <a:t> and reliabilities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B2CF57E7-5CE3-4E97-9388-A6D507372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350631"/>
              </p:ext>
            </p:extLst>
          </p:nvPr>
        </p:nvGraphicFramePr>
        <p:xfrm>
          <a:off x="722744" y="1588355"/>
          <a:ext cx="10746513" cy="4417840"/>
        </p:xfrm>
        <a:graphic>
          <a:graphicData uri="http://schemas.openxmlformats.org/drawingml/2006/table">
            <a:tbl>
              <a:tblPr firstRow="1" firstCol="1" bandRow="1"/>
              <a:tblGrid>
                <a:gridCol w="851867">
                  <a:extLst>
                    <a:ext uri="{9D8B030D-6E8A-4147-A177-3AD203B41FA5}">
                      <a16:colId xmlns:a16="http://schemas.microsoft.com/office/drawing/2014/main" val="2947573593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2556015923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3815447207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344912307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1288484314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3950115619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1907335302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3855181075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2231743932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1933161028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1665737686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2958433339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3853627024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1101126173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2486146918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262085618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2566880087"/>
                    </a:ext>
                  </a:extLst>
                </a:gridCol>
                <a:gridCol w="582038">
                  <a:extLst>
                    <a:ext uri="{9D8B030D-6E8A-4147-A177-3AD203B41FA5}">
                      <a16:colId xmlns:a16="http://schemas.microsoft.com/office/drawing/2014/main" val="759436866"/>
                    </a:ext>
                  </a:extLst>
                </a:gridCol>
              </a:tblGrid>
              <a:tr h="3363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Variableᵃ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1a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1b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2a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2b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3b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3c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5b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5c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5d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0536846"/>
                  </a:ext>
                </a:extLst>
              </a:tr>
              <a:tr h="191769"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MAISE-IT scales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9262152"/>
                  </a:ext>
                </a:extLst>
              </a:tr>
              <a:tr h="182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450123"/>
                  </a:ext>
                </a:extLst>
              </a:tr>
              <a:tr h="182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1b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.58**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45485"/>
                  </a:ext>
                </a:extLst>
              </a:tr>
              <a:tr h="182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.16**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.22**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0417899"/>
                  </a:ext>
                </a:extLst>
              </a:tr>
              <a:tr h="182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2b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.12*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.17**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8978852"/>
                  </a:ext>
                </a:extLst>
              </a:tr>
              <a:tr h="182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.34**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.25**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9870555"/>
                  </a:ext>
                </a:extLst>
              </a:tr>
              <a:tr h="182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3b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.09*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.22**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.26**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.21**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059661"/>
                  </a:ext>
                </a:extLst>
              </a:tr>
              <a:tr h="182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3c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.28**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.22**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.24**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.34**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.50**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619186"/>
                  </a:ext>
                </a:extLst>
              </a:tr>
              <a:tr h="182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5888786"/>
                  </a:ext>
                </a:extLst>
              </a:tr>
              <a:tr h="182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.09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-.11*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-.15**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.13**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2652540"/>
                  </a:ext>
                </a:extLst>
              </a:tr>
              <a:tr h="182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5b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.12*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.13**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409899"/>
                  </a:ext>
                </a:extLst>
              </a:tr>
              <a:tr h="182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5c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.11*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.11*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.21**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.12*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.10*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-.28**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.39**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922534"/>
                  </a:ext>
                </a:extLst>
              </a:tr>
              <a:tr h="182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5d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.17**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.09*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.14**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-.18**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.32**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.68**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214755"/>
                  </a:ext>
                </a:extLst>
              </a:tr>
              <a:tr h="19176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-.06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.12**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.19**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.16**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-.21**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.50**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.76**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.74**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251648"/>
                  </a:ext>
                </a:extLst>
              </a:tr>
              <a:tr h="191769"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WHB-q scales and index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373598"/>
                  </a:ext>
                </a:extLst>
              </a:tr>
              <a:tr h="182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-.16**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.40**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.22**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.30*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-.09*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4703492"/>
                  </a:ext>
                </a:extLst>
              </a:tr>
              <a:tr h="182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.17**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-.09*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-.08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.17**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.20**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.19**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.25**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.27**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-.29**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7386217"/>
                  </a:ext>
                </a:extLst>
              </a:tr>
              <a:tr h="182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.02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.12**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-.14**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-.10*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-.25**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.11*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.02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.10*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.11*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-.40**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.47**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0535168"/>
                  </a:ext>
                </a:extLst>
              </a:tr>
              <a:tr h="19176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.20**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-.33**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-.04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-.18**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-.30**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.14**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.15**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.07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.10*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.15**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-.86**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.66**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.73**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3700671"/>
                  </a:ext>
                </a:extLst>
              </a:tr>
              <a:tr h="5083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Cronbach’s alpha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.78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.70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.75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.37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.79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.91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.82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.65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.47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.86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.85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.84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.87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.77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.90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749" marR="657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676205"/>
                  </a:ext>
                </a:extLst>
              </a:tr>
            </a:tbl>
          </a:graphicData>
        </a:graphic>
      </p:graphicFrame>
      <p:pic>
        <p:nvPicPr>
          <p:cNvPr id="3" name="Immagine 2">
            <a:extLst>
              <a:ext uri="{FF2B5EF4-FFF2-40B4-BE49-F238E27FC236}">
                <a16:creationId xmlns:a16="http://schemas.microsoft.com/office/drawing/2014/main" id="{D853EDB9-A966-491D-AB8A-721CC3F836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4660" y="5901382"/>
            <a:ext cx="1335140" cy="359695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857EF795-4AB9-45FC-9119-1275696B1CDB}"/>
              </a:ext>
            </a:extLst>
          </p:cNvPr>
          <p:cNvSpPr/>
          <p:nvPr/>
        </p:nvSpPr>
        <p:spPr>
          <a:xfrm>
            <a:off x="222749" y="6003476"/>
            <a:ext cx="9901911" cy="664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800"/>
              </a:spcAft>
            </a:pP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ᵃVariable: 1a = Fit &amp; Useful; 1b = Productive; 2a = Performance; 2b = Health issues; 3a = Work organisation; 3b = Lifestyle &amp; Balance; 3c = Adapted job; 4 = Overall responsibility for SE; 5a = Responsibility for lifestyle; 5b = Responsibility for balance; 5c = Responsibility for adapted job; 5d = Responsibility for work content, 5e = Responsibility for work context; 6 = Work–health incompatibility; 7 = Health climate; 8 = External support; 9 = WHB index.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F420AE80-F777-4551-95AF-019477C88DCE}"/>
              </a:ext>
            </a:extLst>
          </p:cNvPr>
          <p:cNvSpPr/>
          <p:nvPr/>
        </p:nvSpPr>
        <p:spPr>
          <a:xfrm>
            <a:off x="2636047" y="4669808"/>
            <a:ext cx="1272208" cy="855081"/>
          </a:xfrm>
          <a:prstGeom prst="ellipse">
            <a:avLst/>
          </a:prstGeom>
          <a:noFill/>
          <a:ln w="31750">
            <a:solidFill>
              <a:schemeClr val="bg1">
                <a:lumMod val="65000"/>
              </a:schemeClr>
            </a:solidFill>
          </a:ln>
          <a:effectLst>
            <a:outerShdw blurRad="50800" dist="50800" dir="3600000" algn="ctr" rotWithShape="0">
              <a:schemeClr val="bg1">
                <a:lumMod val="65000"/>
              </a:schemeClr>
            </a:outerShdw>
            <a:reflection blurRad="165100" stA="45000" endPos="65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C99A29B6-B238-4A02-B63C-BEDEE3A8BB7F}"/>
              </a:ext>
            </a:extLst>
          </p:cNvPr>
          <p:cNvSpPr/>
          <p:nvPr/>
        </p:nvSpPr>
        <p:spPr>
          <a:xfrm>
            <a:off x="4303739" y="4644938"/>
            <a:ext cx="1966432" cy="855081"/>
          </a:xfrm>
          <a:prstGeom prst="ellipse">
            <a:avLst/>
          </a:prstGeom>
          <a:noFill/>
          <a:ln w="31750">
            <a:solidFill>
              <a:schemeClr val="bg1">
                <a:lumMod val="65000"/>
              </a:schemeClr>
            </a:solidFill>
          </a:ln>
          <a:effectLst>
            <a:outerShdw blurRad="50800" dist="50800" dir="3600000" algn="ctr" rotWithShape="0">
              <a:schemeClr val="bg1">
                <a:lumMod val="65000"/>
              </a:schemeClr>
            </a:outerShdw>
            <a:reflection blurRad="165100" stA="45000" endPos="65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>
            <a:extLst>
              <a:ext uri="{FF2B5EF4-FFF2-40B4-BE49-F238E27FC236}">
                <a16:creationId xmlns:a16="http://schemas.microsoft.com/office/drawing/2014/main" id="{AC296471-535B-45AF-9B0E-FAAFF4720BD4}"/>
              </a:ext>
            </a:extLst>
          </p:cNvPr>
          <p:cNvSpPr/>
          <p:nvPr/>
        </p:nvSpPr>
        <p:spPr>
          <a:xfrm>
            <a:off x="6665655" y="4721501"/>
            <a:ext cx="2569785" cy="751693"/>
          </a:xfrm>
          <a:prstGeom prst="ellipse">
            <a:avLst/>
          </a:prstGeom>
          <a:noFill/>
          <a:ln w="31750">
            <a:solidFill>
              <a:schemeClr val="bg1">
                <a:lumMod val="65000"/>
              </a:schemeClr>
            </a:solidFill>
          </a:ln>
          <a:effectLst>
            <a:outerShdw blurRad="50800" dist="50800" dir="3600000" algn="ctr" rotWithShape="0">
              <a:schemeClr val="bg1">
                <a:lumMod val="65000"/>
              </a:schemeClr>
            </a:outerShdw>
            <a:reflection blurRad="165100" stA="45000" endPos="65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5974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ECA7B4E-5460-4EE5-80FE-214746C5C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>
            <a:normAutofit/>
          </a:bodyPr>
          <a:lstStyle/>
          <a:p>
            <a:pPr algn="ctr"/>
            <a:r>
              <a:rPr lang="it-IT" sz="3200">
                <a:solidFill>
                  <a:schemeClr val="bg1"/>
                </a:solidFill>
              </a:rPr>
              <a:t>Results</a:t>
            </a:r>
            <a:r>
              <a:rPr lang="it-IT" sz="3200" dirty="0">
                <a:solidFill>
                  <a:schemeClr val="bg1"/>
                </a:solidFill>
              </a:rPr>
              <a:t>: </a:t>
            </a:r>
            <a:r>
              <a:rPr lang="it-IT" sz="3200">
                <a:solidFill>
                  <a:schemeClr val="bg1"/>
                </a:solidFill>
              </a:rPr>
              <a:t>means</a:t>
            </a:r>
            <a:r>
              <a:rPr lang="it-IT" sz="3200" dirty="0">
                <a:solidFill>
                  <a:schemeClr val="bg1"/>
                </a:solidFill>
              </a:rPr>
              <a:t>, standard </a:t>
            </a:r>
            <a:r>
              <a:rPr lang="it-IT" sz="3200">
                <a:solidFill>
                  <a:schemeClr val="bg1"/>
                </a:solidFill>
              </a:rPr>
              <a:t>deviations</a:t>
            </a:r>
            <a:r>
              <a:rPr lang="it-IT" sz="3200" dirty="0">
                <a:solidFill>
                  <a:schemeClr val="bg1"/>
                </a:solidFill>
              </a:rPr>
              <a:t> and </a:t>
            </a:r>
            <a:r>
              <a:rPr lang="it-IT" sz="3200">
                <a:solidFill>
                  <a:schemeClr val="bg1"/>
                </a:solidFill>
              </a:rPr>
              <a:t>percentiles</a:t>
            </a:r>
            <a:endParaRPr lang="it-IT" sz="3200" dirty="0">
              <a:solidFill>
                <a:schemeClr val="bg1"/>
              </a:solidFill>
            </a:endParaRP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4EFC85DA-7710-4B8C-AEE5-26A9B754CA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14930"/>
              </p:ext>
            </p:extLst>
          </p:nvPr>
        </p:nvGraphicFramePr>
        <p:xfrm>
          <a:off x="869012" y="1545817"/>
          <a:ext cx="10453976" cy="4428663"/>
        </p:xfrm>
        <a:graphic>
          <a:graphicData uri="http://schemas.openxmlformats.org/drawingml/2006/table">
            <a:tbl>
              <a:tblPr firstRow="1" firstCol="1" bandRow="1"/>
              <a:tblGrid>
                <a:gridCol w="3034600">
                  <a:extLst>
                    <a:ext uri="{9D8B030D-6E8A-4147-A177-3AD203B41FA5}">
                      <a16:colId xmlns:a16="http://schemas.microsoft.com/office/drawing/2014/main" val="1324350753"/>
                    </a:ext>
                  </a:extLst>
                </a:gridCol>
                <a:gridCol w="934523">
                  <a:extLst>
                    <a:ext uri="{9D8B030D-6E8A-4147-A177-3AD203B41FA5}">
                      <a16:colId xmlns:a16="http://schemas.microsoft.com/office/drawing/2014/main" val="1359639437"/>
                    </a:ext>
                  </a:extLst>
                </a:gridCol>
                <a:gridCol w="110985">
                  <a:extLst>
                    <a:ext uri="{9D8B030D-6E8A-4147-A177-3AD203B41FA5}">
                      <a16:colId xmlns:a16="http://schemas.microsoft.com/office/drawing/2014/main" val="681729989"/>
                    </a:ext>
                  </a:extLst>
                </a:gridCol>
                <a:gridCol w="1156158">
                  <a:extLst>
                    <a:ext uri="{9D8B030D-6E8A-4147-A177-3AD203B41FA5}">
                      <a16:colId xmlns:a16="http://schemas.microsoft.com/office/drawing/2014/main" val="2838269605"/>
                    </a:ext>
                  </a:extLst>
                </a:gridCol>
                <a:gridCol w="1478324">
                  <a:extLst>
                    <a:ext uri="{9D8B030D-6E8A-4147-A177-3AD203B41FA5}">
                      <a16:colId xmlns:a16="http://schemas.microsoft.com/office/drawing/2014/main" val="4284103444"/>
                    </a:ext>
                  </a:extLst>
                </a:gridCol>
                <a:gridCol w="1869693">
                  <a:extLst>
                    <a:ext uri="{9D8B030D-6E8A-4147-A177-3AD203B41FA5}">
                      <a16:colId xmlns:a16="http://schemas.microsoft.com/office/drawing/2014/main" val="4166452560"/>
                    </a:ext>
                  </a:extLst>
                </a:gridCol>
                <a:gridCol w="1869693">
                  <a:extLst>
                    <a:ext uri="{9D8B030D-6E8A-4147-A177-3AD203B41FA5}">
                      <a16:colId xmlns:a16="http://schemas.microsoft.com/office/drawing/2014/main" val="3095454203"/>
                    </a:ext>
                  </a:extLst>
                </a:gridCol>
              </a:tblGrid>
              <a:tr h="2212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Scale (range 1-5)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 items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SD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25th percentile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75th percentile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540061"/>
                  </a:ext>
                </a:extLst>
              </a:tr>
              <a:tr h="221233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 Meaning of SE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991147"/>
                  </a:ext>
                </a:extLst>
              </a:tr>
              <a:tr h="2212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1a. Fit &amp; Useful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4.24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.53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4.67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221678"/>
                  </a:ext>
                </a:extLst>
              </a:tr>
              <a:tr h="2212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1b. Productive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3.71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.72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3.25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4.25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120346"/>
                  </a:ext>
                </a:extLst>
              </a:tr>
              <a:tr h="221233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 Level of SE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1743144"/>
                  </a:ext>
                </a:extLst>
              </a:tr>
              <a:tr h="2212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2a. Performance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3.99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.58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3.75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4.50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490746"/>
                  </a:ext>
                </a:extLst>
              </a:tr>
              <a:tr h="2212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2b. Health issues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2.73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.58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8715017"/>
                  </a:ext>
                </a:extLst>
              </a:tr>
              <a:tr h="221233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 Factors affecting SE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333742"/>
                  </a:ext>
                </a:extLst>
              </a:tr>
              <a:tr h="2212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3a. Work organisation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3.86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.66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3.50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4.33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7981960"/>
                  </a:ext>
                </a:extLst>
              </a:tr>
              <a:tr h="2212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3b. Lifestyle &amp; balance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1.19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6968973"/>
                  </a:ext>
                </a:extLst>
              </a:tr>
              <a:tr h="2212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3c. Adapted job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3.53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.86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4.20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8888846"/>
                  </a:ext>
                </a:extLst>
              </a:tr>
              <a:tr h="221233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 Responsibility for employee SE (n=450)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633397"/>
                  </a:ext>
                </a:extLst>
              </a:tr>
              <a:tr h="4120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Who is responsible for employee Sustainable Employability?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2.65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.54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1323421"/>
                  </a:ext>
                </a:extLst>
              </a:tr>
              <a:tr h="221233">
                <a:tc gridSpan="5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 Responsibility for factors affecting SE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702957"/>
                  </a:ext>
                </a:extLst>
              </a:tr>
              <a:tr h="2212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5a. Lifestyle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3.86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.75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3.33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4.33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122059"/>
                  </a:ext>
                </a:extLst>
              </a:tr>
              <a:tr h="2212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5b. Balance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3.28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.74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3.50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311289"/>
                  </a:ext>
                </a:extLst>
              </a:tr>
              <a:tr h="2212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5c. Adapted job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.87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8598870"/>
                  </a:ext>
                </a:extLst>
              </a:tr>
              <a:tr h="2212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5d. Work content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.77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55007"/>
                  </a:ext>
                </a:extLst>
              </a:tr>
              <a:tr h="2212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5e. Work context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.75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34" marR="729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6772281"/>
                  </a:ext>
                </a:extLst>
              </a:tr>
            </a:tbl>
          </a:graphicData>
        </a:graphic>
      </p:graphicFrame>
      <p:sp>
        <p:nvSpPr>
          <p:cNvPr id="5" name="Ovale 4">
            <a:extLst>
              <a:ext uri="{FF2B5EF4-FFF2-40B4-BE49-F238E27FC236}">
                <a16:creationId xmlns:a16="http://schemas.microsoft.com/office/drawing/2014/main" id="{DBA44696-11B0-42C4-9FC9-3255C8A64057}"/>
              </a:ext>
            </a:extLst>
          </p:cNvPr>
          <p:cNvSpPr/>
          <p:nvPr/>
        </p:nvSpPr>
        <p:spPr>
          <a:xfrm>
            <a:off x="5458381" y="2412149"/>
            <a:ext cx="901148" cy="861392"/>
          </a:xfrm>
          <a:prstGeom prst="ellipse">
            <a:avLst/>
          </a:prstGeom>
          <a:noFill/>
          <a:ln w="31750">
            <a:solidFill>
              <a:schemeClr val="bg1">
                <a:lumMod val="65000"/>
              </a:schemeClr>
            </a:solidFill>
          </a:ln>
          <a:effectLst>
            <a:outerShdw blurRad="50800" dist="50800" dir="3600000" algn="ctr" rotWithShape="0">
              <a:schemeClr val="bg1">
                <a:lumMod val="65000"/>
              </a:schemeClr>
            </a:outerShdw>
            <a:reflection blurRad="165100" stA="45000" endPos="65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64A271B0-FC14-4CCE-886A-B840B741F189}"/>
              </a:ext>
            </a:extLst>
          </p:cNvPr>
          <p:cNvSpPr/>
          <p:nvPr/>
        </p:nvSpPr>
        <p:spPr>
          <a:xfrm>
            <a:off x="5458381" y="4752077"/>
            <a:ext cx="901148" cy="1462456"/>
          </a:xfrm>
          <a:prstGeom prst="ellipse">
            <a:avLst/>
          </a:prstGeom>
          <a:noFill/>
          <a:ln w="31750">
            <a:solidFill>
              <a:schemeClr val="bg1">
                <a:lumMod val="65000"/>
              </a:schemeClr>
            </a:solidFill>
          </a:ln>
          <a:effectLst>
            <a:outerShdw blurRad="50800" dist="50800" dir="3600000" algn="ctr" rotWithShape="0">
              <a:schemeClr val="bg1">
                <a:lumMod val="65000"/>
              </a:schemeClr>
            </a:outerShdw>
            <a:reflection blurRad="165100" stA="45000" endPos="65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58FCA8C6-87C7-438B-A3C5-5A892E728D3F}"/>
              </a:ext>
            </a:extLst>
          </p:cNvPr>
          <p:cNvSpPr/>
          <p:nvPr/>
        </p:nvSpPr>
        <p:spPr>
          <a:xfrm>
            <a:off x="5458381" y="4139873"/>
            <a:ext cx="901148" cy="569419"/>
          </a:xfrm>
          <a:prstGeom prst="ellipse">
            <a:avLst/>
          </a:prstGeom>
          <a:noFill/>
          <a:ln w="31750">
            <a:solidFill>
              <a:schemeClr val="bg1">
                <a:lumMod val="65000"/>
              </a:schemeClr>
            </a:solidFill>
          </a:ln>
          <a:effectLst>
            <a:outerShdw blurRad="50800" dist="50800" dir="3600000" algn="ctr" rotWithShape="0">
              <a:schemeClr val="bg1">
                <a:lumMod val="65000"/>
              </a:schemeClr>
            </a:outerShdw>
            <a:reflection blurRad="165100" stA="45000" endPos="65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CB27B698-4096-4917-9D14-CA519BE112F1}"/>
              </a:ext>
            </a:extLst>
          </p:cNvPr>
          <p:cNvSpPr/>
          <p:nvPr/>
        </p:nvSpPr>
        <p:spPr>
          <a:xfrm>
            <a:off x="394158" y="6179846"/>
            <a:ext cx="10928830" cy="664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800"/>
              </a:spcAft>
            </a:pPr>
            <a:r>
              <a:rPr lang="en-GB" sz="11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Note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A higher score/percentile reflects a more positive score on the particular variable, except for the “health issues” subscale: here a higher score reflects more health problems. A higher score/percentile on scale 3 means that this particular factor contributes a lot to SE. A higher score/percentile on scales 4 and 5 means that responsibility lies mainly with the employee.</a:t>
            </a:r>
          </a:p>
        </p:txBody>
      </p:sp>
    </p:spTree>
    <p:extLst>
      <p:ext uri="{BB962C8B-B14F-4D97-AF65-F5344CB8AC3E}">
        <p14:creationId xmlns:p14="http://schemas.microsoft.com/office/powerpoint/2010/main" val="3647839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15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F2F52BE-7090-4B0B-8859-0D3A78308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it-IT" sz="2600">
                <a:solidFill>
                  <a:srgbClr val="FFFFFF"/>
                </a:solidFill>
              </a:rPr>
              <a:t>Results: subgroup analyses</a:t>
            </a:r>
          </a:p>
        </p:txBody>
      </p:sp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43ED08FF-6B71-4627-895D-CEDFB785F0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9963487"/>
              </p:ext>
            </p:extLst>
          </p:nvPr>
        </p:nvGraphicFramePr>
        <p:xfrm>
          <a:off x="4514850" y="566738"/>
          <a:ext cx="6115050" cy="6291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2" name="Document" r:id="rId4" imgW="6114876" imgH="6301394" progId="Word.Document.12">
                  <p:embed/>
                </p:oleObj>
              </mc:Choice>
              <mc:Fallback>
                <p:oleObj name="Document" r:id="rId4" imgW="6114876" imgH="63013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566738"/>
                        <a:ext cx="6115050" cy="6291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ttangolo 2">
            <a:extLst>
              <a:ext uri="{FF2B5EF4-FFF2-40B4-BE49-F238E27FC236}">
                <a16:creationId xmlns:a16="http://schemas.microsoft.com/office/drawing/2014/main" id="{D4821593-A2D2-44B0-9B98-6C192025E054}"/>
              </a:ext>
            </a:extLst>
          </p:cNvPr>
          <p:cNvSpPr/>
          <p:nvPr/>
        </p:nvSpPr>
        <p:spPr>
          <a:xfrm>
            <a:off x="4514850" y="6537976"/>
            <a:ext cx="1338828" cy="3200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 </a:t>
            </a:r>
            <a:r>
              <a:rPr lang="en-GB" sz="11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 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&lt; .10; ** </a:t>
            </a:r>
            <a:r>
              <a:rPr lang="en-GB" sz="11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&lt; .05.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A14EB63-95FE-4E17-A41E-65193B359A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6720" y="2952206"/>
            <a:ext cx="1489166" cy="250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274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0742A7E-C871-490D-B2B7-796EAE99D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Discussion</a:t>
            </a:r>
          </a:p>
        </p:txBody>
      </p:sp>
      <p:graphicFrame>
        <p:nvGraphicFramePr>
          <p:cNvPr id="5" name="CasellaDiTesto 2">
            <a:extLst>
              <a:ext uri="{FF2B5EF4-FFF2-40B4-BE49-F238E27FC236}">
                <a16:creationId xmlns:a16="http://schemas.microsoft.com/office/drawing/2014/main" id="{059C060E-09A7-4A71-ADCB-682938BAAE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1638535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344149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0742A7E-C871-490D-B2B7-796EAE99D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Implications for practice and further research</a:t>
            </a:r>
          </a:p>
        </p:txBody>
      </p:sp>
      <p:graphicFrame>
        <p:nvGraphicFramePr>
          <p:cNvPr id="5" name="CasellaDiTesto 2">
            <a:extLst>
              <a:ext uri="{FF2B5EF4-FFF2-40B4-BE49-F238E27FC236}">
                <a16:creationId xmlns:a16="http://schemas.microsoft.com/office/drawing/2014/main" id="{059C060E-09A7-4A71-ADCB-682938BAAE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1854934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7274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72032B-5835-4C4F-BDB9-798B75C71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8" y="1396289"/>
            <a:ext cx="638710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3945E5E-6C4D-4677-B924-930BDA8B9C3B}"/>
              </a:ext>
            </a:extLst>
          </p:cNvPr>
          <p:cNvSpPr txBox="1"/>
          <p:nvPr/>
        </p:nvSpPr>
        <p:spPr>
          <a:xfrm>
            <a:off x="805542" y="2871982"/>
            <a:ext cx="6382657" cy="31816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/>
              <a:t>Thank you!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dirty="0"/>
              <a:t>Eleonora </a:t>
            </a:r>
            <a:r>
              <a:rPr lang="en-US" sz="1600" dirty="0" err="1"/>
              <a:t>Picco</a:t>
            </a:r>
            <a:r>
              <a:rPr lang="en-US" sz="1600" dirty="0"/>
              <a:t>, PhD Candidate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dirty="0"/>
              <a:t>Department of Psychology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dirty="0"/>
              <a:t>University of Milano-Bicocca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dirty="0"/>
              <a:t>e.picco1@campus.unimib.it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C6A2225-94AF-4BC4-98F4-77746E7B1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5108" y="1"/>
            <a:ext cx="4666892" cy="3612937"/>
          </a:xfrm>
          <a:custGeom>
            <a:avLst/>
            <a:gdLst>
              <a:gd name="connsiteX0" fmla="*/ 192227 w 4666892"/>
              <a:gd name="connsiteY0" fmla="*/ 0 h 3612937"/>
              <a:gd name="connsiteX1" fmla="*/ 4666892 w 4666892"/>
              <a:gd name="connsiteY1" fmla="*/ 0 h 3612937"/>
              <a:gd name="connsiteX2" fmla="*/ 4666892 w 4666892"/>
              <a:gd name="connsiteY2" fmla="*/ 2643684 h 3612937"/>
              <a:gd name="connsiteX3" fmla="*/ 4657487 w 4666892"/>
              <a:gd name="connsiteY3" fmla="*/ 2656262 h 3612937"/>
              <a:gd name="connsiteX4" fmla="*/ 2628900 w 4666892"/>
              <a:gd name="connsiteY4" fmla="*/ 3612937 h 3612937"/>
              <a:gd name="connsiteX5" fmla="*/ 0 w 4666892"/>
              <a:gd name="connsiteY5" fmla="*/ 984037 h 3612937"/>
              <a:gd name="connsiteX6" fmla="*/ 118190 w 4666892"/>
              <a:gd name="connsiteY6" fmla="*/ 202283 h 361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6892" h="3612937">
                <a:moveTo>
                  <a:pt x="192227" y="0"/>
                </a:moveTo>
                <a:lnTo>
                  <a:pt x="4666892" y="0"/>
                </a:lnTo>
                <a:lnTo>
                  <a:pt x="4666892" y="2643684"/>
                </a:lnTo>
                <a:lnTo>
                  <a:pt x="4657487" y="2656262"/>
                </a:lnTo>
                <a:cubicBezTo>
                  <a:pt x="4175308" y="3240527"/>
                  <a:pt x="3445594" y="3612937"/>
                  <a:pt x="2628900" y="3612937"/>
                </a:cubicBezTo>
                <a:cubicBezTo>
                  <a:pt x="1176999" y="3612937"/>
                  <a:pt x="0" y="2435938"/>
                  <a:pt x="0" y="984037"/>
                </a:cubicBezTo>
                <a:cubicBezTo>
                  <a:pt x="0" y="711806"/>
                  <a:pt x="41379" y="449239"/>
                  <a:pt x="118190" y="2022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6EA0402-5843-4D53-BF9C-BE72058120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89830" y="1"/>
            <a:ext cx="4502173" cy="3448219"/>
          </a:xfrm>
          <a:custGeom>
            <a:avLst/>
            <a:gdLst>
              <a:gd name="connsiteX0" fmla="*/ 205627 w 4502173"/>
              <a:gd name="connsiteY0" fmla="*/ 0 h 3448219"/>
              <a:gd name="connsiteX1" fmla="*/ 4502173 w 4502173"/>
              <a:gd name="connsiteY1" fmla="*/ 0 h 3448219"/>
              <a:gd name="connsiteX2" fmla="*/ 4502173 w 4502173"/>
              <a:gd name="connsiteY2" fmla="*/ 2368934 h 3448219"/>
              <a:gd name="connsiteX3" fmla="*/ 4365663 w 4502173"/>
              <a:gd name="connsiteY3" fmla="*/ 2551486 h 3448219"/>
              <a:gd name="connsiteX4" fmla="*/ 2464181 w 4502173"/>
              <a:gd name="connsiteY4" fmla="*/ 3448219 h 3448219"/>
              <a:gd name="connsiteX5" fmla="*/ 0 w 4502173"/>
              <a:gd name="connsiteY5" fmla="*/ 984038 h 3448219"/>
              <a:gd name="connsiteX6" fmla="*/ 193648 w 4502173"/>
              <a:gd name="connsiteY6" fmla="*/ 24867 h 3448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2173" h="3448219">
                <a:moveTo>
                  <a:pt x="205627" y="0"/>
                </a:moveTo>
                <a:lnTo>
                  <a:pt x="4502173" y="0"/>
                </a:lnTo>
                <a:lnTo>
                  <a:pt x="4502173" y="2368934"/>
                </a:lnTo>
                <a:lnTo>
                  <a:pt x="4365663" y="2551486"/>
                </a:lnTo>
                <a:cubicBezTo>
                  <a:pt x="3913696" y="3099144"/>
                  <a:pt x="3229704" y="3448219"/>
                  <a:pt x="2464181" y="3448219"/>
                </a:cubicBezTo>
                <a:cubicBezTo>
                  <a:pt x="1103251" y="3448219"/>
                  <a:pt x="0" y="2344968"/>
                  <a:pt x="0" y="984038"/>
                </a:cubicBezTo>
                <a:cubicBezTo>
                  <a:pt x="0" y="643806"/>
                  <a:pt x="68954" y="319678"/>
                  <a:pt x="193648" y="2486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8580376-09D7-4D16-AE58-B436C307B3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391" y="197802"/>
            <a:ext cx="2487609" cy="2674180"/>
          </a:xfrm>
          <a:prstGeom prst="rect">
            <a:avLst/>
          </a:prstGeom>
        </p:spPr>
      </p:pic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48F5915-2CE1-4F74-88C5-D4366893D2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4737" y="3918051"/>
            <a:ext cx="3587263" cy="2939948"/>
          </a:xfrm>
          <a:custGeom>
            <a:avLst/>
            <a:gdLst>
              <a:gd name="connsiteX0" fmla="*/ 2070613 w 3587263"/>
              <a:gd name="connsiteY0" fmla="*/ 0 h 2939948"/>
              <a:gd name="connsiteX1" fmla="*/ 3534758 w 3587263"/>
              <a:gd name="connsiteY1" fmla="*/ 606469 h 2939948"/>
              <a:gd name="connsiteX2" fmla="*/ 3587263 w 3587263"/>
              <a:gd name="connsiteY2" fmla="*/ 664240 h 2939948"/>
              <a:gd name="connsiteX3" fmla="*/ 3587263 w 3587263"/>
              <a:gd name="connsiteY3" fmla="*/ 2939948 h 2939948"/>
              <a:gd name="connsiteX4" fmla="*/ 193241 w 3587263"/>
              <a:gd name="connsiteY4" fmla="*/ 2939948 h 2939948"/>
              <a:gd name="connsiteX5" fmla="*/ 162719 w 3587263"/>
              <a:gd name="connsiteY5" fmla="*/ 2876589 h 2939948"/>
              <a:gd name="connsiteX6" fmla="*/ 0 w 3587263"/>
              <a:gd name="connsiteY6" fmla="*/ 2070613 h 2939948"/>
              <a:gd name="connsiteX7" fmla="*/ 2070613 w 3587263"/>
              <a:gd name="connsiteY7" fmla="*/ 0 h 293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87263" h="2939948">
                <a:moveTo>
                  <a:pt x="2070613" y="0"/>
                </a:moveTo>
                <a:cubicBezTo>
                  <a:pt x="2642397" y="0"/>
                  <a:pt x="3160050" y="231761"/>
                  <a:pt x="3534758" y="606469"/>
                </a:cubicBezTo>
                <a:lnTo>
                  <a:pt x="3587263" y="664240"/>
                </a:lnTo>
                <a:lnTo>
                  <a:pt x="3587263" y="2939948"/>
                </a:lnTo>
                <a:lnTo>
                  <a:pt x="193241" y="2939948"/>
                </a:lnTo>
                <a:lnTo>
                  <a:pt x="162719" y="2876589"/>
                </a:lnTo>
                <a:cubicBezTo>
                  <a:pt x="57940" y="2628865"/>
                  <a:pt x="0" y="2356505"/>
                  <a:pt x="0" y="2070613"/>
                </a:cubicBezTo>
                <a:cubicBezTo>
                  <a:pt x="0" y="927045"/>
                  <a:pt x="927045" y="0"/>
                  <a:pt x="2070613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1B43EC4-7D6F-44CA-82DD-103883D23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8827" y="4082142"/>
            <a:ext cx="3423175" cy="2775859"/>
          </a:xfrm>
          <a:custGeom>
            <a:avLst/>
            <a:gdLst>
              <a:gd name="connsiteX0" fmla="*/ 1906524 w 3423175"/>
              <a:gd name="connsiteY0" fmla="*/ 0 h 2775859"/>
              <a:gd name="connsiteX1" fmla="*/ 3377691 w 3423175"/>
              <a:gd name="connsiteY1" fmla="*/ 693798 h 2775859"/>
              <a:gd name="connsiteX2" fmla="*/ 3423175 w 3423175"/>
              <a:gd name="connsiteY2" fmla="*/ 754624 h 2775859"/>
              <a:gd name="connsiteX3" fmla="*/ 3423175 w 3423175"/>
              <a:gd name="connsiteY3" fmla="*/ 2775859 h 2775859"/>
              <a:gd name="connsiteX4" fmla="*/ 211114 w 3423175"/>
              <a:gd name="connsiteY4" fmla="*/ 2775859 h 2775859"/>
              <a:gd name="connsiteX5" fmla="*/ 149824 w 3423175"/>
              <a:gd name="connsiteY5" fmla="*/ 2648629 h 2775859"/>
              <a:gd name="connsiteX6" fmla="*/ 0 w 3423175"/>
              <a:gd name="connsiteY6" fmla="*/ 1906524 h 2775859"/>
              <a:gd name="connsiteX7" fmla="*/ 1906524 w 3423175"/>
              <a:gd name="connsiteY7" fmla="*/ 0 h 2775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3175" h="2775859">
                <a:moveTo>
                  <a:pt x="1906524" y="0"/>
                </a:moveTo>
                <a:cubicBezTo>
                  <a:pt x="2498805" y="0"/>
                  <a:pt x="3028006" y="270078"/>
                  <a:pt x="3377691" y="693798"/>
                </a:cubicBezTo>
                <a:lnTo>
                  <a:pt x="3423175" y="754624"/>
                </a:lnTo>
                <a:lnTo>
                  <a:pt x="3423175" y="2775859"/>
                </a:lnTo>
                <a:lnTo>
                  <a:pt x="211114" y="2775859"/>
                </a:lnTo>
                <a:lnTo>
                  <a:pt x="149824" y="2648629"/>
                </a:lnTo>
                <a:cubicBezTo>
                  <a:pt x="53349" y="2420536"/>
                  <a:pt x="0" y="2169760"/>
                  <a:pt x="0" y="1906524"/>
                </a:cubicBezTo>
                <a:cubicBezTo>
                  <a:pt x="0" y="853580"/>
                  <a:pt x="853580" y="0"/>
                  <a:pt x="190652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4814475-7CDB-4261-A8BF-93BB7950577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232" y="5423151"/>
            <a:ext cx="2394408" cy="61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053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B336162-B533-4EFE-8BB3-8EBB4A5E32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314384" cy="68580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9E4B01-06A0-44F4-88FA-97F43322F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400" dirty="0"/>
              <a:t>“Sustainable employability means that, </a:t>
            </a:r>
            <a:r>
              <a:rPr lang="en-GB" sz="2400" dirty="0">
                <a:solidFill>
                  <a:srgbClr val="6C92E1"/>
                </a:solidFill>
              </a:rPr>
              <a:t>throughout their working lives</a:t>
            </a:r>
            <a:r>
              <a:rPr lang="en-GB" sz="2400" dirty="0"/>
              <a:t>, workers can achieve tangible opportunities in the form of a set of </a:t>
            </a:r>
            <a:r>
              <a:rPr lang="en-GB" sz="2400" dirty="0">
                <a:solidFill>
                  <a:srgbClr val="FFFF00"/>
                </a:solidFill>
              </a:rPr>
              <a:t>capabilities</a:t>
            </a:r>
            <a:r>
              <a:rPr lang="en-GB" sz="2400" dirty="0"/>
              <a:t>. They also enjoy the necessary conditions that allow them to make a </a:t>
            </a:r>
            <a:r>
              <a:rPr lang="en-GB" sz="2400" dirty="0">
                <a:solidFill>
                  <a:schemeClr val="tx1">
                    <a:lumMod val="75000"/>
                  </a:schemeClr>
                </a:solidFill>
              </a:rPr>
              <a:t>valuable contribution </a:t>
            </a:r>
            <a:r>
              <a:rPr lang="en-GB" sz="2400" dirty="0"/>
              <a:t>through their work, </a:t>
            </a:r>
            <a:r>
              <a:rPr lang="en-GB" sz="2400" dirty="0">
                <a:solidFill>
                  <a:srgbClr val="6B8DE1"/>
                </a:solidFill>
              </a:rPr>
              <a:t>now and in the future</a:t>
            </a:r>
            <a:r>
              <a:rPr lang="en-GB" sz="2400" dirty="0"/>
              <a:t>, while safeguarding their </a:t>
            </a:r>
            <a:r>
              <a:rPr lang="en-GB" sz="2400" dirty="0">
                <a:solidFill>
                  <a:schemeClr val="accent4"/>
                </a:solidFill>
              </a:rPr>
              <a:t>health and welfare</a:t>
            </a:r>
            <a:r>
              <a:rPr lang="en-GB" sz="2400" dirty="0"/>
              <a:t>. This requires, on the one hand, a work context</a:t>
            </a:r>
            <a:r>
              <a:rPr lang="it-IT" sz="2400" dirty="0"/>
              <a:t> </a:t>
            </a:r>
            <a:r>
              <a:rPr lang="en-GB" sz="2400" dirty="0"/>
              <a:t>that facilitates this for them and on the other, the </a:t>
            </a:r>
            <a:r>
              <a:rPr lang="en-GB" sz="2400" dirty="0">
                <a:solidFill>
                  <a:srgbClr val="FFFF00"/>
                </a:solidFill>
              </a:rPr>
              <a:t>attitude and motivation </a:t>
            </a:r>
            <a:r>
              <a:rPr lang="en-GB" sz="2400" dirty="0"/>
              <a:t>to exploit these opportunities” </a:t>
            </a:r>
            <a:r>
              <a:rPr lang="en-GB" sz="2000" dirty="0"/>
              <a:t>(p.4)</a:t>
            </a:r>
            <a:endParaRPr lang="it-IT" sz="2000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9805DE4D-4D20-4A49-8D20-E2C584284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950" y="2767500"/>
            <a:ext cx="5151434" cy="1322998"/>
          </a:xfrm>
        </p:spPr>
        <p:txBody>
          <a:bodyPr>
            <a:normAutofit/>
          </a:bodyPr>
          <a:lstStyle/>
          <a:p>
            <a:r>
              <a:rPr lang="it-IT" sz="3200" dirty="0" err="1">
                <a:solidFill>
                  <a:schemeClr val="bg1"/>
                </a:solidFill>
              </a:rPr>
              <a:t>Sustainable</a:t>
            </a:r>
            <a:r>
              <a:rPr lang="it-IT" sz="3200" dirty="0">
                <a:solidFill>
                  <a:schemeClr val="bg1"/>
                </a:solidFill>
              </a:rPr>
              <a:t> </a:t>
            </a:r>
            <a:r>
              <a:rPr lang="it-IT" sz="3200" dirty="0" err="1">
                <a:solidFill>
                  <a:schemeClr val="bg1"/>
                </a:solidFill>
              </a:rPr>
              <a:t>Employability</a:t>
            </a:r>
            <a:r>
              <a:rPr lang="it-IT" sz="3200" dirty="0">
                <a:solidFill>
                  <a:schemeClr val="bg1"/>
                </a:solidFill>
              </a:rPr>
              <a:t> (SE) </a:t>
            </a:r>
            <a:br>
              <a:rPr lang="it-IT" sz="3200" dirty="0">
                <a:solidFill>
                  <a:schemeClr val="bg1"/>
                </a:solidFill>
              </a:rPr>
            </a:br>
            <a:r>
              <a:rPr lang="it-IT" sz="1800" dirty="0">
                <a:solidFill>
                  <a:schemeClr val="bg1"/>
                </a:solidFill>
              </a:rPr>
              <a:t>(Van </a:t>
            </a:r>
            <a:r>
              <a:rPr lang="it-IT" sz="1800" dirty="0" err="1">
                <a:solidFill>
                  <a:schemeClr val="bg1"/>
                </a:solidFill>
              </a:rPr>
              <a:t>der</a:t>
            </a:r>
            <a:r>
              <a:rPr lang="it-IT" sz="1800" dirty="0">
                <a:solidFill>
                  <a:schemeClr val="bg1"/>
                </a:solidFill>
              </a:rPr>
              <a:t> </a:t>
            </a:r>
            <a:r>
              <a:rPr lang="it-IT" sz="1800" dirty="0" err="1">
                <a:solidFill>
                  <a:schemeClr val="bg1"/>
                </a:solidFill>
              </a:rPr>
              <a:t>Klink</a:t>
            </a:r>
            <a:r>
              <a:rPr lang="it-IT" sz="1800" dirty="0">
                <a:solidFill>
                  <a:schemeClr val="bg1"/>
                </a:solidFill>
              </a:rPr>
              <a:t> et al. 2016)</a:t>
            </a:r>
          </a:p>
        </p:txBody>
      </p:sp>
    </p:spTree>
    <p:extLst>
      <p:ext uri="{BB962C8B-B14F-4D97-AF65-F5344CB8AC3E}">
        <p14:creationId xmlns:p14="http://schemas.microsoft.com/office/powerpoint/2010/main" val="41645309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4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D05CCB3-4BC8-4FB7-AEEB-ACBBE270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Sustainable Employability (SE): 4 core components </a:t>
            </a:r>
            <a:r>
              <a:rPr lang="en-US" sz="2000" dirty="0">
                <a:solidFill>
                  <a:srgbClr val="FFFFFF"/>
                </a:solidFill>
                <a:latin typeface="+mn-lt"/>
              </a:rPr>
              <a:t>(</a:t>
            </a:r>
            <a:r>
              <a:rPr lang="en-US" sz="2000" dirty="0" err="1">
                <a:solidFill>
                  <a:srgbClr val="FFFFFF"/>
                </a:solidFill>
                <a:latin typeface="+mn-lt"/>
              </a:rPr>
              <a:t>Hazelzet</a:t>
            </a:r>
            <a:r>
              <a:rPr lang="en-US" sz="2000" dirty="0">
                <a:solidFill>
                  <a:srgbClr val="FFFFFF"/>
                </a:solidFill>
                <a:latin typeface="+mn-lt"/>
              </a:rPr>
              <a:t> et al. 2019)</a:t>
            </a:r>
          </a:p>
        </p:txBody>
      </p:sp>
      <p:graphicFrame>
        <p:nvGraphicFramePr>
          <p:cNvPr id="5" name="CasellaDiTesto 2">
            <a:extLst>
              <a:ext uri="{FF2B5EF4-FFF2-40B4-BE49-F238E27FC236}">
                <a16:creationId xmlns:a16="http://schemas.microsoft.com/office/drawing/2014/main" id="{DFE08F96-63ED-4DD5-AD7B-8B9C681A35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4761429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7745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239455E-944A-442A-89E0-A2E0E383A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it-IT" sz="3200" dirty="0" err="1">
                <a:solidFill>
                  <a:srgbClr val="FFFFFF"/>
                </a:solidFill>
              </a:rPr>
              <a:t>Why</a:t>
            </a:r>
            <a:r>
              <a:rPr lang="it-IT" sz="3200" dirty="0">
                <a:solidFill>
                  <a:srgbClr val="FFFFFF"/>
                </a:solidFill>
              </a:rPr>
              <a:t> do </a:t>
            </a:r>
            <a:r>
              <a:rPr lang="it-IT" sz="3200" dirty="0" err="1">
                <a:solidFill>
                  <a:srgbClr val="FFFFFF"/>
                </a:solidFill>
              </a:rPr>
              <a:t>we</a:t>
            </a:r>
            <a:r>
              <a:rPr lang="it-IT" sz="3200" dirty="0">
                <a:solidFill>
                  <a:srgbClr val="FFFFFF"/>
                </a:solidFill>
              </a:rPr>
              <a:t> </a:t>
            </a:r>
            <a:r>
              <a:rPr lang="it-IT" sz="3200" dirty="0" err="1">
                <a:solidFill>
                  <a:srgbClr val="FFFFFF"/>
                </a:solidFill>
              </a:rPr>
              <a:t>aim</a:t>
            </a:r>
            <a:r>
              <a:rPr lang="it-IT" sz="3200" dirty="0">
                <a:solidFill>
                  <a:srgbClr val="FFFFFF"/>
                </a:solidFill>
              </a:rPr>
              <a:t> to </a:t>
            </a:r>
            <a:r>
              <a:rPr lang="it-IT" sz="3200" dirty="0" err="1">
                <a:solidFill>
                  <a:srgbClr val="FFFFFF"/>
                </a:solidFill>
              </a:rPr>
              <a:t>promote</a:t>
            </a:r>
            <a:r>
              <a:rPr lang="it-IT" sz="3200" dirty="0">
                <a:solidFill>
                  <a:srgbClr val="FFFFFF"/>
                </a:solidFill>
              </a:rPr>
              <a:t> </a:t>
            </a:r>
            <a:r>
              <a:rPr lang="it-IT" sz="3200" dirty="0" err="1">
                <a:solidFill>
                  <a:srgbClr val="FFFFFF"/>
                </a:solidFill>
              </a:rPr>
              <a:t>Sustainable</a:t>
            </a:r>
            <a:r>
              <a:rPr lang="it-IT" sz="3200" dirty="0">
                <a:solidFill>
                  <a:srgbClr val="FFFFFF"/>
                </a:solidFill>
              </a:rPr>
              <a:t> </a:t>
            </a:r>
            <a:r>
              <a:rPr lang="it-IT" sz="3200" dirty="0" err="1">
                <a:solidFill>
                  <a:srgbClr val="FFFFFF"/>
                </a:solidFill>
              </a:rPr>
              <a:t>Employability</a:t>
            </a:r>
            <a:r>
              <a:rPr lang="it-IT" sz="3200" dirty="0">
                <a:solidFill>
                  <a:srgbClr val="FFFFFF"/>
                </a:solidFill>
              </a:rPr>
              <a:t>?</a:t>
            </a:r>
          </a:p>
        </p:txBody>
      </p:sp>
      <p:graphicFrame>
        <p:nvGraphicFramePr>
          <p:cNvPr id="5" name="Segnaposto contenuto 2">
            <a:extLst>
              <a:ext uri="{FF2B5EF4-FFF2-40B4-BE49-F238E27FC236}">
                <a16:creationId xmlns:a16="http://schemas.microsoft.com/office/drawing/2014/main" id="{1BE79098-96A5-4E7A-99A2-E7EBCFD2D5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549680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3515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F57E0CD-4A19-4D34-A2D4-85A261EBF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it-IT" sz="2800" dirty="0">
                <a:solidFill>
                  <a:srgbClr val="FFFFFF"/>
                </a:solidFill>
              </a:rPr>
              <a:t>The </a:t>
            </a:r>
            <a:r>
              <a:rPr lang="it-IT" sz="2800" dirty="0" err="1">
                <a:solidFill>
                  <a:srgbClr val="FFFFFF"/>
                </a:solidFill>
              </a:rPr>
              <a:t>MAastricht</a:t>
            </a:r>
            <a:r>
              <a:rPr lang="it-IT" sz="2800" dirty="0">
                <a:solidFill>
                  <a:srgbClr val="FFFFFF"/>
                </a:solidFill>
              </a:rPr>
              <a:t> </a:t>
            </a:r>
            <a:r>
              <a:rPr lang="it-IT" sz="2800" dirty="0" err="1">
                <a:solidFill>
                  <a:srgbClr val="FFFFFF"/>
                </a:solidFill>
              </a:rPr>
              <a:t>Instrument</a:t>
            </a:r>
            <a:r>
              <a:rPr lang="it-IT" sz="2800" dirty="0">
                <a:solidFill>
                  <a:srgbClr val="FFFFFF"/>
                </a:solidFill>
              </a:rPr>
              <a:t> for </a:t>
            </a:r>
            <a:r>
              <a:rPr lang="it-IT" sz="2800" dirty="0" err="1">
                <a:solidFill>
                  <a:srgbClr val="FFFFFF"/>
                </a:solidFill>
              </a:rPr>
              <a:t>Sustainable</a:t>
            </a:r>
            <a:r>
              <a:rPr lang="it-IT" sz="2800" dirty="0">
                <a:solidFill>
                  <a:srgbClr val="FFFFFF"/>
                </a:solidFill>
              </a:rPr>
              <a:t> </a:t>
            </a:r>
            <a:r>
              <a:rPr lang="it-IT" sz="2800" dirty="0" err="1">
                <a:solidFill>
                  <a:srgbClr val="FFFFFF"/>
                </a:solidFill>
              </a:rPr>
              <a:t>Employability</a:t>
            </a:r>
            <a:r>
              <a:rPr lang="it-IT" sz="2800" dirty="0">
                <a:solidFill>
                  <a:srgbClr val="FFFFFF"/>
                </a:solidFill>
              </a:rPr>
              <a:t> (MAISE): 5 </a:t>
            </a:r>
            <a:r>
              <a:rPr lang="it-IT" sz="2800" dirty="0" err="1">
                <a:solidFill>
                  <a:srgbClr val="FFFFFF"/>
                </a:solidFill>
              </a:rPr>
              <a:t>areas</a:t>
            </a:r>
            <a:r>
              <a:rPr lang="it-IT" sz="2800" dirty="0">
                <a:solidFill>
                  <a:srgbClr val="FFFFFF"/>
                </a:solidFill>
              </a:rPr>
              <a:t> </a:t>
            </a:r>
            <a:br>
              <a:rPr lang="it-IT" sz="2800" dirty="0">
                <a:solidFill>
                  <a:srgbClr val="FFFFFF"/>
                </a:solidFill>
              </a:rPr>
            </a:br>
            <a:r>
              <a:rPr lang="it-IT" sz="1800" dirty="0">
                <a:solidFill>
                  <a:srgbClr val="FFFFFF"/>
                </a:solidFill>
                <a:latin typeface="+mn-lt"/>
              </a:rPr>
              <a:t>(</a:t>
            </a:r>
            <a:r>
              <a:rPr lang="it-IT" sz="1800" dirty="0" err="1">
                <a:solidFill>
                  <a:srgbClr val="FFFFFF"/>
                </a:solidFill>
                <a:latin typeface="+mn-lt"/>
              </a:rPr>
              <a:t>Houkes</a:t>
            </a:r>
            <a:r>
              <a:rPr lang="it-IT" sz="1800" dirty="0">
                <a:solidFill>
                  <a:srgbClr val="FFFFFF"/>
                </a:solidFill>
                <a:latin typeface="+mn-lt"/>
              </a:rPr>
              <a:t> et al. </a:t>
            </a:r>
            <a:r>
              <a:rPr lang="it-IT" sz="1800" dirty="0" err="1">
                <a:solidFill>
                  <a:srgbClr val="FFFFFF"/>
                </a:solidFill>
                <a:latin typeface="+mn-lt"/>
              </a:rPr>
              <a:t>submitted</a:t>
            </a:r>
            <a:r>
              <a:rPr lang="it-IT" sz="1800" dirty="0">
                <a:solidFill>
                  <a:srgbClr val="FFFFFF"/>
                </a:solidFill>
                <a:latin typeface="+mn-lt"/>
              </a:rPr>
              <a:t>)</a:t>
            </a:r>
          </a:p>
        </p:txBody>
      </p:sp>
      <p:graphicFrame>
        <p:nvGraphicFramePr>
          <p:cNvPr id="5" name="Segnaposto contenuto 2">
            <a:extLst>
              <a:ext uri="{FF2B5EF4-FFF2-40B4-BE49-F238E27FC236}">
                <a16:creationId xmlns:a16="http://schemas.microsoft.com/office/drawing/2014/main" id="{C2EFED20-2963-4736-ACDD-562FFFCCEF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6450150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2290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379F84C-34A6-4988-BA03-4F75BD03A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it-IT" sz="2800" dirty="0">
                <a:solidFill>
                  <a:srgbClr val="FFFFFF"/>
                </a:solidFill>
              </a:rPr>
              <a:t>The </a:t>
            </a:r>
            <a:r>
              <a:rPr lang="it-IT" sz="2800" dirty="0" err="1">
                <a:solidFill>
                  <a:srgbClr val="FFFFFF"/>
                </a:solidFill>
              </a:rPr>
              <a:t>MAastricht</a:t>
            </a:r>
            <a:r>
              <a:rPr lang="it-IT" sz="2800" dirty="0">
                <a:solidFill>
                  <a:srgbClr val="FFFFFF"/>
                </a:solidFill>
              </a:rPr>
              <a:t> </a:t>
            </a:r>
            <a:r>
              <a:rPr lang="it-IT" sz="2800" dirty="0" err="1">
                <a:solidFill>
                  <a:srgbClr val="FFFFFF"/>
                </a:solidFill>
              </a:rPr>
              <a:t>Instrument</a:t>
            </a:r>
            <a:r>
              <a:rPr lang="it-IT" sz="2800" dirty="0">
                <a:solidFill>
                  <a:srgbClr val="FFFFFF"/>
                </a:solidFill>
              </a:rPr>
              <a:t> for </a:t>
            </a:r>
            <a:r>
              <a:rPr lang="it-IT" sz="2800" dirty="0" err="1">
                <a:solidFill>
                  <a:srgbClr val="FFFFFF"/>
                </a:solidFill>
              </a:rPr>
              <a:t>Sustainable</a:t>
            </a:r>
            <a:r>
              <a:rPr lang="it-IT" sz="2800" dirty="0">
                <a:solidFill>
                  <a:srgbClr val="FFFFFF"/>
                </a:solidFill>
              </a:rPr>
              <a:t> </a:t>
            </a:r>
            <a:r>
              <a:rPr lang="it-IT" sz="2800" dirty="0" err="1">
                <a:solidFill>
                  <a:srgbClr val="FFFFFF"/>
                </a:solidFill>
              </a:rPr>
              <a:t>Employability</a:t>
            </a:r>
            <a:r>
              <a:rPr lang="it-IT" sz="2800" dirty="0">
                <a:solidFill>
                  <a:srgbClr val="FFFFFF"/>
                </a:solidFill>
              </a:rPr>
              <a:t> (MAISE): 5 </a:t>
            </a:r>
            <a:r>
              <a:rPr lang="it-IT" sz="2800" dirty="0" err="1">
                <a:solidFill>
                  <a:srgbClr val="FFFFFF"/>
                </a:solidFill>
              </a:rPr>
              <a:t>areas</a:t>
            </a:r>
            <a:r>
              <a:rPr lang="it-IT" sz="2800" dirty="0">
                <a:solidFill>
                  <a:srgbClr val="FFFFFF"/>
                </a:solidFill>
              </a:rPr>
              <a:t> – </a:t>
            </a:r>
            <a:br>
              <a:rPr lang="it-IT" sz="2800" dirty="0">
                <a:solidFill>
                  <a:srgbClr val="FFFFFF"/>
                </a:solidFill>
              </a:rPr>
            </a:br>
            <a:r>
              <a:rPr lang="it-IT" sz="2800" dirty="0" err="1">
                <a:solidFill>
                  <a:srgbClr val="FFFFFF"/>
                </a:solidFill>
              </a:rPr>
              <a:t>example</a:t>
            </a:r>
            <a:r>
              <a:rPr lang="it-IT" sz="2800" dirty="0">
                <a:solidFill>
                  <a:srgbClr val="FFFFFF"/>
                </a:solidFill>
              </a:rPr>
              <a:t> items</a:t>
            </a:r>
            <a:br>
              <a:rPr lang="it-IT" sz="2800" dirty="0">
                <a:solidFill>
                  <a:srgbClr val="FFFFFF"/>
                </a:solidFill>
              </a:rPr>
            </a:br>
            <a:r>
              <a:rPr lang="it-IT" sz="1800" dirty="0">
                <a:solidFill>
                  <a:srgbClr val="FFFFFF"/>
                </a:solidFill>
              </a:rPr>
              <a:t>(</a:t>
            </a:r>
            <a:r>
              <a:rPr lang="it-IT" sz="1800" dirty="0" err="1">
                <a:solidFill>
                  <a:srgbClr val="FFFFFF"/>
                </a:solidFill>
              </a:rPr>
              <a:t>Houkes</a:t>
            </a:r>
            <a:r>
              <a:rPr lang="it-IT" sz="1800" dirty="0">
                <a:solidFill>
                  <a:srgbClr val="FFFFFF"/>
                </a:solidFill>
              </a:rPr>
              <a:t> et al. </a:t>
            </a:r>
            <a:r>
              <a:rPr lang="it-IT" sz="1800" dirty="0" err="1">
                <a:solidFill>
                  <a:srgbClr val="FFFFFF"/>
                </a:solidFill>
              </a:rPr>
              <a:t>submitted</a:t>
            </a:r>
            <a:r>
              <a:rPr lang="it-IT" sz="1800" dirty="0">
                <a:solidFill>
                  <a:srgbClr val="FFFFFF"/>
                </a:solidFill>
              </a:rPr>
              <a:t>)</a:t>
            </a:r>
          </a:p>
        </p:txBody>
      </p:sp>
      <p:graphicFrame>
        <p:nvGraphicFramePr>
          <p:cNvPr id="7" name="Segnaposto contenuto 2">
            <a:extLst>
              <a:ext uri="{FF2B5EF4-FFF2-40B4-BE49-F238E27FC236}">
                <a16:creationId xmlns:a16="http://schemas.microsoft.com/office/drawing/2014/main" id="{ACDD3CB9-303D-421F-9F00-D97062AB7D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9691658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3140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4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D05CCB3-4BC8-4FB7-AEEB-ACBBE270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Method: Italian participants</a:t>
            </a:r>
            <a:endParaRPr lang="en-US" sz="2000" dirty="0">
              <a:solidFill>
                <a:srgbClr val="FFFFFF"/>
              </a:solidFill>
              <a:latin typeface="+mn-lt"/>
            </a:endParaRP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6F86FEC7-AF35-4C89-9186-4C2F46FAF2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418046"/>
              </p:ext>
            </p:extLst>
          </p:nvPr>
        </p:nvGraphicFramePr>
        <p:xfrm>
          <a:off x="5516480" y="625264"/>
          <a:ext cx="5812491" cy="5737765"/>
        </p:xfrm>
        <a:graphic>
          <a:graphicData uri="http://schemas.openxmlformats.org/drawingml/2006/table">
            <a:tbl>
              <a:tblPr firstRow="1" firstCol="1" bandRow="1"/>
              <a:tblGrid>
                <a:gridCol w="2904918">
                  <a:extLst>
                    <a:ext uri="{9D8B030D-6E8A-4147-A177-3AD203B41FA5}">
                      <a16:colId xmlns:a16="http://schemas.microsoft.com/office/drawing/2014/main" val="3240295274"/>
                    </a:ext>
                  </a:extLst>
                </a:gridCol>
                <a:gridCol w="969191">
                  <a:extLst>
                    <a:ext uri="{9D8B030D-6E8A-4147-A177-3AD203B41FA5}">
                      <a16:colId xmlns:a16="http://schemas.microsoft.com/office/drawing/2014/main" val="1453512525"/>
                    </a:ext>
                  </a:extLst>
                </a:gridCol>
                <a:gridCol w="969191">
                  <a:extLst>
                    <a:ext uri="{9D8B030D-6E8A-4147-A177-3AD203B41FA5}">
                      <a16:colId xmlns:a16="http://schemas.microsoft.com/office/drawing/2014/main" val="4004077730"/>
                    </a:ext>
                  </a:extLst>
                </a:gridCol>
                <a:gridCol w="969191">
                  <a:extLst>
                    <a:ext uri="{9D8B030D-6E8A-4147-A177-3AD203B41FA5}">
                      <a16:colId xmlns:a16="http://schemas.microsoft.com/office/drawing/2014/main" val="2797972159"/>
                    </a:ext>
                  </a:extLst>
                </a:gridCol>
              </a:tblGrid>
              <a:tr h="382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Variable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 sample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PAA sample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 sample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7785204"/>
                  </a:ext>
                </a:extLst>
              </a:tr>
              <a:tr h="1913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455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328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203136"/>
                  </a:ext>
                </a:extLst>
              </a:tr>
              <a:tr h="1913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Age (mean)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46.7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48.9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40.2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198553"/>
                  </a:ext>
                </a:extLst>
              </a:tr>
              <a:tr h="191305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Gender (%) 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428992"/>
                  </a:ext>
                </a:extLst>
              </a:tr>
              <a:tr h="1913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 men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40.5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43.5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31.9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645116"/>
                  </a:ext>
                </a:extLst>
              </a:tr>
              <a:tr h="1913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 women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59.5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56.5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68.1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346005"/>
                  </a:ext>
                </a:extLst>
              </a:tr>
              <a:tr h="191305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Education</a:t>
                      </a:r>
                      <a:r>
                        <a:rPr lang="it-IT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(%)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6319381"/>
                  </a:ext>
                </a:extLst>
              </a:tr>
              <a:tr h="1913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 primary school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03370"/>
                  </a:ext>
                </a:extLst>
              </a:tr>
              <a:tr h="1913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 middle school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3522141"/>
                  </a:ext>
                </a:extLst>
              </a:tr>
              <a:tr h="1913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 </a:t>
                      </a:r>
                      <a:r>
                        <a:rPr lang="it-IT" sz="14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lower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4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professional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4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education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7469765"/>
                  </a:ext>
                </a:extLst>
              </a:tr>
              <a:tr h="1913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 secondary school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25.4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26.8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21.4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298246"/>
                  </a:ext>
                </a:extLst>
              </a:tr>
              <a:tr h="1913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 post-secondary education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066187"/>
                  </a:ext>
                </a:extLst>
              </a:tr>
              <a:tr h="1913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 bachelor's degree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7.6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11.6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186116"/>
                  </a:ext>
                </a:extLst>
              </a:tr>
              <a:tr h="1913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 </a:t>
                      </a:r>
                      <a:r>
                        <a:rPr lang="it-IT" sz="14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master's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degree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42.3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42.8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41.1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275748"/>
                  </a:ext>
                </a:extLst>
              </a:tr>
              <a:tr h="1913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 post-degree master or PhD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14.9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15.1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14.3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2827990"/>
                  </a:ext>
                </a:extLst>
              </a:tr>
              <a:tr h="1913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 other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189306"/>
                  </a:ext>
                </a:extLst>
              </a:tr>
              <a:tr h="191305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Education (level)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0359123"/>
                  </a:ext>
                </a:extLst>
              </a:tr>
              <a:tr h="1913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(1) &lt; post-secondary education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30.9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32.0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27.7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9341448"/>
                  </a:ext>
                </a:extLst>
              </a:tr>
              <a:tr h="1913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(2) post-secondary education/university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68.7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68.0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70.6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584579"/>
                  </a:ext>
                </a:extLst>
              </a:tr>
              <a:tr h="262921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Occupational activity (%)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219511"/>
                  </a:ext>
                </a:extLst>
              </a:tr>
              <a:tr h="2008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 white-collars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7765529"/>
                  </a:ext>
                </a:extLst>
              </a:tr>
              <a:tr h="2008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 blue-collars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904238"/>
                  </a:ext>
                </a:extLst>
              </a:tr>
              <a:tr h="2008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 pink-collars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9122087"/>
                  </a:ext>
                </a:extLst>
              </a:tr>
              <a:tr h="2008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 n.d.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62" marR="621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3241251"/>
                  </a:ext>
                </a:extLst>
              </a:tr>
            </a:tbl>
          </a:graphicData>
        </a:graphic>
      </p:graphicFrame>
      <p:sp>
        <p:nvSpPr>
          <p:cNvPr id="6" name="Ovale 5">
            <a:extLst>
              <a:ext uri="{FF2B5EF4-FFF2-40B4-BE49-F238E27FC236}">
                <a16:creationId xmlns:a16="http://schemas.microsoft.com/office/drawing/2014/main" id="{9372887A-F851-41D2-B6BE-058197BC090F}"/>
              </a:ext>
            </a:extLst>
          </p:cNvPr>
          <p:cNvSpPr/>
          <p:nvPr/>
        </p:nvSpPr>
        <p:spPr>
          <a:xfrm>
            <a:off x="8069062" y="1012004"/>
            <a:ext cx="3259909" cy="54937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CDF522D2-F48C-4846-B520-4A3C6CFF08D4}"/>
              </a:ext>
            </a:extLst>
          </p:cNvPr>
          <p:cNvSpPr/>
          <p:nvPr/>
        </p:nvSpPr>
        <p:spPr>
          <a:xfrm>
            <a:off x="8069062" y="1910682"/>
            <a:ext cx="3259909" cy="31465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6366B5BC-1AB6-461B-8284-60795C231EA9}"/>
              </a:ext>
            </a:extLst>
          </p:cNvPr>
          <p:cNvSpPr/>
          <p:nvPr/>
        </p:nvSpPr>
        <p:spPr>
          <a:xfrm>
            <a:off x="8069062" y="3657599"/>
            <a:ext cx="3259909" cy="27202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5885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38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sella di testo 2">
            <a:extLst>
              <a:ext uri="{FF2B5EF4-FFF2-40B4-BE49-F238E27FC236}">
                <a16:creationId xmlns:a16="http://schemas.microsoft.com/office/drawing/2014/main" id="{9436B850-15F2-41BC-A54E-6E0F332F011D}"/>
              </a:ext>
            </a:extLst>
          </p:cNvPr>
          <p:cNvSpPr txBox="1"/>
          <p:nvPr/>
        </p:nvSpPr>
        <p:spPr>
          <a:xfrm>
            <a:off x="556532" y="643467"/>
            <a:ext cx="11210925" cy="744836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2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Results</a:t>
            </a: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</a:t>
            </a:r>
            <a:r>
              <a:rPr lang="en-US" sz="2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</a:t>
            </a:r>
            <a:r>
              <a:rPr kumimoji="0" lang="en-US" sz="280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onstruct</a:t>
            </a: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validity</a:t>
            </a:r>
          </a:p>
        </p:txBody>
      </p:sp>
      <p:sp>
        <p:nvSpPr>
          <p:cNvPr id="5" name="Titolo 5" hidden="1">
            <a:extLst>
              <a:ext uri="{FF2B5EF4-FFF2-40B4-BE49-F238E27FC236}">
                <a16:creationId xmlns:a16="http://schemas.microsoft.com/office/drawing/2014/main" id="{369BDDB6-A69A-415D-B73D-D630C736A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>
            <a:normAutofit/>
          </a:bodyPr>
          <a:lstStyle/>
          <a:p>
            <a:r>
              <a:rPr lang="it-IT" dirty="0"/>
              <a:t>Risorse umane diapositiva 11</a:t>
            </a: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31F854D4-D21A-43D5-B2F7-284F3E109332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81689382"/>
              </p:ext>
            </p:extLst>
          </p:nvPr>
        </p:nvGraphicFramePr>
        <p:xfrm>
          <a:off x="827481" y="2077365"/>
          <a:ext cx="10537038" cy="4128883"/>
        </p:xfrm>
        <a:graphic>
          <a:graphicData uri="http://schemas.openxmlformats.org/drawingml/2006/table">
            <a:tbl>
              <a:tblPr/>
              <a:tblGrid>
                <a:gridCol w="391226">
                  <a:extLst>
                    <a:ext uri="{9D8B030D-6E8A-4147-A177-3AD203B41FA5}">
                      <a16:colId xmlns:a16="http://schemas.microsoft.com/office/drawing/2014/main" val="1290052054"/>
                    </a:ext>
                  </a:extLst>
                </a:gridCol>
                <a:gridCol w="4003553">
                  <a:extLst>
                    <a:ext uri="{9D8B030D-6E8A-4147-A177-3AD203B41FA5}">
                      <a16:colId xmlns:a16="http://schemas.microsoft.com/office/drawing/2014/main" val="2103541320"/>
                    </a:ext>
                  </a:extLst>
                </a:gridCol>
                <a:gridCol w="938944">
                  <a:extLst>
                    <a:ext uri="{9D8B030D-6E8A-4147-A177-3AD203B41FA5}">
                      <a16:colId xmlns:a16="http://schemas.microsoft.com/office/drawing/2014/main" val="1225437698"/>
                    </a:ext>
                  </a:extLst>
                </a:gridCol>
                <a:gridCol w="938944">
                  <a:extLst>
                    <a:ext uri="{9D8B030D-6E8A-4147-A177-3AD203B41FA5}">
                      <a16:colId xmlns:a16="http://schemas.microsoft.com/office/drawing/2014/main" val="2517642555"/>
                    </a:ext>
                  </a:extLst>
                </a:gridCol>
                <a:gridCol w="938944">
                  <a:extLst>
                    <a:ext uri="{9D8B030D-6E8A-4147-A177-3AD203B41FA5}">
                      <a16:colId xmlns:a16="http://schemas.microsoft.com/office/drawing/2014/main" val="3485039675"/>
                    </a:ext>
                  </a:extLst>
                </a:gridCol>
                <a:gridCol w="938944">
                  <a:extLst>
                    <a:ext uri="{9D8B030D-6E8A-4147-A177-3AD203B41FA5}">
                      <a16:colId xmlns:a16="http://schemas.microsoft.com/office/drawing/2014/main" val="3837332493"/>
                    </a:ext>
                  </a:extLst>
                </a:gridCol>
                <a:gridCol w="938944">
                  <a:extLst>
                    <a:ext uri="{9D8B030D-6E8A-4147-A177-3AD203B41FA5}">
                      <a16:colId xmlns:a16="http://schemas.microsoft.com/office/drawing/2014/main" val="2552112056"/>
                    </a:ext>
                  </a:extLst>
                </a:gridCol>
                <a:gridCol w="1447539">
                  <a:extLst>
                    <a:ext uri="{9D8B030D-6E8A-4147-A177-3AD203B41FA5}">
                      <a16:colId xmlns:a16="http://schemas.microsoft.com/office/drawing/2014/main" val="4234160612"/>
                    </a:ext>
                  </a:extLst>
                </a:gridCol>
              </a:tblGrid>
              <a:tr h="84893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MAISE-IT area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6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Chi-2 (df)</a:t>
                      </a:r>
                      <a:endParaRPr lang="en-GB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CFI</a:t>
                      </a:r>
                      <a:endParaRPr lang="en-GB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6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TLI</a:t>
                      </a:r>
                      <a:endParaRPr lang="en-GB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6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SRMR</a:t>
                      </a:r>
                      <a:endParaRPr lang="en-GB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6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RMSEA (CI)</a:t>
                      </a:r>
                      <a:endParaRPr lang="en-GB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470884"/>
                  </a:ext>
                </a:extLst>
              </a:tr>
              <a:tr h="81034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Meaning of SE (2 factors)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&lt;.001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 (33)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.932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.907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.041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.076 (.062–.091)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755316"/>
                  </a:ext>
                </a:extLst>
              </a:tr>
              <a:tr h="81034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of SE (2 </a:t>
                      </a:r>
                      <a:r>
                        <a:rPr lang="it-IT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factors</a:t>
                      </a: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&lt;.001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61.3 (18)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.946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.916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.041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.072 (.053–.093)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9777527"/>
                  </a:ext>
                </a:extLst>
              </a:tr>
              <a:tr h="81034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Factors affecting SE (3 factors)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&lt;.001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242 (61)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.925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.904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.049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.080 (.070–.091)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2569483"/>
                  </a:ext>
                </a:extLst>
              </a:tr>
              <a:tr h="84893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Responsibility for factors affecting SE (5 factors)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&lt;.001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416 (122)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.932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.915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.073 (.065–.080)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95987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623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38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asella di testo 2">
            <a:extLst>
              <a:ext uri="{FF2B5EF4-FFF2-40B4-BE49-F238E27FC236}">
                <a16:creationId xmlns:a16="http://schemas.microsoft.com/office/drawing/2014/main" id="{9436B850-15F2-41BC-A54E-6E0F332F011D}"/>
              </a:ext>
            </a:extLst>
          </p:cNvPr>
          <p:cNvSpPr txBox="1"/>
          <p:nvPr/>
        </p:nvSpPr>
        <p:spPr>
          <a:xfrm>
            <a:off x="556532" y="643467"/>
            <a:ext cx="11210925" cy="744836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Results: construct validity</a:t>
            </a:r>
            <a:r>
              <a:rPr lang="it-IT" sz="2800" dirty="0">
                <a:solidFill>
                  <a:srgbClr val="FFFFFF"/>
                </a:solidFill>
                <a:latin typeface="Calibri Light" panose="020F0302020204030204"/>
                <a:ea typeface="+mj-ea"/>
                <a:cs typeface="+mj-cs"/>
              </a:rPr>
              <a:t> – </a:t>
            </a:r>
            <a:r>
              <a:rPr lang="it-IT" sz="2800" dirty="0" err="1">
                <a:solidFill>
                  <a:srgbClr val="FFFFFF"/>
                </a:solidFill>
                <a:latin typeface="Calibri Light" panose="020F0302020204030204"/>
                <a:ea typeface="+mj-ea"/>
                <a:cs typeface="+mj-cs"/>
              </a:rPr>
              <a:t>scales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5" name="Titolo 5" hidden="1">
            <a:extLst>
              <a:ext uri="{FF2B5EF4-FFF2-40B4-BE49-F238E27FC236}">
                <a16:creationId xmlns:a16="http://schemas.microsoft.com/office/drawing/2014/main" id="{369BDDB6-A69A-415D-B73D-D630C736A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>
            <a:normAutofit/>
          </a:bodyPr>
          <a:lstStyle/>
          <a:p>
            <a:r>
              <a:rPr lang="it-IT" dirty="0"/>
              <a:t>Risorse umane diapositiva 11</a:t>
            </a:r>
          </a:p>
        </p:txBody>
      </p:sp>
      <p:pic>
        <p:nvPicPr>
          <p:cNvPr id="7" name="Immagine 6" descr="http://localhost:61519/22a15cc0-e4f2-44bf-a315-74b181923bf3/2/res/02%20cfa/resources/d4bfc08c8540c352.png">
            <a:extLst>
              <a:ext uri="{FF2B5EF4-FFF2-40B4-BE49-F238E27FC236}">
                <a16:creationId xmlns:a16="http://schemas.microsoft.com/office/drawing/2014/main" id="{ECDE3D04-B359-4F3E-AE3B-7EBFA4D6112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43" y="1015885"/>
            <a:ext cx="4286250" cy="57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512F6667-41F2-4794-AA66-426865B53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6141" y="1015885"/>
            <a:ext cx="4285859" cy="5712447"/>
          </a:xfrm>
          <a:prstGeom prst="rect">
            <a:avLst/>
          </a:prstGeom>
        </p:spPr>
      </p:pic>
      <p:graphicFrame>
        <p:nvGraphicFramePr>
          <p:cNvPr id="8" name="Segnaposto contenuto 2">
            <a:extLst>
              <a:ext uri="{FF2B5EF4-FFF2-40B4-BE49-F238E27FC236}">
                <a16:creationId xmlns:a16="http://schemas.microsoft.com/office/drawing/2014/main" id="{4000C8AE-39C5-4495-9EC0-7394B22D96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8330084"/>
              </p:ext>
            </p:extLst>
          </p:nvPr>
        </p:nvGraphicFramePr>
        <p:xfrm>
          <a:off x="4544270" y="2851760"/>
          <a:ext cx="3361871" cy="24131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225131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740446_TF33668227.potx" id="{156A04D8-77F6-4BBB-A3FD-930C12A4DC38}" vid="{ECD44498-0903-4A40-BC87-A032514F0DEE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1922</Words>
  <Application>Microsoft Office PowerPoint</Application>
  <PresentationFormat>Widescreen</PresentationFormat>
  <Paragraphs>563</Paragraphs>
  <Slides>18</Slides>
  <Notes>7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Tema di Office</vt:lpstr>
      <vt:lpstr>Document</vt:lpstr>
      <vt:lpstr>The MAastricht Instrument for Sustainable Employability – Italian version (MAISE-IT):  a validation study</vt:lpstr>
      <vt:lpstr>Sustainable Employability (SE)  (Van der Klink et al. 2016)</vt:lpstr>
      <vt:lpstr>Sustainable Employability (SE): 4 core components (Hazelzet et al. 2019)</vt:lpstr>
      <vt:lpstr>Why do we aim to promote Sustainable Employability?</vt:lpstr>
      <vt:lpstr>The MAastricht Instrument for Sustainable Employability (MAISE): 5 areas  (Houkes et al. submitted)</vt:lpstr>
      <vt:lpstr>The MAastricht Instrument for Sustainable Employability (MAISE): 5 areas –  example items (Houkes et al. submitted)</vt:lpstr>
      <vt:lpstr>Method: Italian participants</vt:lpstr>
      <vt:lpstr>Risorse umane diapositiva 11</vt:lpstr>
      <vt:lpstr>Risorse umane diapositiva 11</vt:lpstr>
      <vt:lpstr>Risorse umane diapositiva 11</vt:lpstr>
      <vt:lpstr>Work-Health Balance (Miglioretti, Gragnano &amp; Simbula 2016)</vt:lpstr>
      <vt:lpstr>The Work-Health Balance questionnaire (WHBq)  (Gragnano et al. 2017)</vt:lpstr>
      <vt:lpstr>Results: concurrent validity and reliabilities</vt:lpstr>
      <vt:lpstr>Results: means, standard deviations and percentiles</vt:lpstr>
      <vt:lpstr>Results: subgroup analyses</vt:lpstr>
      <vt:lpstr>Discussion</vt:lpstr>
      <vt:lpstr>Implications for practice and further research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2019-11-17T15:29:22Z</dcterms:created>
  <dcterms:modified xsi:type="dcterms:W3CDTF">2019-12-02T09:26:49Z</dcterms:modified>
</cp:coreProperties>
</file>