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</p:sldIdLst>
  <p:sldSz cx="32399288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9819" userDrawn="1">
          <p15:clr>
            <a:srgbClr val="A4A3A4"/>
          </p15:clr>
        </p15:guide>
        <p15:guide id="2" orient="horz" pos="114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3D63"/>
    <a:srgbClr val="0099FF"/>
    <a:srgbClr val="ECECEC"/>
    <a:srgbClr val="93C9FF"/>
    <a:srgbClr val="B3EBFF"/>
    <a:srgbClr val="990099"/>
    <a:srgbClr val="E7F6FF"/>
    <a:srgbClr val="CCCCFF"/>
    <a:srgbClr val="D5EF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7" autoAdjust="0"/>
    <p:restoredTop sz="94660"/>
  </p:normalViewPr>
  <p:slideViewPr>
    <p:cSldViewPr snapToGrid="0">
      <p:cViewPr>
        <p:scale>
          <a:sx n="40" d="100"/>
          <a:sy n="40" d="100"/>
        </p:scale>
        <p:origin x="126" y="30"/>
      </p:cViewPr>
      <p:guideLst>
        <p:guide pos="9819"/>
        <p:guide orient="horz" pos="114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5891626"/>
            <a:ext cx="27539395" cy="1253324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18908198"/>
            <a:ext cx="24299466" cy="869160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457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269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1916653"/>
            <a:ext cx="6986096" cy="305081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1916653"/>
            <a:ext cx="20553298" cy="305081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067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510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8974945"/>
            <a:ext cx="27944386" cy="14974888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4091502"/>
            <a:ext cx="27944386" cy="7874940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7415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9583264"/>
            <a:ext cx="13769697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9583264"/>
            <a:ext cx="13769697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142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1916661"/>
            <a:ext cx="27944386" cy="695828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8824938"/>
            <a:ext cx="13706415" cy="4324966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3149904"/>
            <a:ext cx="13706415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8824938"/>
            <a:ext cx="13773917" cy="4324966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3149904"/>
            <a:ext cx="13773917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05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120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66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99982"/>
            <a:ext cx="10449614" cy="839993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5183304"/>
            <a:ext cx="16402140" cy="25583147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0799922"/>
            <a:ext cx="10449614" cy="20008190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3283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99982"/>
            <a:ext cx="10449614" cy="839993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5183304"/>
            <a:ext cx="16402140" cy="25583147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0799922"/>
            <a:ext cx="10449614" cy="20008190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13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1916661"/>
            <a:ext cx="27944386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9583264"/>
            <a:ext cx="27944386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33366432"/>
            <a:ext cx="7289840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9BE78-8B9B-4C50-9D1D-D67C24E9B19E}" type="datetimeFigureOut">
              <a:rPr lang="it-IT" smtClean="0"/>
              <a:t>30/08/2019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33366432"/>
            <a:ext cx="10934760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33366432"/>
            <a:ext cx="7289840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1F62B-5D98-4248-B010-ADB40114EA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5.png"/><Relationship Id="rId39" Type="http://schemas.openxmlformats.org/officeDocument/2006/relationships/image" Target="../media/image1.wmf"/><Relationship Id="rId3" Type="http://schemas.openxmlformats.org/officeDocument/2006/relationships/image" Target="../media/image2.jpg"/><Relationship Id="rId34" Type="http://schemas.openxmlformats.org/officeDocument/2006/relationships/image" Target="../media/image18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4.jpeg"/><Relationship Id="rId33" Type="http://schemas.openxmlformats.org/officeDocument/2006/relationships/image" Target="../media/image17.emf"/><Relationship Id="rId38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32" Type="http://schemas.openxmlformats.org/officeDocument/2006/relationships/image" Target="../media/image23.png"/><Relationship Id="rId37" Type="http://schemas.openxmlformats.org/officeDocument/2006/relationships/image" Target="../media/image19.emf"/><Relationship Id="rId5" Type="http://schemas.openxmlformats.org/officeDocument/2006/relationships/image" Target="../media/image4.jpg"/><Relationship Id="rId15" Type="http://schemas.openxmlformats.org/officeDocument/2006/relationships/image" Target="../media/image14.png"/><Relationship Id="rId36" Type="http://schemas.openxmlformats.org/officeDocument/2006/relationships/image" Target="../media/image20.png"/><Relationship Id="rId10" Type="http://schemas.openxmlformats.org/officeDocument/2006/relationships/image" Target="../media/image9.png"/><Relationship Id="rId19" Type="http://schemas.openxmlformats.org/officeDocument/2006/relationships/image" Target="../media/image16.emf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35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>
            <a:extLst>
              <a:ext uri="{FF2B5EF4-FFF2-40B4-BE49-F238E27FC236}">
                <a16:creationId xmlns:a16="http://schemas.microsoft.com/office/drawing/2014/main" id="{3F1DB5A7-BDD0-47E3-9CA1-24C7C8E20559}"/>
              </a:ext>
            </a:extLst>
          </p:cNvPr>
          <p:cNvSpPr/>
          <p:nvPr/>
        </p:nvSpPr>
        <p:spPr>
          <a:xfrm>
            <a:off x="-25640" y="23538835"/>
            <a:ext cx="32450150" cy="12438934"/>
          </a:xfrm>
          <a:prstGeom prst="rect">
            <a:avLst/>
          </a:prstGeom>
          <a:solidFill>
            <a:srgbClr val="CC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4E9AAF72-878F-4198-A76E-AF6E09681950}"/>
              </a:ext>
            </a:extLst>
          </p:cNvPr>
          <p:cNvSpPr/>
          <p:nvPr/>
        </p:nvSpPr>
        <p:spPr>
          <a:xfrm>
            <a:off x="-12610" y="16427217"/>
            <a:ext cx="32437120" cy="7238842"/>
          </a:xfrm>
          <a:prstGeom prst="rect">
            <a:avLst/>
          </a:prstGeom>
          <a:solidFill>
            <a:srgbClr val="FFE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27B7F1F6-87E2-407E-9F5F-947280585571}"/>
              </a:ext>
            </a:extLst>
          </p:cNvPr>
          <p:cNvPicPr>
            <a:picLocks/>
          </p:cNvPicPr>
          <p:nvPr/>
        </p:nvPicPr>
        <p:blipFill rotWithShape="1"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17" b="13630"/>
          <a:stretch/>
        </p:blipFill>
        <p:spPr>
          <a:xfrm>
            <a:off x="11899" y="5809"/>
            <a:ext cx="32400000" cy="6120000"/>
          </a:xfrm>
          <a:prstGeom prst="rect">
            <a:avLst/>
          </a:prstGeom>
          <a:effectLst/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DE2B3CD6-C78F-4973-98DC-254951F58BFC}"/>
              </a:ext>
            </a:extLst>
          </p:cNvPr>
          <p:cNvSpPr txBox="1"/>
          <p:nvPr/>
        </p:nvSpPr>
        <p:spPr>
          <a:xfrm>
            <a:off x="4833144" y="488021"/>
            <a:ext cx="2273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Thermally Regenerable Redox-Flow Batteries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0931638-E4F5-4949-8ED6-36B4C5E49C95}"/>
              </a:ext>
            </a:extLst>
          </p:cNvPr>
          <p:cNvSpPr txBox="1"/>
          <p:nvPr/>
        </p:nvSpPr>
        <p:spPr>
          <a:xfrm>
            <a:off x="4464844" y="2160637"/>
            <a:ext cx="2346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I. </a:t>
            </a:r>
            <a:r>
              <a:rPr kumimoji="0" lang="en-US" sz="42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Facchinetti</a:t>
            </a:r>
            <a:r>
              <a:rPr kumimoji="0" lang="en-US" sz="4200" b="0" i="0" u="sng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a</a:t>
            </a: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, E. </a:t>
            </a:r>
            <a:r>
              <a:rPr kumimoji="0" lang="en-US" sz="4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Cobani</a:t>
            </a:r>
            <a:r>
              <a:rPr kumimoji="0" lang="en-US" sz="4200" b="0" i="0" u="sng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a</a:t>
            </a: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, </a:t>
            </a:r>
            <a:r>
              <a:rPr kumimoji="0" lang="en-US" sz="4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D.Brogioli</a:t>
            </a:r>
            <a:r>
              <a:rPr kumimoji="0" lang="en-US" sz="4200" b="0" i="0" u="sng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b</a:t>
            </a: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, F. La </a:t>
            </a:r>
            <a:r>
              <a:rPr kumimoji="0" lang="en-US" sz="4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Mantia</a:t>
            </a:r>
            <a:r>
              <a:rPr kumimoji="0" lang="en-US" sz="4200" b="0" i="0" u="sng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b</a:t>
            </a: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, R. </a:t>
            </a:r>
            <a:r>
              <a:rPr kumimoji="0" lang="en-US" sz="4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Ruffo</a:t>
            </a:r>
            <a:r>
              <a:rPr kumimoji="0" lang="en-US" sz="4200" b="0" i="0" u="sng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a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8BDB9B36-7879-49D9-B39E-FAD218A9E551}"/>
              </a:ext>
            </a:extLst>
          </p:cNvPr>
          <p:cNvSpPr/>
          <p:nvPr/>
        </p:nvSpPr>
        <p:spPr>
          <a:xfrm>
            <a:off x="6030068" y="3348117"/>
            <a:ext cx="190667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a) Department of Materials Science – University of Milano Bicocca, Via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Cozzi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 55, 20125 Milano, Italy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b) Department of Production Engineering – University of Bremen,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Bibliothekstraße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 1, 28359, Bremen, Germany 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7DAEC728-3B42-4E6E-A6A2-9B44646103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" t="4757" r="1179" b="3338"/>
          <a:stretch/>
        </p:blipFill>
        <p:spPr>
          <a:xfrm>
            <a:off x="400988" y="3819408"/>
            <a:ext cx="3695555" cy="1852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2E7EB813-B703-4CA9-BE7A-1C6963DAC1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978" y="1249457"/>
            <a:ext cx="3904130" cy="3680175"/>
          </a:xfrm>
          <a:prstGeom prst="rect">
            <a:avLst/>
          </a:prstGeom>
        </p:spPr>
      </p:pic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06E878D5-2D35-4521-9AE7-E895021D4EB5}"/>
              </a:ext>
            </a:extLst>
          </p:cNvPr>
          <p:cNvSpPr txBox="1"/>
          <p:nvPr/>
        </p:nvSpPr>
        <p:spPr>
          <a:xfrm>
            <a:off x="4301378" y="4827720"/>
            <a:ext cx="2346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i.facchinetti3@campus.unimib.it</a:t>
            </a:r>
            <a:endParaRPr kumimoji="0" lang="en-US" sz="3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353FC41-D920-4869-AD72-B821B3983BED}"/>
              </a:ext>
            </a:extLst>
          </p:cNvPr>
          <p:cNvSpPr/>
          <p:nvPr/>
        </p:nvSpPr>
        <p:spPr>
          <a:xfrm>
            <a:off x="-12610" y="6105575"/>
            <a:ext cx="32424510" cy="10306677"/>
          </a:xfrm>
          <a:prstGeom prst="rect">
            <a:avLst/>
          </a:prstGeom>
          <a:solidFill>
            <a:srgbClr val="D5E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8C792C12-AAE7-4F7D-BFDF-59EE4232BF2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633" t="29514" r="34844" b="23714"/>
          <a:stretch/>
        </p:blipFill>
        <p:spPr>
          <a:xfrm>
            <a:off x="2603286" y="8940462"/>
            <a:ext cx="10447792" cy="504141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EC21201C-C58F-4043-8321-4F8B9DCD9E91}"/>
              </a:ext>
            </a:extLst>
          </p:cNvPr>
          <p:cNvSpPr txBox="1"/>
          <p:nvPr/>
        </p:nvSpPr>
        <p:spPr>
          <a:xfrm>
            <a:off x="298380" y="6041271"/>
            <a:ext cx="15750687" cy="3184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C13D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TRB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is an electrochemical cell which produces electrical current by utilizing solutions, with the same composition, but different concentrations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The two solutions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 be regenerated by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C13D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distillation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exploiting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C13D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low temperature heat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(&lt;100°C). 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 produced energy is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extracted at the expenses of the mixing free energy of the two solutions.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ttangolo 56">
            <a:extLst>
              <a:ext uri="{FF2B5EF4-FFF2-40B4-BE49-F238E27FC236}">
                <a16:creationId xmlns:a16="http://schemas.microsoft.com/office/drawing/2014/main" id="{E92F7451-3ACB-4B0A-A180-C9A3FFE44E09}"/>
              </a:ext>
            </a:extLst>
          </p:cNvPr>
          <p:cNvSpPr/>
          <p:nvPr/>
        </p:nvSpPr>
        <p:spPr>
          <a:xfrm>
            <a:off x="265723" y="13990058"/>
            <a:ext cx="15783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TRB stores energy in form of solutions and it will enable to convert heat from: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C13D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geothermal sources, industrial waste heat, solar heat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collected by low-concentration optics, </a:t>
            </a:r>
            <a:r>
              <a:rPr kumimoji="0" lang="en-GB" sz="3600" i="0" u="none" strike="noStrike" kern="1200" cap="none" spc="0" normalizeH="0" baseline="0" noProof="0" dirty="0">
                <a:ln>
                  <a:noFill/>
                </a:ln>
                <a:solidFill>
                  <a:srgbClr val="C13D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household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C13D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C13D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cogeneration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a more efficient way then the traditional thermoelectrical converters (</a:t>
            </a: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η≈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1%)</a:t>
            </a:r>
            <a:r>
              <a:rPr kumimoji="0" lang="it-IT" sz="3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1,2</a:t>
            </a:r>
          </a:p>
        </p:txBody>
      </p:sp>
      <p:pic>
        <p:nvPicPr>
          <p:cNvPr id="58" name="Immagine 57">
            <a:extLst>
              <a:ext uri="{FF2B5EF4-FFF2-40B4-BE49-F238E27FC236}">
                <a16:creationId xmlns:a16="http://schemas.microsoft.com/office/drawing/2014/main" id="{5FD3EA33-A077-4692-B397-9169D9B1E62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67" r="3855"/>
          <a:stretch/>
        </p:blipFill>
        <p:spPr>
          <a:xfrm>
            <a:off x="16542309" y="6120539"/>
            <a:ext cx="7698658" cy="8152929"/>
          </a:xfrm>
          <a:prstGeom prst="rect">
            <a:avLst/>
          </a:prstGeom>
          <a:ln w="38100">
            <a:noFill/>
          </a:ln>
        </p:spPr>
      </p:pic>
      <p:pic>
        <p:nvPicPr>
          <p:cNvPr id="62" name="Immagine 61">
            <a:extLst>
              <a:ext uri="{FF2B5EF4-FFF2-40B4-BE49-F238E27FC236}">
                <a16:creationId xmlns:a16="http://schemas.microsoft.com/office/drawing/2014/main" id="{64C29259-5B0C-46C1-B396-4655B273ADA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9" b="8305"/>
          <a:stretch/>
        </p:blipFill>
        <p:spPr>
          <a:xfrm>
            <a:off x="26273958" y="9905769"/>
            <a:ext cx="3139191" cy="3742734"/>
          </a:xfrm>
          <a:prstGeom prst="rect">
            <a:avLst/>
          </a:prstGeom>
          <a:ln w="38100">
            <a:noFill/>
          </a:ln>
        </p:spPr>
      </p:pic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456ABD46-9E00-438B-8421-0CEF8A3EDCB9}"/>
              </a:ext>
            </a:extLst>
          </p:cNvPr>
          <p:cNvSpPr txBox="1"/>
          <p:nvPr/>
        </p:nvSpPr>
        <p:spPr>
          <a:xfrm>
            <a:off x="17249686" y="12860766"/>
            <a:ext cx="1179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sng" strike="noStrike" kern="120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814A541E-0CC2-4140-AB06-1965346B2915}"/>
              </a:ext>
            </a:extLst>
          </p:cNvPr>
          <p:cNvSpPr txBox="1"/>
          <p:nvPr/>
        </p:nvSpPr>
        <p:spPr>
          <a:xfrm>
            <a:off x="22456228" y="12860766"/>
            <a:ext cx="1179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sng" strike="noStrike" kern="1200" cap="none" spc="0" normalizeH="0" baseline="0" noProof="0" dirty="0">
                <a:ln>
                  <a:noFill/>
                </a:ln>
                <a:solidFill>
                  <a:srgbClr val="C13D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86C8BD41-91D5-4ECB-9312-D3F1D712DEC3}"/>
              </a:ext>
            </a:extLst>
          </p:cNvPr>
          <p:cNvGrpSpPr/>
          <p:nvPr/>
        </p:nvGrpSpPr>
        <p:grpSpPr>
          <a:xfrm>
            <a:off x="25874761" y="14334172"/>
            <a:ext cx="4907021" cy="1273217"/>
            <a:chOff x="29057367" y="13566353"/>
            <a:chExt cx="4907021" cy="12732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CasellaDiTesto 66">
                  <a:extLst>
                    <a:ext uri="{FF2B5EF4-FFF2-40B4-BE49-F238E27FC236}">
                      <a16:creationId xmlns:a16="http://schemas.microsoft.com/office/drawing/2014/main" id="{C7C53178-0E28-4A3F-B858-6F02920AD1D2}"/>
                    </a:ext>
                  </a:extLst>
                </p:cNvPr>
                <p:cNvSpPr txBox="1"/>
                <p:nvPr/>
              </p:nvSpPr>
              <p:spPr>
                <a:xfrm>
                  <a:off x="30023342" y="13710094"/>
                  <a:ext cx="3941046" cy="1129476"/>
                </a:xfrm>
                <a:prstGeom prst="rect">
                  <a:avLst/>
                </a:prstGeom>
                <a:noFill/>
                <a:ln w="76200">
                  <a:solidFill>
                    <a:srgbClr val="C13D63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just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13D6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0" lang="it-IT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C13D63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f>
                                  <m:fPr>
                                    <m:ctrlPr>
                                      <a:rPr kumimoji="0" lang="it-IT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13D63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it-IT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13D63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Arial" panose="020B0604020202020204" pitchFamily="34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it-IT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13D63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Arial" panose="020B0604020202020204" pitchFamily="34" charset="0"/>
                                      </a:rPr>
                                      <m:t>𝟐</m:t>
                                    </m:r>
                                  </m:den>
                                </m:f>
                                <m:r>
                                  <a:rPr kumimoji="0" lang="it-IT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C13D63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Arial" panose="020B0604020202020204" pitchFamily="34" charset="0"/>
                                  </a:rPr>
                                  <m:t>𝑩𝒓</m:t>
                                </m:r>
                              </m:e>
                              <m:sub>
                                <m:r>
                                  <a:rPr kumimoji="0" lang="it-IT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C13D63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Arial" panose="020B0604020202020204" pitchFamily="34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13D6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+</m:t>
                            </m:r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13D6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𝒆</m:t>
                            </m:r>
                          </m:e>
                          <m:sup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13D6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p>
                        <m:r>
                          <a:rPr kumimoji="0" lang="it-IT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C13D6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sSup>
                          <m:sSupPr>
                            <m:ctrlP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13D6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13D6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𝑩𝒓</m:t>
                            </m:r>
                          </m:e>
                          <m:sup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13D6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kumimoji="0" lang="it-IT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67" name="CasellaDiTesto 66">
                  <a:extLst>
                    <a:ext uri="{FF2B5EF4-FFF2-40B4-BE49-F238E27FC236}">
                      <a16:creationId xmlns:a16="http://schemas.microsoft.com/office/drawing/2014/main" id="{C7C53178-0E28-4A3F-B858-6F02920AD1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23342" y="13710094"/>
                  <a:ext cx="3941046" cy="112947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76200">
                  <a:solidFill>
                    <a:srgbClr val="C13D63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3" name="CasellaDiTesto 72">
              <a:extLst>
                <a:ext uri="{FF2B5EF4-FFF2-40B4-BE49-F238E27FC236}">
                  <a16:creationId xmlns:a16="http://schemas.microsoft.com/office/drawing/2014/main" id="{8135E688-E3BF-416D-A3D0-0148471CBDED}"/>
                </a:ext>
              </a:extLst>
            </p:cNvPr>
            <p:cNvSpPr txBox="1"/>
            <p:nvPr/>
          </p:nvSpPr>
          <p:spPr>
            <a:xfrm>
              <a:off x="29057367" y="13566353"/>
              <a:ext cx="11798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600" b="1" i="0" u="sng" strike="noStrike" kern="1200" cap="none" spc="0" normalizeH="0" baseline="0" noProof="0" dirty="0">
                  <a:ln>
                    <a:noFill/>
                  </a:ln>
                  <a:solidFill>
                    <a:srgbClr val="C13D63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</a:t>
              </a:r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FAD5A9E6-49B5-44F9-BFBC-B09B98941A79}"/>
              </a:ext>
            </a:extLst>
          </p:cNvPr>
          <p:cNvGrpSpPr/>
          <p:nvPr/>
        </p:nvGrpSpPr>
        <p:grpSpPr>
          <a:xfrm>
            <a:off x="19261890" y="14391223"/>
            <a:ext cx="4979077" cy="1287449"/>
            <a:chOff x="24690155" y="14415609"/>
            <a:chExt cx="4979077" cy="12874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CasellaDiTesto 67">
                  <a:extLst>
                    <a:ext uri="{FF2B5EF4-FFF2-40B4-BE49-F238E27FC236}">
                      <a16:creationId xmlns:a16="http://schemas.microsoft.com/office/drawing/2014/main" id="{D1DE479C-FD1E-4625-843C-AF37DE0C87A7}"/>
                    </a:ext>
                  </a:extLst>
                </p:cNvPr>
                <p:cNvSpPr txBox="1"/>
                <p:nvPr/>
              </p:nvSpPr>
              <p:spPr>
                <a:xfrm>
                  <a:off x="25601029" y="14573582"/>
                  <a:ext cx="4068203" cy="1129476"/>
                </a:xfrm>
                <a:prstGeom prst="rect">
                  <a:avLst/>
                </a:prstGeom>
                <a:noFill/>
                <a:ln w="76200">
                  <a:solidFill>
                    <a:srgbClr val="990099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just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𝑩𝒓</m:t>
                            </m:r>
                          </m:e>
                          <m:sup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p>
                        <m:r>
                          <a:rPr kumimoji="0" lang="it-IT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99009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sSub>
                          <m:sSubPr>
                            <m:ctrlP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kumimoji="0" lang="it-IT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990099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kumimoji="0" lang="it-IT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990099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kumimoji="0" lang="it-IT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990099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𝑩𝒓</m:t>
                            </m:r>
                          </m:e>
                          <m:sub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</m:sub>
                        </m:sSub>
                        <m:r>
                          <a:rPr kumimoji="0" lang="it-IT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99009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sSup>
                          <m:sSupPr>
                            <m:ctrlP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𝒆</m:t>
                            </m:r>
                          </m:e>
                          <m:sup>
                            <m:r>
                              <a:rPr kumimoji="0" lang="it-IT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99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kumimoji="0" lang="it-IT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68" name="CasellaDiTesto 67">
                  <a:extLst>
                    <a:ext uri="{FF2B5EF4-FFF2-40B4-BE49-F238E27FC236}">
                      <a16:creationId xmlns:a16="http://schemas.microsoft.com/office/drawing/2014/main" id="{D1DE479C-FD1E-4625-843C-AF37DE0C87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01029" y="14573582"/>
                  <a:ext cx="4068203" cy="1129476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76200">
                  <a:solidFill>
                    <a:srgbClr val="990099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3E746260-EFA8-4C6F-91DF-1CC0C66E81AA}"/>
                </a:ext>
              </a:extLst>
            </p:cNvPr>
            <p:cNvSpPr txBox="1"/>
            <p:nvPr/>
          </p:nvSpPr>
          <p:spPr>
            <a:xfrm>
              <a:off x="24690155" y="14415609"/>
              <a:ext cx="11798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600" b="1" i="0" u="sng" strike="noStrike" kern="1200" cap="none" spc="0" normalizeH="0" baseline="0" noProof="0" dirty="0">
                  <a:ln>
                    <a:noFill/>
                  </a:ln>
                  <a:solidFill>
                    <a:srgbClr val="9900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4768BD56-3D39-4815-A357-8CC834D8A54D}"/>
                  </a:ext>
                </a:extLst>
              </p:cNvPr>
              <p:cNvSpPr txBox="1"/>
              <p:nvPr/>
            </p:nvSpPr>
            <p:spPr>
              <a:xfrm>
                <a:off x="8770367" y="18453680"/>
                <a:ext cx="5315694" cy="1269194"/>
              </a:xfrm>
              <a:prstGeom prst="rect">
                <a:avLst/>
              </a:prstGeom>
              <a:solidFill>
                <a:srgbClr val="D5EFFF"/>
              </a:solidFill>
              <a:ln w="76200">
                <a:solidFill>
                  <a:srgbClr val="00FFCC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𝒏</m:t>
                              </m:r>
                            </m:e>
                            <m:sub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𝑳</m:t>
                              </m:r>
                            </m:sub>
                          </m:sSub>
                          <m: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∆</m:t>
                          </m:r>
                          <m: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𝒏</m:t>
                          </m:r>
                        </m:num>
                        <m:den>
                          <m:sSub>
                            <m:sSubPr>
                              <m:ctrlP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𝑯</m:t>
                              </m:r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𝟐</m:t>
                              </m:r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𝑶</m:t>
                              </m:r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,</m:t>
                              </m:r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𝑳</m:t>
                              </m:r>
                            </m:sub>
                          </m:sSub>
                        </m:den>
                      </m:f>
                      <m:r>
                        <a:rPr kumimoji="0" lang="it-IT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𝒏</m:t>
                              </m:r>
                            </m:e>
                            <m:sub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𝑯</m:t>
                              </m:r>
                            </m:sub>
                          </m:sSub>
                          <m: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∆</m:t>
                          </m:r>
                          <m: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𝒏</m:t>
                          </m:r>
                        </m:num>
                        <m:den>
                          <m:sSub>
                            <m:sSubPr>
                              <m:ctrlP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𝑯</m:t>
                              </m:r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𝟐</m:t>
                              </m:r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𝒐</m:t>
                              </m:r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,</m:t>
                              </m:r>
                              <m: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𝑯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it-IT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4768BD56-3D39-4815-A357-8CC834D8A5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0367" y="18453680"/>
                <a:ext cx="5315694" cy="126919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76200">
                <a:solidFill>
                  <a:srgbClr val="00FFCC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asellaDiTesto 79">
                <a:extLst>
                  <a:ext uri="{FF2B5EF4-FFF2-40B4-BE49-F238E27FC236}">
                    <a16:creationId xmlns:a16="http://schemas.microsoft.com/office/drawing/2014/main" id="{A8A1CE92-DE8D-431F-BBC4-63EA0A9B2E0F}"/>
                  </a:ext>
                </a:extLst>
              </p:cNvPr>
              <p:cNvSpPr txBox="1"/>
              <p:nvPr/>
            </p:nvSpPr>
            <p:spPr>
              <a:xfrm>
                <a:off x="8833447" y="20159062"/>
                <a:ext cx="5315694" cy="1200329"/>
              </a:xfrm>
              <a:prstGeom prst="rect">
                <a:avLst/>
              </a:prstGeom>
              <a:solidFill>
                <a:srgbClr val="D5EFFF"/>
              </a:solidFill>
              <a:ln w="76200">
                <a:solidFill>
                  <a:srgbClr val="00FFCC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𝒒</m:t>
                      </m:r>
                      <m:r>
                        <a:rPr kumimoji="0" lang="it-IT" sz="3600" b="1" i="1" u="none" strike="noStrike" kern="1200" cap="none" spc="0" normalizeH="0" baseline="-2500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𝒕𝒐𝒕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𝒏𝑭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𝟐𝟗𝟓𝟖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𝑪</m:t>
                      </m:r>
                    </m:oMath>
                  </m:oMathPara>
                </a14:m>
                <a:endParaRPr kumimoji="0" lang="it-IT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(Volume= 8mL)</a:t>
                </a:r>
              </a:p>
            </p:txBody>
          </p:sp>
        </mc:Choice>
        <mc:Fallback xmlns="">
          <p:sp>
            <p:nvSpPr>
              <p:cNvPr id="80" name="CasellaDiTesto 79">
                <a:extLst>
                  <a:ext uri="{FF2B5EF4-FFF2-40B4-BE49-F238E27FC236}">
                    <a16:creationId xmlns:a16="http://schemas.microsoft.com/office/drawing/2014/main" id="{A8A1CE92-DE8D-431F-BBC4-63EA0A9B2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3447" y="20159062"/>
                <a:ext cx="5315694" cy="1200329"/>
              </a:xfrm>
              <a:prstGeom prst="rect">
                <a:avLst/>
              </a:prstGeom>
              <a:blipFill>
                <a:blip r:embed="rId12"/>
                <a:stretch>
                  <a:fillRect b="-13810"/>
                </a:stretch>
              </a:blipFill>
              <a:ln w="76200">
                <a:solidFill>
                  <a:srgbClr val="00FFCC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488C21F6-3C7F-4966-8665-08E6AC7E3B5E}"/>
              </a:ext>
            </a:extLst>
          </p:cNvPr>
          <p:cNvSpPr txBox="1"/>
          <p:nvPr/>
        </p:nvSpPr>
        <p:spPr>
          <a:xfrm>
            <a:off x="9525923" y="21807958"/>
            <a:ext cx="3864988" cy="1305165"/>
          </a:xfrm>
          <a:prstGeom prst="rect">
            <a:avLst/>
          </a:prstGeom>
          <a:solidFill>
            <a:srgbClr val="93C9FF"/>
          </a:solidFill>
          <a:ln w="76200">
            <a:solidFill>
              <a:srgbClr val="00FFC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Energy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Δ</a:t>
            </a:r>
            <a:r>
              <a:rPr kumimoji="0" lang="it-IT" sz="2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mix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25.3Wh/L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8760D1D-2131-4B97-AA05-BF9DB8F2747F}"/>
              </a:ext>
            </a:extLst>
          </p:cNvPr>
          <p:cNvSpPr txBox="1"/>
          <p:nvPr/>
        </p:nvSpPr>
        <p:spPr>
          <a:xfrm>
            <a:off x="11700416" y="16118156"/>
            <a:ext cx="7970610" cy="646331"/>
          </a:xfrm>
          <a:prstGeom prst="rect">
            <a:avLst/>
          </a:prstGeom>
          <a:solidFill>
            <a:srgbClr val="ECECEC"/>
          </a:solidFill>
          <a:ln>
            <a:solidFill>
              <a:srgbClr val="009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err="1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Thermodynamic</a:t>
            </a:r>
            <a:r>
              <a:rPr lang="it-IT" sz="3600" b="1" dirty="0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Analysis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3BCDD9DC-CDE7-43D4-A924-20C3012A46B2}"/>
              </a:ext>
            </a:extLst>
          </p:cNvPr>
          <p:cNvSpPr txBox="1"/>
          <p:nvPr/>
        </p:nvSpPr>
        <p:spPr>
          <a:xfrm>
            <a:off x="12214339" y="23457545"/>
            <a:ext cx="7970610" cy="646331"/>
          </a:xfrm>
          <a:prstGeom prst="rect">
            <a:avLst/>
          </a:prstGeom>
          <a:solidFill>
            <a:srgbClr val="ECECEC"/>
          </a:solidFill>
          <a:ln>
            <a:solidFill>
              <a:srgbClr val="009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err="1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it-IT" sz="3600" b="1" dirty="0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</a:t>
            </a:r>
          </a:p>
        </p:txBody>
      </p: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C80B8722-D85A-4C7A-BF1B-47FF631D5900}"/>
              </a:ext>
            </a:extLst>
          </p:cNvPr>
          <p:cNvSpPr txBox="1"/>
          <p:nvPr/>
        </p:nvSpPr>
        <p:spPr>
          <a:xfrm>
            <a:off x="18627313" y="35072479"/>
            <a:ext cx="914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[1] T.C. Hung, T. Y. Shai, and S. K. Wang. A,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Energy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22(7):661–667, 1997.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[2]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G. J. Snyder and E. 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Toberer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kumimoji="0" lang="it-IT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Mater.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7(2):105–114, 2008.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D4448A8-657F-43E8-A5A3-7B3AE0F98807}"/>
              </a:ext>
            </a:extLst>
          </p:cNvPr>
          <p:cNvSpPr txBox="1"/>
          <p:nvPr/>
        </p:nvSpPr>
        <p:spPr>
          <a:xfrm>
            <a:off x="24053356" y="16432578"/>
            <a:ext cx="73021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Dependance of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voltage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by molar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diluted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fix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molar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concentrated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(26%)</a:t>
            </a:r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F5844065-453F-40CA-B3AC-A5FF8721120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89" y="203200"/>
            <a:ext cx="3695555" cy="3652749"/>
          </a:xfrm>
          <a:prstGeom prst="rect">
            <a:avLst/>
          </a:prstGeom>
        </p:spPr>
      </p:pic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0E47DBEC-EBF8-4236-B8EA-7F7C87223D99}"/>
              </a:ext>
            </a:extLst>
          </p:cNvPr>
          <p:cNvSpPr/>
          <p:nvPr/>
        </p:nvSpPr>
        <p:spPr>
          <a:xfrm>
            <a:off x="14171434" y="10813981"/>
            <a:ext cx="1712581" cy="1147803"/>
          </a:xfrm>
          <a:prstGeom prst="rightArrow">
            <a:avLst/>
          </a:prstGeom>
          <a:solidFill>
            <a:srgbClr val="C13D63"/>
          </a:solidFill>
          <a:ln>
            <a:solidFill>
              <a:srgbClr val="C13D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Freccia a destra 59">
            <a:extLst>
              <a:ext uri="{FF2B5EF4-FFF2-40B4-BE49-F238E27FC236}">
                <a16:creationId xmlns:a16="http://schemas.microsoft.com/office/drawing/2014/main" id="{760B9074-8C74-4A71-AE1C-BD4559B0982E}"/>
              </a:ext>
            </a:extLst>
          </p:cNvPr>
          <p:cNvSpPr/>
          <p:nvPr/>
        </p:nvSpPr>
        <p:spPr>
          <a:xfrm>
            <a:off x="24416132" y="11083483"/>
            <a:ext cx="1712581" cy="1147803"/>
          </a:xfrm>
          <a:prstGeom prst="rightArrow">
            <a:avLst/>
          </a:prstGeom>
          <a:solidFill>
            <a:srgbClr val="C13D63"/>
          </a:solidFill>
          <a:ln>
            <a:solidFill>
              <a:srgbClr val="C13D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Freccia a destra 62">
            <a:extLst>
              <a:ext uri="{FF2B5EF4-FFF2-40B4-BE49-F238E27FC236}">
                <a16:creationId xmlns:a16="http://schemas.microsoft.com/office/drawing/2014/main" id="{06BA0E44-4118-4C6B-8C8E-C53DEEA51F5F}"/>
              </a:ext>
            </a:extLst>
          </p:cNvPr>
          <p:cNvSpPr/>
          <p:nvPr/>
        </p:nvSpPr>
        <p:spPr>
          <a:xfrm>
            <a:off x="24416132" y="7424327"/>
            <a:ext cx="1712581" cy="1147803"/>
          </a:xfrm>
          <a:prstGeom prst="rightArrow">
            <a:avLst/>
          </a:prstGeom>
          <a:solidFill>
            <a:srgbClr val="C13D63"/>
          </a:solidFill>
          <a:ln>
            <a:solidFill>
              <a:srgbClr val="C13D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8FDEC46D-2CF3-4EEA-8350-A3EAD03C646A}"/>
                  </a:ext>
                </a:extLst>
              </p:cNvPr>
              <p:cNvSpPr txBox="1"/>
              <p:nvPr/>
            </p:nvSpPr>
            <p:spPr>
              <a:xfrm>
                <a:off x="15884015" y="17989774"/>
                <a:ext cx="7698658" cy="1423057"/>
              </a:xfrm>
              <a:prstGeom prst="rect">
                <a:avLst/>
              </a:prstGeom>
              <a:solidFill>
                <a:srgbClr val="E6B0BF"/>
              </a:solidFill>
              <a:ln w="76200">
                <a:solidFill>
                  <a:srgbClr val="C13D63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𝑬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𝑹𝑻</m:t>
                          </m:r>
                        </m:num>
                        <m:den>
                          <m: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𝒏𝑭</m:t>
                          </m:r>
                        </m:den>
                      </m:f>
                      <m:r>
                        <a:rPr kumimoji="0" lang="it-IT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𝐥</m:t>
                      </m:r>
                      <m:func>
                        <m:funcPr>
                          <m:ctrlPr>
                            <a:rPr kumimoji="0" lang="it-IT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uncPr>
                        <m:fName>
                          <m:r>
                            <a:rPr kumimoji="0" lang="it-IT" sz="36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𝐧</m:t>
                          </m:r>
                        </m:fName>
                        <m:e>
                          <m:d>
                            <m:dPr>
                              <m:ctrlPr>
                                <a:rPr kumimoji="0" lang="it-IT" sz="3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>
                                      <a:lumMod val="95000"/>
                                      <a:lumOff val="5000"/>
                                    </a:prst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it-IT" sz="36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>
                                          <a:lumMod val="95000"/>
                                          <a:lumOff val="5000"/>
                                        </a:prst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𝑯</m:t>
                                      </m:r>
                                    </m:sub>
                                    <m:sup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𝑳𝒊</m:t>
                                      </m:r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+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𝑯</m:t>
                                      </m:r>
                                    </m:sub>
                                    <m:sup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𝑩𝒓</m:t>
                                      </m:r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−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𝑳</m:t>
                                      </m:r>
                                    </m:sub>
                                    <m:sup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𝑳𝒊</m:t>
                                      </m:r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+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𝑳</m:t>
                                      </m:r>
                                    </m:sub>
                                    <m:sup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𝑩𝒓</m:t>
                                      </m:r>
                                      <m:r>
                                        <a:rPr kumimoji="0" lang="it-IT" sz="36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−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𝟎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.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𝟒𝟓𝟓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𝑽</m:t>
                      </m:r>
                      <m:r>
                        <a:rPr kumimoji="0" lang="it-IT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</m:oMath>
                  </m:oMathPara>
                </a14:m>
                <a:endParaRPr kumimoji="0" lang="it-IT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8FDEC46D-2CF3-4EEA-8350-A3EAD03C6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84015" y="17989774"/>
                <a:ext cx="7698658" cy="142305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76200">
                <a:solidFill>
                  <a:srgbClr val="C13D63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po 7">
            <a:extLst>
              <a:ext uri="{FF2B5EF4-FFF2-40B4-BE49-F238E27FC236}">
                <a16:creationId xmlns:a16="http://schemas.microsoft.com/office/drawing/2014/main" id="{6DD5D011-8F39-423C-B550-DBBDA0C9C144}"/>
              </a:ext>
            </a:extLst>
          </p:cNvPr>
          <p:cNvGrpSpPr/>
          <p:nvPr/>
        </p:nvGrpSpPr>
        <p:grpSpPr>
          <a:xfrm>
            <a:off x="13455551" y="30810541"/>
            <a:ext cx="9041469" cy="3282994"/>
            <a:chOff x="16223348" y="30170118"/>
            <a:chExt cx="9041469" cy="3282994"/>
          </a:xfrm>
        </p:grpSpPr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C0423DD6-9034-4889-A2DD-0B6A7E6579FF}"/>
                </a:ext>
              </a:extLst>
            </p:cNvPr>
            <p:cNvSpPr txBox="1"/>
            <p:nvPr/>
          </p:nvSpPr>
          <p:spPr>
            <a:xfrm>
              <a:off x="16223348" y="30898567"/>
              <a:ext cx="9041469" cy="2554545"/>
            </a:xfrm>
            <a:prstGeom prst="rect">
              <a:avLst/>
            </a:prstGeom>
            <a:noFill/>
            <a:ln w="76200">
              <a:solidFill>
                <a:srgbClr val="C13D63"/>
              </a:solidFill>
            </a:ln>
          </p:spPr>
          <p:txBody>
            <a:bodyPr wrap="square" rtlCol="0">
              <a:spAutoFit/>
            </a:bodyPr>
            <a:lstStyle/>
            <a:p>
              <a:pPr marL="457200" indent="-457200" algn="ctr">
                <a:buFont typeface="Arial" panose="020B0604020202020204" pitchFamily="34" charset="0"/>
                <a:buChar char="•"/>
              </a:pPr>
              <a:endParaRPr lang="it-IT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Extracted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energy (150</a:t>
              </a:r>
              <a:r>
                <a:rPr lang="el-GR" sz="3200" dirty="0">
                  <a:latin typeface="Arial" panose="020B0604020202020204" pitchFamily="34" charset="0"/>
                  <a:cs typeface="Arial" panose="020B0604020202020204" pitchFamily="34" charset="0"/>
                </a:rPr>
                <a:t>µ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m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diaphragm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) ≈ </a:t>
              </a:r>
              <a:r>
                <a:rPr lang="it-IT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6%</a:t>
              </a: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endParaRPr lang="it-IT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Extracted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energy (50</a:t>
              </a:r>
              <a:r>
                <a:rPr lang="el-GR" sz="3200" dirty="0">
                  <a:latin typeface="Arial" panose="020B0604020202020204" pitchFamily="34" charset="0"/>
                  <a:cs typeface="Arial" panose="020B0604020202020204" pitchFamily="34" charset="0"/>
                </a:rPr>
                <a:t>µ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m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diaphragm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) ≈ </a:t>
              </a:r>
              <a:r>
                <a:rPr lang="it-IT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endParaRPr lang="it-IT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E1B9AE15-E962-45AA-936F-A4BEAA773EF2}"/>
                </a:ext>
              </a:extLst>
            </p:cNvPr>
            <p:cNvSpPr txBox="1"/>
            <p:nvPr/>
          </p:nvSpPr>
          <p:spPr>
            <a:xfrm>
              <a:off x="16223348" y="30170118"/>
              <a:ext cx="84668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b="1" i="1" dirty="0">
                  <a:solidFill>
                    <a:srgbClr val="C13D6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SUMMARY</a:t>
              </a:r>
            </a:p>
          </p:txBody>
        </p:sp>
      </p:grp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550272FC-10F3-4219-ACE2-D16C4DD4C92C}"/>
              </a:ext>
            </a:extLst>
          </p:cNvPr>
          <p:cNvSpPr txBox="1"/>
          <p:nvPr/>
        </p:nvSpPr>
        <p:spPr>
          <a:xfrm>
            <a:off x="17329727" y="24668672"/>
            <a:ext cx="7195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Constant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(5mA)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discharge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094D6B1D-5BA9-4D55-A5C0-18F26A0CA99D}"/>
              </a:ext>
            </a:extLst>
          </p:cNvPr>
          <p:cNvSpPr txBox="1"/>
          <p:nvPr/>
        </p:nvSpPr>
        <p:spPr>
          <a:xfrm>
            <a:off x="736271" y="16469534"/>
            <a:ext cx="7130213" cy="140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energy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efficency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vs temperature </a:t>
            </a:r>
          </a:p>
          <a:p>
            <a:pPr algn="ctr"/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sources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the pressure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water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boils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 30°C.</a:t>
            </a: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DA185C05-106D-4B52-9A34-0203155F42E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636098" y="17297240"/>
            <a:ext cx="8136638" cy="6228000"/>
          </a:xfrm>
          <a:prstGeom prst="rect">
            <a:avLst/>
          </a:prstGeom>
        </p:spPr>
      </p:pic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A4C1E291-A0C7-4738-9982-2A3BD6C3E161}"/>
              </a:ext>
            </a:extLst>
          </p:cNvPr>
          <p:cNvSpPr txBox="1"/>
          <p:nvPr/>
        </p:nvSpPr>
        <p:spPr>
          <a:xfrm>
            <a:off x="16799779" y="20216587"/>
            <a:ext cx="57424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solidFill>
                  <a:srgbClr val="C13D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it-IT" sz="3200" b="1" dirty="0">
                <a:solidFill>
                  <a:srgbClr val="C13D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1" dirty="0" err="1">
                <a:solidFill>
                  <a:srgbClr val="C13D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it-IT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= 26%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it-IT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= 2.5%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T = 45°C</a:t>
            </a:r>
          </a:p>
        </p:txBody>
      </p:sp>
      <p:pic>
        <p:nvPicPr>
          <p:cNvPr id="104" name="Immagine 103" descr="Immagine che contiene parete, interni, tazza, sedendo&#10;&#10;Descrizione generata automaticamente">
            <a:extLst>
              <a:ext uri="{FF2B5EF4-FFF2-40B4-BE49-F238E27FC236}">
                <a16:creationId xmlns:a16="http://schemas.microsoft.com/office/drawing/2014/main" id="{25EAEA48-FC9F-4661-9607-3BE0D34442D5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5" t="16240" r="18790" b="2823"/>
          <a:stretch/>
        </p:blipFill>
        <p:spPr>
          <a:xfrm rot="16200000">
            <a:off x="26558346" y="6203129"/>
            <a:ext cx="2600075" cy="2991799"/>
          </a:xfrm>
          <a:prstGeom prst="rect">
            <a:avLst/>
          </a:prstGeom>
          <a:ln w="38100">
            <a:solidFill>
              <a:srgbClr val="CC99FF"/>
            </a:solidFill>
          </a:ln>
        </p:spPr>
      </p:pic>
      <p:pic>
        <p:nvPicPr>
          <p:cNvPr id="105" name="Immagine 104">
            <a:extLst>
              <a:ext uri="{FF2B5EF4-FFF2-40B4-BE49-F238E27FC236}">
                <a16:creationId xmlns:a16="http://schemas.microsoft.com/office/drawing/2014/main" id="{161B3491-C4EC-4EC9-BF44-A5881721ADF3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57344" t="59284" r="29504" b="21028"/>
          <a:stretch/>
        </p:blipFill>
        <p:spPr>
          <a:xfrm>
            <a:off x="28448115" y="7815001"/>
            <a:ext cx="1930068" cy="1625208"/>
          </a:xfrm>
          <a:prstGeom prst="rect">
            <a:avLst/>
          </a:prstGeom>
          <a:ln w="38100">
            <a:solidFill>
              <a:srgbClr val="CC99FF"/>
            </a:solidFill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C6D287B-6524-4A67-8AB3-2C6F674537A8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786" t="5958" r="8529"/>
          <a:stretch/>
        </p:blipFill>
        <p:spPr>
          <a:xfrm>
            <a:off x="721955" y="17646811"/>
            <a:ext cx="7362750" cy="5976000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ADD65C3A-12B5-474F-84AF-7FF6268F3676}"/>
              </a:ext>
            </a:extLst>
          </p:cNvPr>
          <p:cNvGrpSpPr/>
          <p:nvPr/>
        </p:nvGrpSpPr>
        <p:grpSpPr>
          <a:xfrm>
            <a:off x="22926066" y="30275583"/>
            <a:ext cx="9280155" cy="4756462"/>
            <a:chOff x="22957237" y="32526442"/>
            <a:chExt cx="9280155" cy="4756461"/>
          </a:xfrm>
        </p:grpSpPr>
        <p:sp>
          <p:nvSpPr>
            <p:cNvPr id="66" name="CasellaDiTesto 65">
              <a:extLst>
                <a:ext uri="{FF2B5EF4-FFF2-40B4-BE49-F238E27FC236}">
                  <a16:creationId xmlns:a16="http://schemas.microsoft.com/office/drawing/2014/main" id="{5FA3B9EB-97A7-4D87-9BF3-A8335CB78ECF}"/>
                </a:ext>
              </a:extLst>
            </p:cNvPr>
            <p:cNvSpPr txBox="1"/>
            <p:nvPr/>
          </p:nvSpPr>
          <p:spPr>
            <a:xfrm>
              <a:off x="22957237" y="33251031"/>
              <a:ext cx="9280155" cy="4031872"/>
            </a:xfrm>
            <a:prstGeom prst="rect">
              <a:avLst/>
            </a:prstGeom>
            <a:noFill/>
            <a:ln w="76200">
              <a:solidFill>
                <a:srgbClr val="C13D63"/>
              </a:solidFill>
            </a:ln>
          </p:spPr>
          <p:txBody>
            <a:bodyPr wrap="square" rtlCol="0">
              <a:spAutoFit/>
            </a:bodyPr>
            <a:lstStyle/>
            <a:p>
              <a:pPr marL="457200" indent="-457200" algn="ctr">
                <a:buFont typeface="Arial" panose="020B0604020202020204" pitchFamily="34" charset="0"/>
                <a:buChar char="•"/>
              </a:pPr>
              <a:endParaRPr lang="it-IT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Optimization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of the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experimental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setup</a:t>
              </a: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endParaRPr lang="it-IT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Maximize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the energy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outputted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by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implementing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several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electrodes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diaphragms</a:t>
              </a: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it-IT" sz="3200" dirty="0" err="1">
                  <a:latin typeface="Arial" panose="020B0604020202020204" pitchFamily="34" charset="0"/>
                  <a:cs typeface="Arial" panose="020B0604020202020204" pitchFamily="34" charset="0"/>
                </a:rPr>
                <a:t>parallel</a:t>
              </a:r>
              <a:endParaRPr lang="it-IT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endParaRPr lang="it-IT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r>
                <a:rPr lang="it-IT" sz="3200" dirty="0">
                  <a:latin typeface="Arial" panose="020B0604020202020204" pitchFamily="34" charset="0"/>
                  <a:cs typeface="Arial" panose="020B0604020202020204" pitchFamily="34" charset="0"/>
                </a:rPr>
                <a:t>Study new redox-systems</a:t>
              </a: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endParaRPr lang="it-IT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CasellaDiTesto 68">
              <a:extLst>
                <a:ext uri="{FF2B5EF4-FFF2-40B4-BE49-F238E27FC236}">
                  <a16:creationId xmlns:a16="http://schemas.microsoft.com/office/drawing/2014/main" id="{167DA7EA-E2CE-413C-BAD7-8C8237EFDC30}"/>
                </a:ext>
              </a:extLst>
            </p:cNvPr>
            <p:cNvSpPr txBox="1"/>
            <p:nvPr/>
          </p:nvSpPr>
          <p:spPr>
            <a:xfrm>
              <a:off x="23636098" y="32526442"/>
              <a:ext cx="84668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3600" b="1" i="1" dirty="0">
                  <a:solidFill>
                    <a:srgbClr val="C13D6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FUTURE STEPS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966021F6-EF0D-4984-A4D2-E701020D8F74}"/>
                  </a:ext>
                </a:extLst>
              </p:cNvPr>
              <p:cNvSpPr txBox="1"/>
              <p:nvPr/>
            </p:nvSpPr>
            <p:spPr>
              <a:xfrm>
                <a:off x="8496308" y="17333287"/>
                <a:ext cx="5732150" cy="646331"/>
              </a:xfrm>
              <a:prstGeom prst="rect">
                <a:avLst/>
              </a:prstGeom>
              <a:ln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3600" b="1" i="1">
                              <a:latin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it-IT" sz="3600" b="1" i="1">
                              <a:latin typeface="Cambria Math" panose="02040503050406030204" pitchFamily="18" charset="0"/>
                            </a:rPr>
                            <m:t>𝒅𝒊𝒔𝒕𝒊𝒍𝒍𝒂𝒕𝒊𝒐𝒏</m:t>
                          </m:r>
                        </m:sub>
                      </m:sSub>
                      <m:r>
                        <a:rPr lang="it-IT" sz="3600" b="1" i="1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it-IT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3600" b="1" i="1">
                              <a:latin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it-IT" sz="3600" b="1" i="1">
                              <a:latin typeface="Cambria Math" panose="02040503050406030204" pitchFamily="18" charset="0"/>
                            </a:rPr>
                            <m:t>𝑻𝑹𝑩</m:t>
                          </m:r>
                        </m:sub>
                      </m:sSub>
                      <m:r>
                        <m:rPr>
                          <m:nor/>
                        </m:rPr>
                        <a:rPr lang="it-IT" sz="3600" b="1" dirty="0"/>
                        <m:t> </m:t>
                      </m:r>
                      <m:r>
                        <m:rPr>
                          <m:nor/>
                        </m:rPr>
                        <a:rPr lang="it-IT" sz="3600" b="1" dirty="0"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</a:rPr>
                        <m:t>≈ 10%</m:t>
                      </m:r>
                    </m:oMath>
                  </m:oMathPara>
                </a14:m>
                <a:endParaRPr lang="it-IT" sz="3600" b="1" dirty="0">
                  <a:solidFill>
                    <a:prstClr val="black">
                      <a:lumMod val="95000"/>
                      <a:lumOff val="5000"/>
                    </a:prstClr>
                  </a:solidFill>
                </a:endParaRPr>
              </a:p>
            </p:txBody>
          </p:sp>
        </mc:Choice>
        <mc:Fallback xmlns=""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966021F6-EF0D-4984-A4D2-E701020D8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308" y="17333287"/>
                <a:ext cx="5732150" cy="646331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uppo 11">
            <a:extLst>
              <a:ext uri="{FF2B5EF4-FFF2-40B4-BE49-F238E27FC236}">
                <a16:creationId xmlns:a16="http://schemas.microsoft.com/office/drawing/2014/main" id="{CF41CD1A-6C69-477E-91F3-8723F612BC14}"/>
              </a:ext>
            </a:extLst>
          </p:cNvPr>
          <p:cNvGrpSpPr/>
          <p:nvPr/>
        </p:nvGrpSpPr>
        <p:grpSpPr>
          <a:xfrm>
            <a:off x="-111439" y="23550623"/>
            <a:ext cx="13266638" cy="6641510"/>
            <a:chOff x="-37302" y="23137954"/>
            <a:chExt cx="14957662" cy="7208662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5E29493C-090A-43AB-97E4-B2DC345909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3"/>
            <a:srcRect r="47863"/>
            <a:stretch/>
          </p:blipFill>
          <p:spPr>
            <a:xfrm>
              <a:off x="172604" y="23137954"/>
              <a:ext cx="14747756" cy="720866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CasellaDiTesto 92">
                  <a:extLst>
                    <a:ext uri="{FF2B5EF4-FFF2-40B4-BE49-F238E27FC236}">
                      <a16:creationId xmlns:a16="http://schemas.microsoft.com/office/drawing/2014/main" id="{61DA5556-930E-40B5-965E-3423C84BA5C1}"/>
                    </a:ext>
                  </a:extLst>
                </p:cNvPr>
                <p:cNvSpPr txBox="1"/>
                <p:nvPr/>
              </p:nvSpPr>
              <p:spPr>
                <a:xfrm>
                  <a:off x="1475930" y="23731321"/>
                  <a:ext cx="5586341" cy="567900"/>
                </a:xfrm>
                <a:prstGeom prst="rect">
                  <a:avLst/>
                </a:prstGeom>
                <a:solidFill>
                  <a:srgbClr val="ECECEC"/>
                </a:solidFill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it-IT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𝒅𝒊𝒂𝒑𝒉𝒓𝒂𝒈𝒎</m:t>
                      </m:r>
                      <m:r>
                        <a:rPr kumimoji="0" lang="it-IT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:</m:t>
                      </m:r>
                      <m:r>
                        <a:rPr kumimoji="0" lang="it-IT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𝟓𝟎</m:t>
                      </m:r>
                      <m:r>
                        <a:rPr kumimoji="0" lang="it-IT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µ</m:t>
                      </m:r>
                      <m:r>
                        <a:rPr kumimoji="0" lang="it-IT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𝐦</m:t>
                      </m:r>
                    </m:oMath>
                  </a14:m>
                  <a:r>
                    <a:rPr kumimoji="0" lang="it-IT" sz="2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thick</a:t>
                  </a:r>
                </a:p>
              </p:txBody>
            </p:sp>
          </mc:Choice>
          <mc:Fallback xmlns="">
            <p:sp>
              <p:nvSpPr>
                <p:cNvPr id="93" name="CasellaDiTesto 92">
                  <a:extLst>
                    <a:ext uri="{FF2B5EF4-FFF2-40B4-BE49-F238E27FC236}">
                      <a16:creationId xmlns:a16="http://schemas.microsoft.com/office/drawing/2014/main" id="{61DA5556-930E-40B5-965E-3423C84BA5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5930" y="23731321"/>
                  <a:ext cx="5586341" cy="567900"/>
                </a:xfrm>
                <a:prstGeom prst="rect">
                  <a:avLst/>
                </a:prstGeom>
                <a:blipFill>
                  <a:blip r:embed="rId34"/>
                  <a:stretch>
                    <a:fillRect t="-11628" b="-32558"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5" name="CasellaDiTesto 84">
              <a:extLst>
                <a:ext uri="{FF2B5EF4-FFF2-40B4-BE49-F238E27FC236}">
                  <a16:creationId xmlns:a16="http://schemas.microsoft.com/office/drawing/2014/main" id="{486CAD5A-1F4A-441A-868A-5E07C8580FC8}"/>
                </a:ext>
              </a:extLst>
            </p:cNvPr>
            <p:cNvSpPr txBox="1"/>
            <p:nvPr/>
          </p:nvSpPr>
          <p:spPr>
            <a:xfrm>
              <a:off x="-37302" y="24843759"/>
              <a:ext cx="71959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Discharge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r>
                <a:rPr lang="el-GR" sz="2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Ω</a:t>
              </a:r>
              <a:endParaRPr lang="it-IT" sz="28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CasellaDiTesto 100">
              <a:extLst>
                <a:ext uri="{FF2B5EF4-FFF2-40B4-BE49-F238E27FC236}">
                  <a16:creationId xmlns:a16="http://schemas.microsoft.com/office/drawing/2014/main" id="{0A1AE1C6-DDDB-457E-AD3F-33E58B5AA621}"/>
                </a:ext>
              </a:extLst>
            </p:cNvPr>
            <p:cNvSpPr txBox="1"/>
            <p:nvPr/>
          </p:nvSpPr>
          <p:spPr>
            <a:xfrm>
              <a:off x="6889424" y="27801402"/>
              <a:ext cx="35979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Discharge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2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Ω</a:t>
              </a:r>
              <a:endParaRPr lang="it-IT" sz="2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917F91A4-BFE1-49E5-A665-25D760ACFC1F}"/>
                </a:ext>
              </a:extLst>
            </p:cNvPr>
            <p:cNvSpPr txBox="1"/>
            <p:nvPr/>
          </p:nvSpPr>
          <p:spPr>
            <a:xfrm>
              <a:off x="10380349" y="24309162"/>
              <a:ext cx="39288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Discharge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r>
                <a:rPr lang="el-GR" sz="2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Ω</a:t>
              </a:r>
              <a:endParaRPr lang="it-IT" sz="28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673D8202-7F60-401F-890F-50FDA276EA96}"/>
              </a:ext>
            </a:extLst>
          </p:cNvPr>
          <p:cNvGrpSpPr/>
          <p:nvPr/>
        </p:nvGrpSpPr>
        <p:grpSpPr>
          <a:xfrm>
            <a:off x="-219546" y="29515944"/>
            <a:ext cx="13887105" cy="6494734"/>
            <a:chOff x="3313242" y="23994944"/>
            <a:chExt cx="13887105" cy="6494734"/>
          </a:xfrm>
        </p:grpSpPr>
        <p:sp>
          <p:nvSpPr>
            <p:cNvPr id="96" name="CasellaDiTesto 95">
              <a:extLst>
                <a:ext uri="{FF2B5EF4-FFF2-40B4-BE49-F238E27FC236}">
                  <a16:creationId xmlns:a16="http://schemas.microsoft.com/office/drawing/2014/main" id="{91C085E9-9B12-4061-9E6A-E0C67F9DC9D2}"/>
                </a:ext>
              </a:extLst>
            </p:cNvPr>
            <p:cNvSpPr txBox="1"/>
            <p:nvPr/>
          </p:nvSpPr>
          <p:spPr>
            <a:xfrm>
              <a:off x="3757644" y="25339007"/>
              <a:ext cx="71959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Constant </a:t>
              </a:r>
              <a:r>
                <a:rPr lang="it-IT" sz="2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load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(50</a:t>
              </a:r>
              <a:r>
                <a:rPr lang="el-GR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Ω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it-IT" sz="2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discharge</a:t>
              </a:r>
              <a:r>
                <a:rPr lang="it-IT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DD8D63B3-FE50-4B2C-9B43-BAC5346F08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/>
            <a:srcRect r="54164"/>
            <a:stretch/>
          </p:blipFill>
          <p:spPr>
            <a:xfrm>
              <a:off x="3313242" y="23994944"/>
              <a:ext cx="13887105" cy="649473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CasellaDiTesto 91">
                  <a:extLst>
                    <a:ext uri="{FF2B5EF4-FFF2-40B4-BE49-F238E27FC236}">
                      <a16:creationId xmlns:a16="http://schemas.microsoft.com/office/drawing/2014/main" id="{C9BCEDC9-6EF8-4944-B2D0-92FA6F15F78D}"/>
                    </a:ext>
                  </a:extLst>
                </p:cNvPr>
                <p:cNvSpPr txBox="1"/>
                <p:nvPr/>
              </p:nvSpPr>
              <p:spPr>
                <a:xfrm>
                  <a:off x="4983965" y="24430579"/>
                  <a:ext cx="4441886" cy="523220"/>
                </a:xfrm>
                <a:prstGeom prst="rect">
                  <a:avLst/>
                </a:prstGeom>
                <a:solidFill>
                  <a:srgbClr val="ECECEC"/>
                </a:solidFill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it-IT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𝒅𝒊𝒂𝒑𝒉𝒓𝒂𝒈𝒎</m:t>
                      </m:r>
                      <m:r>
                        <a:rPr kumimoji="0" lang="it-IT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>
                        <a:rPr kumimoji="0" lang="it-IT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𝟏𝟓𝟎</m:t>
                      </m:r>
                      <m:r>
                        <a:rPr kumimoji="0" lang="it-IT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µ</m:t>
                      </m:r>
                      <m:r>
                        <a:rPr kumimoji="0" lang="it-IT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𝐦</m:t>
                      </m:r>
                    </m:oMath>
                  </a14:m>
                  <a:r>
                    <a:rPr kumimoji="0" lang="it-IT" sz="2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thick</a:t>
                  </a:r>
                </a:p>
              </p:txBody>
            </p:sp>
          </mc:Choice>
          <mc:Fallback xmlns="">
            <p:sp>
              <p:nvSpPr>
                <p:cNvPr id="92" name="CasellaDiTesto 91">
                  <a:extLst>
                    <a:ext uri="{FF2B5EF4-FFF2-40B4-BE49-F238E27FC236}">
                      <a16:creationId xmlns:a16="http://schemas.microsoft.com/office/drawing/2014/main" id="{C9BCEDC9-6EF8-4944-B2D0-92FA6F15F7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3965" y="24430579"/>
                  <a:ext cx="4441886" cy="523220"/>
                </a:xfrm>
                <a:prstGeom prst="rect">
                  <a:avLst/>
                </a:prstGeom>
                <a:blipFill>
                  <a:blip r:embed="rId36"/>
                  <a:stretch>
                    <a:fillRect t="-10465" r="-274" b="-32558"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B1B99406-1592-44EF-9A50-1B49BEFD55FF}"/>
              </a:ext>
            </a:extLst>
          </p:cNvPr>
          <p:cNvSpPr txBox="1"/>
          <p:nvPr/>
        </p:nvSpPr>
        <p:spPr>
          <a:xfrm>
            <a:off x="24107152" y="24216668"/>
            <a:ext cx="795368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Constant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discharge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membrane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thicknes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Data shows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, for the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discharged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time, in the case of 50µm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diaphragm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3 times the energy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from 150µm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diaphragm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attributed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resistance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of 50µm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diaphragm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it-IT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resistance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changes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in time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mainly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due to the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setup. </a:t>
            </a:r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0970135F-40D5-474B-B447-CEA40A4FADD1}"/>
              </a:ext>
            </a:extLst>
          </p:cNvPr>
          <p:cNvGrpSpPr/>
          <p:nvPr/>
        </p:nvGrpSpPr>
        <p:grpSpPr>
          <a:xfrm>
            <a:off x="13012910" y="23891070"/>
            <a:ext cx="11182863" cy="6940677"/>
            <a:chOff x="13332309" y="23876105"/>
            <a:chExt cx="11182863" cy="6940677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2E93F183-DCE6-476C-BFBE-0ACF4CFB4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18132721" y="24830236"/>
              <a:ext cx="6382451" cy="5986546"/>
            </a:xfrm>
            <a:prstGeom prst="rect">
              <a:avLst/>
            </a:prstGeom>
          </p:spPr>
        </p:pic>
        <p:graphicFrame>
          <p:nvGraphicFramePr>
            <p:cNvPr id="25" name="Oggetto 24">
              <a:extLst>
                <a:ext uri="{FF2B5EF4-FFF2-40B4-BE49-F238E27FC236}">
                  <a16:creationId xmlns:a16="http://schemas.microsoft.com/office/drawing/2014/main" id="{CC0B0962-1647-4464-B361-800F9FB08BC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0705404"/>
                </p:ext>
              </p:extLst>
            </p:nvPr>
          </p:nvGraphicFramePr>
          <p:xfrm>
            <a:off x="13332309" y="23876105"/>
            <a:ext cx="5782783" cy="57827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Graph" r:id="rId38" imgW="2879640" imgH="2879640" progId="Origin50.Graph">
                    <p:embed/>
                  </p:oleObj>
                </mc:Choice>
                <mc:Fallback>
                  <p:oleObj name="Graph" r:id="rId38" imgW="2879640" imgH="287964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9"/>
                        <a:stretch>
                          <a:fillRect/>
                        </a:stretch>
                      </p:blipFill>
                      <p:spPr>
                        <a:xfrm>
                          <a:off x="13332309" y="23876105"/>
                          <a:ext cx="5782783" cy="578278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A867DC26-6AFE-4D8D-9FD8-D4C7C31141BB}"/>
              </a:ext>
            </a:extLst>
          </p:cNvPr>
          <p:cNvSpPr txBox="1"/>
          <p:nvPr/>
        </p:nvSpPr>
        <p:spPr>
          <a:xfrm>
            <a:off x="13752336" y="24685763"/>
            <a:ext cx="3033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/>
              <a:t>Impedence</a:t>
            </a:r>
            <a:r>
              <a:rPr lang="it-IT" sz="2800" dirty="0"/>
              <a:t> </a:t>
            </a:r>
            <a:r>
              <a:rPr lang="it-IT" sz="2800" dirty="0" err="1"/>
              <a:t>analysis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9094201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4859</TotalTime>
  <Words>497</Words>
  <Application>Microsoft Office PowerPoint</Application>
  <PresentationFormat>Personalizzato</PresentationFormat>
  <Paragraphs>57</Paragraphs>
  <Slides>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Georgia</vt:lpstr>
      <vt:lpstr>Tema di Office</vt:lpstr>
      <vt:lpstr>Graph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Laboratorio</dc:creator>
  <cp:lastModifiedBy>Laboratorio</cp:lastModifiedBy>
  <cp:revision>180</cp:revision>
  <dcterms:created xsi:type="dcterms:W3CDTF">2019-04-24T11:05:55Z</dcterms:created>
  <dcterms:modified xsi:type="dcterms:W3CDTF">2019-08-30T14:42:42Z</dcterms:modified>
</cp:coreProperties>
</file>