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7" r:id="rId3"/>
    <p:sldId id="259" r:id="rId4"/>
    <p:sldId id="300" r:id="rId5"/>
    <p:sldId id="301" r:id="rId6"/>
    <p:sldId id="303" r:id="rId7"/>
    <p:sldId id="434" r:id="rId8"/>
    <p:sldId id="304" r:id="rId9"/>
    <p:sldId id="417" r:id="rId10"/>
    <p:sldId id="302" r:id="rId11"/>
    <p:sldId id="305" r:id="rId12"/>
    <p:sldId id="424" r:id="rId13"/>
    <p:sldId id="376" r:id="rId14"/>
    <p:sldId id="373" r:id="rId15"/>
    <p:sldId id="396" r:id="rId16"/>
    <p:sldId id="379" r:id="rId17"/>
    <p:sldId id="397" r:id="rId18"/>
    <p:sldId id="418" r:id="rId19"/>
    <p:sldId id="380" r:id="rId20"/>
    <p:sldId id="392" r:id="rId21"/>
    <p:sldId id="393" r:id="rId22"/>
    <p:sldId id="425" r:id="rId23"/>
    <p:sldId id="426" r:id="rId24"/>
    <p:sldId id="435" r:id="rId25"/>
    <p:sldId id="415" r:id="rId26"/>
    <p:sldId id="437" r:id="rId27"/>
    <p:sldId id="427" r:id="rId28"/>
    <p:sldId id="436" r:id="rId29"/>
    <p:sldId id="409" r:id="rId30"/>
    <p:sldId id="414" r:id="rId31"/>
    <p:sldId id="420" r:id="rId32"/>
  </p:sldIdLst>
  <p:sldSz cx="12192000" cy="6858000"/>
  <p:notesSz cx="9940925" cy="68087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ulio Costantini" initials="GC" lastIdx="8" clrIdx="0">
    <p:extLst>
      <p:ext uri="{19B8F6BF-5375-455C-9EA6-DF929625EA0E}">
        <p15:presenceInfo xmlns:p15="http://schemas.microsoft.com/office/powerpoint/2012/main" userId="310c662f5360b4f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48" autoAdjust="0"/>
    <p:restoredTop sz="86924" autoAdjust="0"/>
  </p:normalViewPr>
  <p:slideViewPr>
    <p:cSldViewPr snapToGrid="0">
      <p:cViewPr varScale="1">
        <p:scale>
          <a:sx n="72" d="100"/>
          <a:sy n="72" d="100"/>
        </p:scale>
        <p:origin x="61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7734" cy="3416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30891" y="0"/>
            <a:ext cx="4307734" cy="3416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E06096-261F-4407-82B3-962B61F4BD3D}" type="datetimeFigureOut">
              <a:rPr lang="en-US" smtClean="0"/>
              <a:t>9/26/2018</a:t>
            </a:fld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6467167"/>
            <a:ext cx="4307734" cy="341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30891" y="6467167"/>
            <a:ext cx="4307734" cy="341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13066B-6B83-4A47-96A5-9CEB48E415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4940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7734" cy="3416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0891" y="0"/>
            <a:ext cx="4307734" cy="3416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6C195-9E8C-4BFE-9856-19EBCB40ADDC}" type="datetimeFigureOut">
              <a:rPr lang="en-US" smtClean="0"/>
              <a:t>9/26/2018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27350" y="850900"/>
            <a:ext cx="4086225" cy="2298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4093" y="3276729"/>
            <a:ext cx="7952740" cy="26809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67167"/>
            <a:ext cx="4307734" cy="341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0891" y="6467167"/>
            <a:ext cx="4307734" cy="341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32C26-51A9-41D9-89A9-4887A32F16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192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32C26-51A9-41D9-89A9-4887A32F169F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740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592530-1E56-41AE-9047-61402EF372C1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5082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592530-1E56-41AE-9047-61402EF372C1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9179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Man </a:t>
            </a:r>
            <a:r>
              <a:rPr lang="it-IT" dirty="0" err="1"/>
              <a:t>who</a:t>
            </a:r>
            <a:r>
              <a:rPr lang="it-IT" dirty="0"/>
              <a:t> are </a:t>
            </a:r>
            <a:r>
              <a:rPr lang="it-IT" dirty="0" err="1"/>
              <a:t>generally</a:t>
            </a:r>
            <a:r>
              <a:rPr lang="it-IT" dirty="0"/>
              <a:t> more </a:t>
            </a:r>
            <a:r>
              <a:rPr lang="it-IT" dirty="0" err="1"/>
              <a:t>active</a:t>
            </a:r>
            <a:r>
              <a:rPr lang="it-IT" dirty="0"/>
              <a:t> </a:t>
            </a:r>
            <a:r>
              <a:rPr lang="it-IT" dirty="0" err="1"/>
              <a:t>also</a:t>
            </a:r>
            <a:r>
              <a:rPr lang="it-IT" baseline="0" dirty="0"/>
              <a:t> </a:t>
            </a:r>
            <a:r>
              <a:rPr lang="it-IT" baseline="0" dirty="0" err="1"/>
              <a:t>consider</a:t>
            </a:r>
            <a:r>
              <a:rPr lang="it-IT" baseline="0" dirty="0"/>
              <a:t> </a:t>
            </a:r>
            <a:r>
              <a:rPr lang="it-IT" baseline="0" dirty="0" err="1"/>
              <a:t>others</a:t>
            </a:r>
            <a:r>
              <a:rPr lang="it-IT" baseline="0" dirty="0"/>
              <a:t> </a:t>
            </a:r>
            <a:r>
              <a:rPr lang="it-IT" baseline="0" dirty="0" err="1"/>
              <a:t>generally</a:t>
            </a:r>
            <a:r>
              <a:rPr lang="it-IT" baseline="0" dirty="0"/>
              <a:t> </a:t>
            </a:r>
            <a:r>
              <a:rPr lang="it-IT" baseline="0" dirty="0" err="1"/>
              <a:t>happier</a:t>
            </a:r>
            <a:endParaRPr lang="it-IT" baseline="0" dirty="0"/>
          </a:p>
          <a:p>
            <a:r>
              <a:rPr lang="it-IT" baseline="0" dirty="0"/>
              <a:t>Man </a:t>
            </a:r>
            <a:r>
              <a:rPr lang="it-IT" baseline="0" dirty="0" err="1"/>
              <a:t>who</a:t>
            </a:r>
            <a:r>
              <a:rPr lang="it-IT" baseline="0" dirty="0"/>
              <a:t> are </a:t>
            </a:r>
            <a:r>
              <a:rPr lang="it-IT" baseline="0" dirty="0" err="1"/>
              <a:t>generaly</a:t>
            </a:r>
            <a:r>
              <a:rPr lang="it-IT" baseline="0" dirty="0"/>
              <a:t> more </a:t>
            </a:r>
            <a:r>
              <a:rPr lang="it-IT" baseline="0" dirty="0" err="1"/>
              <a:t>dominant</a:t>
            </a:r>
            <a:r>
              <a:rPr lang="it-IT" baseline="0" dirty="0"/>
              <a:t>, </a:t>
            </a:r>
            <a:r>
              <a:rPr lang="it-IT" baseline="0" dirty="0" err="1"/>
              <a:t>consider</a:t>
            </a:r>
            <a:r>
              <a:rPr lang="it-IT" baseline="0" dirty="0"/>
              <a:t> </a:t>
            </a:r>
            <a:r>
              <a:rPr lang="it-IT" baseline="0" dirty="0" err="1"/>
              <a:t>others</a:t>
            </a:r>
            <a:r>
              <a:rPr lang="it-IT" baseline="0" dirty="0"/>
              <a:t> </a:t>
            </a:r>
            <a:r>
              <a:rPr lang="it-IT" baseline="0" dirty="0" err="1"/>
              <a:t>warmer</a:t>
            </a:r>
            <a:endParaRPr lang="it-IT" baseline="0" dirty="0"/>
          </a:p>
          <a:p>
            <a:r>
              <a:rPr lang="it-IT" baseline="0" dirty="0" err="1"/>
              <a:t>Women</a:t>
            </a:r>
            <a:r>
              <a:rPr lang="it-IT" baseline="0" dirty="0"/>
              <a:t> </a:t>
            </a:r>
            <a:r>
              <a:rPr lang="it-IT" baseline="0" dirty="0" err="1"/>
              <a:t>who</a:t>
            </a:r>
            <a:r>
              <a:rPr lang="it-IT" baseline="0" dirty="0"/>
              <a:t> </a:t>
            </a:r>
            <a:r>
              <a:rPr lang="it-IT" baseline="0" dirty="0" err="1"/>
              <a:t>generally</a:t>
            </a:r>
            <a:r>
              <a:rPr lang="it-IT" baseline="0" dirty="0"/>
              <a:t> </a:t>
            </a:r>
            <a:r>
              <a:rPr lang="it-IT" baseline="0" dirty="0" err="1"/>
              <a:t>attribute</a:t>
            </a:r>
            <a:r>
              <a:rPr lang="it-IT" baseline="0" dirty="0"/>
              <a:t> more </a:t>
            </a:r>
            <a:r>
              <a:rPr lang="it-IT" baseline="0" dirty="0" err="1"/>
              <a:t>dominance</a:t>
            </a:r>
            <a:r>
              <a:rPr lang="it-IT" baseline="0" dirty="0"/>
              <a:t> to </a:t>
            </a:r>
            <a:r>
              <a:rPr lang="it-IT" baseline="0" dirty="0" err="1"/>
              <a:t>others</a:t>
            </a:r>
            <a:r>
              <a:rPr lang="it-IT" baseline="0" dirty="0"/>
              <a:t>, </a:t>
            </a:r>
            <a:r>
              <a:rPr lang="it-IT" baseline="0" dirty="0" err="1"/>
              <a:t>also</a:t>
            </a:r>
            <a:r>
              <a:rPr lang="it-IT" baseline="0" dirty="0"/>
              <a:t> </a:t>
            </a:r>
            <a:r>
              <a:rPr lang="it-IT" baseline="0" dirty="0" err="1"/>
              <a:t>attribute</a:t>
            </a:r>
            <a:r>
              <a:rPr lang="it-IT" baseline="0" dirty="0"/>
              <a:t> </a:t>
            </a:r>
            <a:r>
              <a:rPr lang="it-IT" baseline="0" dirty="0" err="1"/>
              <a:t>others</a:t>
            </a:r>
            <a:r>
              <a:rPr lang="it-IT" baseline="0" dirty="0"/>
              <a:t> more </a:t>
            </a:r>
            <a:r>
              <a:rPr lang="it-IT" baseline="0" dirty="0" err="1"/>
              <a:t>warmth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32C26-51A9-41D9-89A9-4887A32F169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3579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32C26-51A9-41D9-89A9-4887A32F169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074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3DF5A-02B6-477E-9E2E-F1493B812DEF}" type="datetime1">
              <a:rPr lang="en-US" smtClean="0"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826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0B1A0-07B9-4AF6-8227-50E58997CD0D}" type="datetime1">
              <a:rPr lang="en-US" smtClean="0"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147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4F0B-037E-4AFD-8C5C-4B157EB0C34B}" type="datetime1">
              <a:rPr lang="en-US" smtClean="0"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514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6051-D069-454A-A742-13800A8DC634}" type="datetime1">
              <a:rPr lang="en-US" smtClean="0"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289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50BBF-FC57-45C4-8331-5A370A531DBB}" type="datetime1">
              <a:rPr lang="en-US" smtClean="0"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208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1FF1C-6BA0-4037-AFD9-89F8F79B2B5C}" type="datetime1">
              <a:rPr lang="en-US" smtClean="0"/>
              <a:t>9/26/2018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106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E48E-398E-4B6B-A5CF-9678CA616EA7}" type="datetime1">
              <a:rPr lang="en-US" smtClean="0"/>
              <a:t>9/26/2018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624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C407F-2626-447B-95B3-ED96C595D751}" type="datetime1">
              <a:rPr lang="en-US" smtClean="0"/>
              <a:t>9/26/2018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315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0A263-3361-4308-BE9E-4B150732F088}" type="datetime1">
              <a:rPr lang="en-US" smtClean="0"/>
              <a:t>9/26/2018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311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06823-1420-409B-BCCA-D6825E831182}" type="datetime1">
              <a:rPr lang="en-US" smtClean="0"/>
              <a:t>9/26/2018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73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70F9-970A-4E1A-BA28-2EFBDF96871A}" type="datetime1">
              <a:rPr lang="en-US" smtClean="0"/>
              <a:t>9/26/2018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096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3A00E-568D-41AF-98B9-EB08883A13F9}" type="datetime1">
              <a:rPr lang="en-US" smtClean="0"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E98D3-0AF2-44CA-9DBB-49191F1991F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268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iulio.costantini@unimib.i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16/j.paid.2017.06.011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gi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709090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Psychological dynamics in different classes of individuals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32891"/>
            <a:ext cx="9144000" cy="1655762"/>
          </a:xfrm>
        </p:spPr>
        <p:txBody>
          <a:bodyPr/>
          <a:lstStyle/>
          <a:p>
            <a:r>
              <a:rPr lang="en-US" dirty="0"/>
              <a:t>Giulio </a:t>
            </a:r>
            <a:r>
              <a:rPr lang="en-US" dirty="0" err="1"/>
              <a:t>Costantini</a:t>
            </a:r>
            <a:endParaRPr lang="en-US" dirty="0"/>
          </a:p>
          <a:p>
            <a:r>
              <a:rPr lang="en-US" dirty="0">
                <a:hlinkClick r:id="rId3"/>
              </a:rPr>
              <a:t>giulio.costantini@unimib.it</a:t>
            </a:r>
            <a:endParaRPr lang="en-US" dirty="0"/>
          </a:p>
          <a:p>
            <a:r>
              <a:rPr lang="en-US" dirty="0"/>
              <a:t>CCS2018 27/09/2018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1</a:t>
            </a:fld>
            <a:endParaRPr lang="en-US" dirty="0"/>
          </a:p>
        </p:txBody>
      </p:sp>
      <p:pic>
        <p:nvPicPr>
          <p:cNvPr id="2050" name="Picture 2" descr="Image result for università bicocca logo">
            <a:extLst>
              <a:ext uri="{FF2B5EF4-FFF2-40B4-BE49-F238E27FC236}">
                <a16:creationId xmlns:a16="http://schemas.microsoft.com/office/drawing/2014/main" id="{A09A2582-E447-4301-A40B-0F5D6ADC3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68" y="57631"/>
            <a:ext cx="1532489" cy="164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54390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Networks describing whom?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Data are often collected on multiple groups of individuals, whose relationships might or might not be different.</a:t>
            </a:r>
            <a:br>
              <a:rPr lang="en-US" dirty="0"/>
            </a:br>
            <a:r>
              <a:rPr lang="en-US" dirty="0"/>
              <a:t>e.g., patients vs. controls, individuals with different diagnosis, males and females.</a:t>
            </a:r>
          </a:p>
          <a:p>
            <a:pPr marL="0" indent="0">
              <a:buNone/>
            </a:pPr>
            <a:r>
              <a:rPr lang="en-US" dirty="0"/>
              <a:t>How can we estimate networks in this case?</a:t>
            </a:r>
          </a:p>
          <a:p>
            <a:r>
              <a:rPr lang="en-US" b="1" dirty="0"/>
              <a:t>Single GGM.</a:t>
            </a:r>
            <a:r>
              <a:rPr lang="en-US" dirty="0"/>
              <a:t> If the true networks are identical this is the best option.</a:t>
            </a:r>
          </a:p>
          <a:p>
            <a:pPr lvl="1"/>
            <a:r>
              <a:rPr lang="en-US" dirty="0"/>
              <a:t>It exploits similarities using a larger pooled sample size.</a:t>
            </a:r>
          </a:p>
          <a:p>
            <a:pPr lvl="1"/>
            <a:r>
              <a:rPr lang="en-US" dirty="0"/>
              <a:t>The price is that all differences are masked.</a:t>
            </a:r>
          </a:p>
          <a:p>
            <a:r>
              <a:rPr lang="en-US" b="1" dirty="0"/>
              <a:t>Separate GGM</a:t>
            </a:r>
            <a:r>
              <a:rPr lang="en-US" dirty="0"/>
              <a:t>. Best option if the two networks are totally different.</a:t>
            </a:r>
          </a:p>
          <a:p>
            <a:pPr lvl="1"/>
            <a:r>
              <a:rPr lang="en-US" dirty="0"/>
              <a:t>if the networks are similar, it does not exploit similarities to improve estimates.</a:t>
            </a:r>
          </a:p>
          <a:p>
            <a:r>
              <a:rPr lang="en-US" b="1" dirty="0"/>
              <a:t>Fused Graphical Lasso (FGL): </a:t>
            </a:r>
            <a:r>
              <a:rPr lang="en-US" dirty="0"/>
              <a:t>introduces a regularization on differences among groups. Implemented in R packages </a:t>
            </a:r>
            <a:r>
              <a:rPr lang="en-US" i="1" dirty="0"/>
              <a:t>JGL </a:t>
            </a:r>
            <a:r>
              <a:rPr lang="en-US" dirty="0"/>
              <a:t>and </a:t>
            </a:r>
            <a:r>
              <a:rPr lang="en-US" i="1" dirty="0" err="1"/>
              <a:t>EstimateGroupNetwork</a:t>
            </a:r>
            <a:endParaRPr lang="en-US" b="1" i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10</a:t>
            </a:fld>
            <a:endParaRPr lang="en-US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71594D08-05A5-42BF-8F60-F5C385199493}"/>
              </a:ext>
            </a:extLst>
          </p:cNvPr>
          <p:cNvSpPr/>
          <p:nvPr/>
        </p:nvSpPr>
        <p:spPr>
          <a:xfrm>
            <a:off x="864430" y="6269337"/>
            <a:ext cx="54572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(Danaher, Wang, &amp; Witten, 2014; Costantini et al., 2017)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026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Estimating K for multiple groups: Fused Graphical Lasso (FGL)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limLow>
                        <m:limLow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r>
                            <m:rPr>
                              <m:sty m:val="p"/>
                            </m:rPr>
                            <a:rPr lang="it-IT">
                              <a:latin typeface="Cambria Math" panose="02040503050406030204" pitchFamily="18" charset="0"/>
                            </a:rPr>
                            <m:t>argmax</m:t>
                          </m:r>
                        </m:e>
                        <m:lim>
                          <m:sSup>
                            <m:sSupPr>
                              <m:ctrlPr>
                                <a:rPr lang="it-IT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</m:lim>
                      </m:limLow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it-IT" i="1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  <m:sup/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𝑙𝑜𝑔𝑑𝑒𝑡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)−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𝑡𝑟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𝐾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d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‖"/>
                                  <m:endChr m:val="‖"/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𝐾</m:t>
                                      </m:r>
                                    </m:e>
                                    <m:sup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e>
                      </m:nary>
                    </m:oMath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&lt;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b>
                        <m:sup/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𝑖𝑗</m:t>
                                  </m:r>
                                </m:sub>
                                <m:sup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𝑔</m:t>
                                      </m:r>
                                    </m:e>
                                  </m:d>
                                </m:sup>
                              </m:sSub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𝑖𝑗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𝑔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′)</m:t>
                                  </m:r>
                                </m:sup>
                              </m:sSub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Where (g) indicates the group. </a:t>
                </a:r>
              </a:p>
              <a:p>
                <a:r>
                  <a:rPr lang="en-US" dirty="0"/>
                  <a:t>Lasso regularization on also on sum of all absolute differences among groups, regulated by the similarity parameter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  <a:p>
                <a:pPr lvl="1"/>
                <a:r>
                  <a:rPr lang="it-IT" dirty="0"/>
                  <a:t>if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it-IT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, close to separate GL (2GL)</a:t>
                </a:r>
              </a:p>
              <a:p>
                <a:pPr lvl="1"/>
                <a:r>
                  <a:rPr lang="it-IT" dirty="0" err="1"/>
                  <a:t>if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it-IT">
                        <a:latin typeface="Cambria Math" panose="02040503050406030204" pitchFamily="18" charset="0"/>
                      </a:rPr>
                      <m:t>≫0</m:t>
                    </m:r>
                  </m:oMath>
                </a14:m>
                <a:r>
                  <a:rPr lang="en-US" dirty="0"/>
                  <a:t>, close to a single GL (1GL)</a:t>
                </a:r>
              </a:p>
              <a:p>
                <a:r>
                  <a:rPr lang="en-US" dirty="0">
                    <a:ea typeface="Cambria Math" panose="02040503050406030204" pitchFamily="18" charset="0"/>
                  </a:rPr>
                  <a:t>Same sparsity parameter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it-IT" dirty="0"/>
                  <a:t> for all groups.</a:t>
                </a:r>
              </a:p>
              <a:p>
                <a:r>
                  <a:rPr lang="it-IT" dirty="0"/>
                  <a:t>Both tuning parameters can be choosen via EBIC</a:t>
                </a:r>
              </a:p>
              <a:p>
                <a:pPr lvl="1"/>
                <a:endParaRPr lang="en-US" dirty="0"/>
              </a:p>
              <a:p>
                <a:endParaRPr lang="en-US" dirty="0"/>
              </a:p>
              <a:p>
                <a:endParaRPr lang="it-IT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11</a:t>
            </a:fld>
            <a:endParaRPr lang="en-US"/>
          </a:p>
        </p:txBody>
      </p:sp>
      <p:sp>
        <p:nvSpPr>
          <p:cNvPr id="5" name="Rettangolo 4"/>
          <p:cNvSpPr/>
          <p:nvPr/>
        </p:nvSpPr>
        <p:spPr>
          <a:xfrm>
            <a:off x="864430" y="6269337"/>
            <a:ext cx="5452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(Danaher, Wang, &amp; Witten, 2014, Costantini et al., 2017)</a:t>
            </a:r>
            <a:endParaRPr lang="en-US" dirty="0"/>
          </a:p>
        </p:txBody>
      </p:sp>
      <p:sp>
        <p:nvSpPr>
          <p:cNvPr id="6" name="Rettangolo 5"/>
          <p:cNvSpPr/>
          <p:nvPr/>
        </p:nvSpPr>
        <p:spPr>
          <a:xfrm>
            <a:off x="2494557" y="2644166"/>
            <a:ext cx="3177374" cy="86937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8167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0201719-D43A-4DB1-94B5-FEF68C679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12</a:t>
            </a:fld>
            <a:endParaRPr lang="en-US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24A20E8-2E67-4947-B088-80180C248C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274" y="122582"/>
            <a:ext cx="10135452" cy="6612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18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Experience Sampling Method (EMA) dataset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N = 129 participants (51 men and 78 women) reported 2364 social interactions and rated behavior and affect of themselves and of their interactions’ partner.</a:t>
            </a:r>
          </a:p>
          <a:p>
            <a:pPr marL="0" indent="0">
              <a:buNone/>
            </a:pPr>
            <a:r>
              <a:rPr lang="en-US" dirty="0"/>
              <a:t>- Behavior: dominance (</a:t>
            </a:r>
            <a:r>
              <a:rPr lang="en-US" dirty="0" err="1"/>
              <a:t>domi.S</a:t>
            </a:r>
            <a:r>
              <a:rPr lang="en-US" dirty="0"/>
              <a:t>, </a:t>
            </a:r>
            <a:r>
              <a:rPr lang="en-US" dirty="0" err="1"/>
              <a:t>domi.O</a:t>
            </a:r>
            <a:r>
              <a:rPr lang="en-US" dirty="0"/>
              <a:t>),  warmth (</a:t>
            </a:r>
            <a:r>
              <a:rPr lang="en-US" dirty="0" err="1"/>
              <a:t>warm.S</a:t>
            </a:r>
            <a:r>
              <a:rPr lang="en-US" dirty="0"/>
              <a:t>, </a:t>
            </a:r>
            <a:r>
              <a:rPr lang="en-US" dirty="0" err="1"/>
              <a:t>warm.O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- Emotion: happiness (</a:t>
            </a:r>
            <a:r>
              <a:rPr lang="en-US" dirty="0" err="1"/>
              <a:t>happ.S</a:t>
            </a:r>
            <a:r>
              <a:rPr lang="en-US" dirty="0"/>
              <a:t>, </a:t>
            </a:r>
            <a:r>
              <a:rPr lang="en-US" dirty="0" err="1"/>
              <a:t>happ.O</a:t>
            </a:r>
            <a:r>
              <a:rPr lang="en-US" dirty="0"/>
              <a:t>), activation (</a:t>
            </a:r>
            <a:r>
              <a:rPr lang="en-US" dirty="0" err="1"/>
              <a:t>acti.S</a:t>
            </a:r>
            <a:r>
              <a:rPr lang="en-US" dirty="0"/>
              <a:t>, </a:t>
            </a:r>
            <a:r>
              <a:rPr lang="en-US" dirty="0" err="1"/>
              <a:t>acti.O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Data are available at </a:t>
            </a:r>
            <a:r>
              <a:rPr lang="it-IT" dirty="0">
                <a:hlinkClick r:id="rId2" tooltip="Persistent link using digital object identifier"/>
              </a:rPr>
              <a:t>https://doi.org/10.1016/j.paid.2017.06.011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2393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Between Subject dynamics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Edges represent variability between subjects.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The edge between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domi.S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and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domi.O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indicates that, all else being equal, individuals who are generally more dominant tend to interact with other dominant individuals.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14</a:t>
            </a:fld>
            <a:endParaRPr lang="en-US"/>
          </a:p>
        </p:txBody>
      </p:sp>
      <p:pic>
        <p:nvPicPr>
          <p:cNvPr id="10" name="Segnaposto contenuto 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99255" y="1825625"/>
            <a:ext cx="4727489" cy="4351338"/>
          </a:xfrm>
          <a:prstGeom prst="rect">
            <a:avLst/>
          </a:prstGeom>
        </p:spPr>
      </p:pic>
      <p:sp>
        <p:nvSpPr>
          <p:cNvPr id="11" name="Freccia a destra 10"/>
          <p:cNvSpPr/>
          <p:nvPr/>
        </p:nvSpPr>
        <p:spPr>
          <a:xfrm>
            <a:off x="6943726" y="3371849"/>
            <a:ext cx="800100" cy="409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54048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Between-subject</a:t>
            </a:r>
            <a:r>
              <a:rPr lang="it-IT" dirty="0"/>
              <a:t> networks - FGL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15</a:t>
            </a:fld>
            <a:endParaRPr lang="en-US"/>
          </a:p>
        </p:txBody>
      </p:sp>
      <p:sp>
        <p:nvSpPr>
          <p:cNvPr id="11" name="Freccia a destra 10"/>
          <p:cNvSpPr/>
          <p:nvPr/>
        </p:nvSpPr>
        <p:spPr>
          <a:xfrm rot="6157821">
            <a:off x="3543301" y="2332528"/>
            <a:ext cx="800100" cy="409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7" name="Segnaposto contenuto 16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480972" y="1825625"/>
            <a:ext cx="4564055" cy="4351338"/>
          </a:xfrm>
          <a:prstGeom prst="rect">
            <a:avLst/>
          </a:prstGeom>
        </p:spPr>
      </p:pic>
      <p:pic>
        <p:nvPicPr>
          <p:cNvPr id="16" name="Segnaposto contenuto 15"/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1154847" y="1825625"/>
            <a:ext cx="4548306" cy="4351338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1A468C8D-48AB-4CA3-B6A5-C00BCD589BFF}"/>
              </a:ext>
            </a:extLst>
          </p:cNvPr>
          <p:cNvSpPr txBox="1"/>
          <p:nvPr/>
        </p:nvSpPr>
        <p:spPr>
          <a:xfrm>
            <a:off x="1052286" y="1574576"/>
            <a:ext cx="231808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MEN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992AF86-B137-476A-983D-2FE24BBD5098}"/>
              </a:ext>
            </a:extLst>
          </p:cNvPr>
          <p:cNvSpPr txBox="1"/>
          <p:nvPr/>
        </p:nvSpPr>
        <p:spPr>
          <a:xfrm>
            <a:off x="6444909" y="1600014"/>
            <a:ext cx="269543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WOMEN</a:t>
            </a:r>
          </a:p>
        </p:txBody>
      </p:sp>
      <p:sp>
        <p:nvSpPr>
          <p:cNvPr id="14" name="Freccia a destra 18">
            <a:extLst>
              <a:ext uri="{FF2B5EF4-FFF2-40B4-BE49-F238E27FC236}">
                <a16:creationId xmlns:a16="http://schemas.microsoft.com/office/drawing/2014/main" id="{2D770161-7FD9-4D7D-AD74-7E1B226CB92F}"/>
              </a:ext>
            </a:extLst>
          </p:cNvPr>
          <p:cNvSpPr/>
          <p:nvPr/>
        </p:nvSpPr>
        <p:spPr>
          <a:xfrm rot="10800000">
            <a:off x="2777888" y="2900150"/>
            <a:ext cx="800100" cy="409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Freccia a destra 18">
            <a:extLst>
              <a:ext uri="{FF2B5EF4-FFF2-40B4-BE49-F238E27FC236}">
                <a16:creationId xmlns:a16="http://schemas.microsoft.com/office/drawing/2014/main" id="{E9070F31-D2F0-4769-9902-271A465F1A42}"/>
              </a:ext>
            </a:extLst>
          </p:cNvPr>
          <p:cNvSpPr/>
          <p:nvPr/>
        </p:nvSpPr>
        <p:spPr>
          <a:xfrm rot="10800000">
            <a:off x="8117786" y="2940172"/>
            <a:ext cx="800100" cy="409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7860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Within-subject</a:t>
            </a:r>
            <a:r>
              <a:rPr lang="it-IT" dirty="0"/>
              <a:t> </a:t>
            </a:r>
            <a:r>
              <a:rPr lang="it-IT" dirty="0" err="1"/>
              <a:t>contemporaneous</a:t>
            </a:r>
            <a:r>
              <a:rPr lang="it-IT" dirty="0"/>
              <a:t> network</a:t>
            </a:r>
          </a:p>
        </p:txBody>
      </p:sp>
      <p:sp>
        <p:nvSpPr>
          <p:cNvPr id="8" name="Segnaposto contenuto 7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Edges represent variability across occasions.</a:t>
            </a:r>
          </a:p>
          <a:p>
            <a:pPr marL="0" indent="0">
              <a:buNone/>
            </a:pPr>
            <a:r>
              <a:rPr lang="en-US" dirty="0"/>
              <a:t>Many more observations = more power to detect edges -&gt; typically denser networks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The lack of an edge between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domi.S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and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domi.O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indicates that one’s dominance in a situation is independent of one’s interaction partners’ dominance in that situation, given other variables in the network.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16</a:t>
            </a:fld>
            <a:endParaRPr lang="en-US"/>
          </a:p>
        </p:txBody>
      </p:sp>
      <p:pic>
        <p:nvPicPr>
          <p:cNvPr id="14" name="Segnaposto contenuto 13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60108" y="1825625"/>
            <a:ext cx="4605783" cy="4351338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F63DC00C-4F72-4033-BE02-5FFD2A86FF10}"/>
              </a:ext>
            </a:extLst>
          </p:cNvPr>
          <p:cNvSpPr txBox="1"/>
          <p:nvPr/>
        </p:nvSpPr>
        <p:spPr>
          <a:xfrm>
            <a:off x="7561282" y="2991860"/>
            <a:ext cx="62285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7000" b="1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7" name="Freccia a destra 6">
            <a:extLst>
              <a:ext uri="{FF2B5EF4-FFF2-40B4-BE49-F238E27FC236}">
                <a16:creationId xmlns:a16="http://schemas.microsoft.com/office/drawing/2014/main" id="{3AC7AD21-E7EC-4210-ABF2-D60C2C613A3E}"/>
              </a:ext>
            </a:extLst>
          </p:cNvPr>
          <p:cNvSpPr/>
          <p:nvPr/>
        </p:nvSpPr>
        <p:spPr>
          <a:xfrm>
            <a:off x="6943726" y="3371849"/>
            <a:ext cx="800100" cy="409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76072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Within-subject</a:t>
            </a:r>
            <a:r>
              <a:rPr lang="it-IT" dirty="0"/>
              <a:t> networks -  FGL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17</a:t>
            </a:fld>
            <a:endParaRPr lang="en-US"/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114078" y="1825625"/>
            <a:ext cx="4629844" cy="4351338"/>
          </a:xfrm>
          <a:prstGeom prst="rect">
            <a:avLst/>
          </a:prstGeom>
        </p:spPr>
      </p:pic>
      <p:pic>
        <p:nvPicPr>
          <p:cNvPr id="13" name="Segnaposto contenuto 12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452689" y="1825625"/>
            <a:ext cx="4620622" cy="4351338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2D715675-1F6B-44C3-82C2-0E7FCAE0B0A0}"/>
              </a:ext>
            </a:extLst>
          </p:cNvPr>
          <p:cNvSpPr txBox="1"/>
          <p:nvPr/>
        </p:nvSpPr>
        <p:spPr>
          <a:xfrm>
            <a:off x="1052286" y="1574576"/>
            <a:ext cx="231808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MEN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4D8B22BD-5267-44BD-A38E-437256F08917}"/>
              </a:ext>
            </a:extLst>
          </p:cNvPr>
          <p:cNvSpPr txBox="1"/>
          <p:nvPr/>
        </p:nvSpPr>
        <p:spPr>
          <a:xfrm>
            <a:off x="6444909" y="1600014"/>
            <a:ext cx="269543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WOMEN</a:t>
            </a:r>
          </a:p>
        </p:txBody>
      </p:sp>
      <p:sp>
        <p:nvSpPr>
          <p:cNvPr id="10" name="Freccia a destra 18">
            <a:extLst>
              <a:ext uri="{FF2B5EF4-FFF2-40B4-BE49-F238E27FC236}">
                <a16:creationId xmlns:a16="http://schemas.microsoft.com/office/drawing/2014/main" id="{1EBE15AE-C26C-4EE3-9052-9A79C58E5C37}"/>
              </a:ext>
            </a:extLst>
          </p:cNvPr>
          <p:cNvSpPr/>
          <p:nvPr/>
        </p:nvSpPr>
        <p:spPr>
          <a:xfrm rot="10800000">
            <a:off x="2777888" y="2900150"/>
            <a:ext cx="800100" cy="409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18">
            <a:extLst>
              <a:ext uri="{FF2B5EF4-FFF2-40B4-BE49-F238E27FC236}">
                <a16:creationId xmlns:a16="http://schemas.microsoft.com/office/drawing/2014/main" id="{03BA4D28-57EF-43EB-8E2B-725AE6237CF9}"/>
              </a:ext>
            </a:extLst>
          </p:cNvPr>
          <p:cNvSpPr/>
          <p:nvPr/>
        </p:nvSpPr>
        <p:spPr>
          <a:xfrm rot="10800000">
            <a:off x="8117786" y="2940172"/>
            <a:ext cx="800100" cy="409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4387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9545581-1D10-44AD-8C3D-54DE8A2915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/>
              <a:t>Fused</a:t>
            </a:r>
            <a:r>
              <a:rPr lang="it-IT" dirty="0"/>
              <a:t> </a:t>
            </a:r>
            <a:r>
              <a:rPr lang="it-IT" dirty="0" err="1"/>
              <a:t>Graphical</a:t>
            </a:r>
            <a:r>
              <a:rPr lang="it-IT" dirty="0"/>
              <a:t> Lasso:</a:t>
            </a:r>
            <a:br>
              <a:rPr lang="it-IT" dirty="0"/>
            </a:br>
            <a:r>
              <a:rPr lang="it-IT" dirty="0"/>
              <a:t>Brief </a:t>
            </a:r>
            <a:r>
              <a:rPr lang="it-IT" dirty="0" err="1"/>
              <a:t>illustration</a:t>
            </a:r>
            <a:r>
              <a:rPr lang="it-IT" dirty="0"/>
              <a:t> of performance in </a:t>
            </a:r>
            <a:r>
              <a:rPr lang="it-IT" dirty="0" err="1"/>
              <a:t>recovering</a:t>
            </a:r>
            <a:r>
              <a:rPr lang="it-IT" dirty="0"/>
              <a:t> </a:t>
            </a:r>
            <a:r>
              <a:rPr lang="it-IT" dirty="0" err="1"/>
              <a:t>true</a:t>
            </a:r>
            <a:r>
              <a:rPr lang="it-IT" dirty="0"/>
              <a:t> networks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39331A0-F104-4FB0-963A-ADDA809D6EC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(Costantini &amp; </a:t>
            </a:r>
            <a:r>
              <a:rPr lang="it-IT" dirty="0" err="1"/>
              <a:t>Epskamp</a:t>
            </a:r>
            <a:r>
              <a:rPr lang="it-IT" dirty="0"/>
              <a:t>, </a:t>
            </a:r>
            <a:r>
              <a:rPr lang="it-IT" i="1" dirty="0"/>
              <a:t>in </a:t>
            </a:r>
            <a:r>
              <a:rPr lang="it-IT" i="1" dirty="0" err="1"/>
              <a:t>prep</a:t>
            </a:r>
            <a:r>
              <a:rPr lang="it-IT" dirty="0"/>
              <a:t>)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19B5F7B-2F62-4299-A1A8-6DFA5F5B1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1717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setup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017774" cy="4351338"/>
          </a:xfrm>
        </p:spPr>
        <p:txBody>
          <a:bodyPr>
            <a:normAutofit fontScale="85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Generate two identical starting chain graphs:</a:t>
            </a:r>
          </a:p>
          <a:p>
            <a:pPr lvl="1"/>
            <a:r>
              <a:rPr lang="en-US" dirty="0"/>
              <a:t>20 nodes</a:t>
            </a:r>
          </a:p>
          <a:p>
            <a:pPr lvl="1"/>
            <a:r>
              <a:rPr lang="en-US" dirty="0"/>
              <a:t>20 edges, 50% negative, Absolute weight = .30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Simulate data for two samples of N = 200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Methods</a:t>
            </a:r>
          </a:p>
          <a:p>
            <a:pPr lvl="1"/>
            <a:r>
              <a:rPr lang="en-US" dirty="0"/>
              <a:t>1GL: A single GL on all pooled data.</a:t>
            </a:r>
          </a:p>
          <a:p>
            <a:pPr lvl="1"/>
            <a:r>
              <a:rPr lang="en-US" dirty="0"/>
              <a:t>2GL: Two GL, one on each sample.</a:t>
            </a:r>
          </a:p>
          <a:p>
            <a:pPr lvl="1"/>
            <a:r>
              <a:rPr lang="en-US" dirty="0"/>
              <a:t>FGL: Fused Graphical Lasso 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Criteria</a:t>
            </a:r>
          </a:p>
          <a:p>
            <a:pPr lvl="1"/>
            <a:r>
              <a:rPr lang="en-US" dirty="0"/>
              <a:t>Sensitivity (TP/TP + FN).</a:t>
            </a:r>
          </a:p>
          <a:p>
            <a:pPr lvl="1"/>
            <a:r>
              <a:rPr lang="en-US" dirty="0"/>
              <a:t>Specificity (TN/TN + FP).</a:t>
            </a:r>
          </a:p>
          <a:p>
            <a:pPr lvl="1"/>
            <a:r>
              <a:rPr lang="en-US" dirty="0"/>
              <a:t>Correlation between true and recovered edges.</a:t>
            </a:r>
          </a:p>
          <a:p>
            <a:pPr marL="0" indent="0">
              <a:buNone/>
            </a:pPr>
            <a:r>
              <a:rPr lang="en-US" dirty="0"/>
              <a:t>1000 replicates by condition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19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E150FA-D3C3-4E7D-8F1B-92239CB7DC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8654" y="1753636"/>
            <a:ext cx="4252452" cy="4252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198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psychologists trying to model?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Personality:</a:t>
            </a:r>
            <a:r>
              <a:rPr lang="en-US" dirty="0"/>
              <a:t> An individual’s characteristic patterns of thought, emotion, and behavior, together with the psychological mechanisms—hidden or not—behind those patterns.</a:t>
            </a:r>
          </a:p>
          <a:p>
            <a:pPr marL="0" indent="0">
              <a:buNone/>
            </a:pPr>
            <a:r>
              <a:rPr lang="en-US" dirty="0"/>
              <a:t>e.g., extraversion: being sociable, lively, self-assured, liking parties, feeling energetic around people...</a:t>
            </a:r>
          </a:p>
          <a:p>
            <a:pPr algn="ctr"/>
            <a:endParaRPr lang="en-US" b="1" dirty="0"/>
          </a:p>
          <a:p>
            <a:pPr marL="0" indent="0">
              <a:buNone/>
              <a:tabLst>
                <a:tab pos="2401888" algn="l"/>
              </a:tabLst>
            </a:pPr>
            <a:r>
              <a:rPr lang="en-US" b="1" dirty="0"/>
              <a:t>Psychopathology</a:t>
            </a:r>
            <a:r>
              <a:rPr lang="en-US" dirty="0"/>
              <a:t>. Dysfunctional characteristics of the individual.</a:t>
            </a:r>
          </a:p>
          <a:p>
            <a:pPr marL="0" indent="0">
              <a:buNone/>
              <a:tabLst>
                <a:tab pos="2401888" algn="l"/>
              </a:tabLst>
            </a:pPr>
            <a:r>
              <a:rPr lang="en-US" dirty="0"/>
              <a:t>e.g., depression: depressed mood, fatigue, insomnia, worrying.</a:t>
            </a:r>
          </a:p>
          <a:p>
            <a:pPr marL="0" indent="0">
              <a:buNone/>
              <a:tabLst>
                <a:tab pos="2401888" algn="l"/>
              </a:tabLst>
            </a:pPr>
            <a:endParaRPr lang="en-US" dirty="0"/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4B6B-F8EB-4119-BD3B-E16C5F0EDD84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340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Identical</a:t>
            </a:r>
            <a:r>
              <a:rPr lang="it-IT" dirty="0"/>
              <a:t> networks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20</a:t>
            </a:fld>
            <a:endParaRPr lang="en-US"/>
          </a:p>
        </p:txBody>
      </p:sp>
      <p:pic>
        <p:nvPicPr>
          <p:cNvPr id="11" name="Segnaposto contenuto 10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20000" y="720000"/>
            <a:ext cx="5760000" cy="5760000"/>
          </a:xfrm>
          <a:prstGeom prst="rect">
            <a:avLst/>
          </a:prstGeom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879CF467-89BE-4BB6-BA43-AD00464E6F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" y="2206492"/>
            <a:ext cx="2743200" cy="2743200"/>
          </a:xfrm>
          <a:prstGeom prst="rect">
            <a:avLst/>
          </a:prstGeom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1737D355-3383-456A-BDF5-144E2EFD65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80" y="2206492"/>
            <a:ext cx="2743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3420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Different</a:t>
            </a:r>
            <a:r>
              <a:rPr lang="it-IT" dirty="0"/>
              <a:t> </a:t>
            </a:r>
            <a:r>
              <a:rPr lang="it-IT" dirty="0" err="1"/>
              <a:t>structure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21</a:t>
            </a:fld>
            <a:endParaRPr lang="en-US"/>
          </a:p>
        </p:txBody>
      </p:sp>
      <p:pic>
        <p:nvPicPr>
          <p:cNvPr id="3" name="Segnaposto contenuto 2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20000" y="720000"/>
            <a:ext cx="5760000" cy="5760000"/>
          </a:xfrm>
          <a:prstGeom prst="rect">
            <a:avLst/>
          </a:prstGeom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B25493F5-8A00-4FF9-9833-C5A3565D6A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" y="2179986"/>
            <a:ext cx="2743200" cy="2743200"/>
          </a:xfrm>
          <a:prstGeom prst="rect">
            <a:avLst/>
          </a:prstGeom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38AA5580-C908-40CF-AE70-082F332D29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6080" y="2179986"/>
            <a:ext cx="2743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9941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9E08306A-3BA1-45E8-8A34-4C306A67F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main results</a:t>
            </a:r>
          </a:p>
        </p:txBody>
      </p:sp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8E479EEC-8D18-4774-89B9-6923DE44FF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We presented only a few results from a much larger simulation study. </a:t>
            </a:r>
          </a:p>
          <a:p>
            <a:r>
              <a:rPr lang="en-US" dirty="0"/>
              <a:t>If the true networks are different, FGL (+EBIC) is close to estimating two independent GGMs.</a:t>
            </a:r>
          </a:p>
          <a:p>
            <a:r>
              <a:rPr lang="en-US" dirty="0"/>
              <a:t>If the two networks are similar, FGL can exploit similarities to improve estimates, being closer to estimating a single GGM.</a:t>
            </a:r>
          </a:p>
          <a:p>
            <a:r>
              <a:rPr lang="en-US" dirty="0"/>
              <a:t>One typically does not know in advance whether networks are similar or different. FGL provides sufficient flexibility to fit both cases.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AF3EB88-0A3F-4075-8484-F2A98B810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1419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D07B4A-CA9F-4472-A1C5-A775349875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BE8DD8B-AE27-406C-97BB-2F2923D4F6C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Ways in which FGL can be useful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72A0AAD-85B6-4E2D-9B3A-3EDF50256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28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D68DF-57F8-49CD-97EF-A01F567D6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Example 1 – Post-traumatic stress disorder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32140C-26E7-48F6-AEE0-A36170562A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dirty="0"/>
              <a:t>PTSD is a condition that develops after experiencing traumatic events (e.g., violence, war, car accitdent...). Symptoms include: Intruding thoughts, nightmares, flashbacks, reactivity, avoidance of thoughts and situations related to trauma, amnesia, lack of interest, sleep problems, irritability...</a:t>
            </a:r>
          </a:p>
          <a:p>
            <a:pPr marL="0" indent="0">
              <a:buNone/>
            </a:pPr>
            <a:r>
              <a:rPr lang="en-US" dirty="0"/>
              <a:t>N = 2782 traumatized patients, </a:t>
            </a:r>
            <a:r>
              <a:rPr lang="it-IT" dirty="0"/>
              <a:t>collected in four different clinics, reported 16 PTSD symptoms.</a:t>
            </a:r>
          </a:p>
          <a:p>
            <a:pPr marL="457200" lvl="1" indent="0">
              <a:buNone/>
            </a:pPr>
            <a:r>
              <a:rPr lang="it-IT" dirty="0"/>
              <a:t>1-2. Dutch Clinics, mixed patients (refugees, soldiers, violence...)</a:t>
            </a:r>
          </a:p>
          <a:p>
            <a:pPr marL="457200" lvl="1" indent="0">
              <a:buNone/>
            </a:pPr>
            <a:r>
              <a:rPr lang="it-IT" dirty="0"/>
              <a:t>3. Traumatized Danish Soldiers</a:t>
            </a:r>
          </a:p>
          <a:p>
            <a:pPr marL="457200" lvl="1" indent="0">
              <a:buNone/>
            </a:pPr>
            <a:r>
              <a:rPr lang="it-IT" dirty="0"/>
              <a:t>4. Danish Refugees</a:t>
            </a:r>
          </a:p>
          <a:p>
            <a:pPr marL="0" indent="0">
              <a:buNone/>
            </a:pPr>
            <a:r>
              <a:rPr lang="it-IT" dirty="0"/>
              <a:t>FGL for comparing BS symptom dynamics in different clinics.</a:t>
            </a:r>
          </a:p>
          <a:p>
            <a:endParaRPr lang="it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53402B-A348-4C03-90AC-41014D1EB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24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06CA31-99B7-4964-9FA3-1EDC6BF13CDF}"/>
              </a:ext>
            </a:extLst>
          </p:cNvPr>
          <p:cNvSpPr txBox="1"/>
          <p:nvPr/>
        </p:nvSpPr>
        <p:spPr>
          <a:xfrm>
            <a:off x="1042297" y="6176963"/>
            <a:ext cx="1898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(Fried et al., 2018)</a:t>
            </a:r>
          </a:p>
        </p:txBody>
      </p:sp>
    </p:spTree>
    <p:extLst>
      <p:ext uri="{BB962C8B-B14F-4D97-AF65-F5344CB8AC3E}">
        <p14:creationId xmlns:p14="http://schemas.microsoft.com/office/powerpoint/2010/main" val="596521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2883" y="6394831"/>
            <a:ext cx="1898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(Fried et al., 2018)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4B6B-F8EB-4119-BD3B-E16C5F0EDD84}" type="slidenum">
              <a:rPr lang="en-US" smtClean="0"/>
              <a:t>25</a:t>
            </a:fld>
            <a:endParaRPr lang="en-US"/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Four groups of  PTSD patients</a:t>
            </a:r>
            <a:br>
              <a:rPr lang="en-US" dirty="0"/>
            </a:br>
            <a:r>
              <a:rPr lang="en-US" dirty="0"/>
              <a:t>(BS networks)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96BCBDA8-69F6-4B8D-ABB1-70E7589BF8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0207" y="-65132"/>
            <a:ext cx="4111793" cy="2830286"/>
          </a:xfrm>
          <a:prstGeom prst="rect">
            <a:avLst/>
          </a:prstGeom>
        </p:spPr>
      </p:pic>
      <p:sp>
        <p:nvSpPr>
          <p:cNvPr id="9" name="Segnaposto contenuto 2"/>
          <p:cNvSpPr>
            <a:spLocks noGrp="1"/>
          </p:cNvSpPr>
          <p:nvPr>
            <p:ph idx="1"/>
          </p:nvPr>
        </p:nvSpPr>
        <p:spPr>
          <a:xfrm>
            <a:off x="452883" y="5738247"/>
            <a:ext cx="10311503" cy="69927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Despite a few differences, the four networks resulted remarkably similar, given differences in the nationality and traumas experienced by the four samples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45038D9-6C64-4092-A001-98A54248E9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2689512"/>
            <a:ext cx="5900252" cy="291372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6B77067-2F14-4118-9355-54FE417273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7450" y="2644079"/>
            <a:ext cx="5900252" cy="2959160"/>
          </a:xfrm>
          <a:prstGeom prst="rect">
            <a:avLst/>
          </a:prstGeom>
        </p:spPr>
      </p:pic>
      <p:sp>
        <p:nvSpPr>
          <p:cNvPr id="15" name="Freccia a destra 17">
            <a:extLst>
              <a:ext uri="{FF2B5EF4-FFF2-40B4-BE49-F238E27FC236}">
                <a16:creationId xmlns:a16="http://schemas.microsoft.com/office/drawing/2014/main" id="{2D1CC47D-5362-416A-8B75-1B5FBDABC1F7}"/>
              </a:ext>
            </a:extLst>
          </p:cNvPr>
          <p:cNvSpPr/>
          <p:nvPr/>
        </p:nvSpPr>
        <p:spPr>
          <a:xfrm rot="490730">
            <a:off x="10681269" y="3224213"/>
            <a:ext cx="800100" cy="409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6" name="Rettangolo 25">
            <a:extLst>
              <a:ext uri="{FF2B5EF4-FFF2-40B4-BE49-F238E27FC236}">
                <a16:creationId xmlns:a16="http://schemas.microsoft.com/office/drawing/2014/main" id="{B9750D1A-B745-416B-BC23-A3C184687510}"/>
              </a:ext>
            </a:extLst>
          </p:cNvPr>
          <p:cNvSpPr/>
          <p:nvPr/>
        </p:nvSpPr>
        <p:spPr>
          <a:xfrm>
            <a:off x="7448880" y="4193415"/>
            <a:ext cx="4623850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it-IT" dirty="0">
                <a:latin typeface="AdvOT596495f2"/>
              </a:rPr>
              <a:t>For Refugees, the connections between (1) intruding thoughts and (4) reactivity and between (15) hypervigilance and (16) exaggeraged startle response were weaker than in the other groups.</a:t>
            </a:r>
          </a:p>
        </p:txBody>
      </p:sp>
      <p:sp>
        <p:nvSpPr>
          <p:cNvPr id="17" name="Freccia a destra 17">
            <a:extLst>
              <a:ext uri="{FF2B5EF4-FFF2-40B4-BE49-F238E27FC236}">
                <a16:creationId xmlns:a16="http://schemas.microsoft.com/office/drawing/2014/main" id="{A2DBF487-9D74-4731-B6D3-43F0CFD8978A}"/>
              </a:ext>
            </a:extLst>
          </p:cNvPr>
          <p:cNvSpPr/>
          <p:nvPr/>
        </p:nvSpPr>
        <p:spPr>
          <a:xfrm rot="10995995">
            <a:off x="10376225" y="3646410"/>
            <a:ext cx="800100" cy="409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12858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 animBg="1"/>
      <p:bldP spid="15" grpId="0" animBg="1"/>
      <p:bldP spid="16" grpId="0" animBg="1"/>
      <p:bldP spid="1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C74C3F-6B31-4B58-8067-E7698E532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Example 2 - Narcissism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6A74FE-1FDE-4C97-851D-5AB3E95423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FGL to investigate the dynamics of Narcissism in extreme groups defined by healthy vs. pathological personality structure.</a:t>
            </a:r>
          </a:p>
          <a:p>
            <a:pPr marL="0" indent="0">
              <a:buNone/>
            </a:pPr>
            <a:r>
              <a:rPr lang="en-US" b="1" dirty="0"/>
              <a:t>Narcissism</a:t>
            </a:r>
            <a:r>
              <a:rPr lang="en-US" dirty="0"/>
              <a:t> is a complex pathological construct that includes both self-enhancing and exploitative attitudes (i.e., narcissistic grandiosity) and negative affectivity and psychological </a:t>
            </a:r>
            <a:r>
              <a:rPr lang="it-IT" dirty="0"/>
              <a:t>distress (i.e., narcissistic vulnerability).</a:t>
            </a:r>
          </a:p>
          <a:p>
            <a:pPr marL="0" indent="0">
              <a:buNone/>
            </a:pPr>
            <a:r>
              <a:rPr lang="it-IT" b="1" dirty="0"/>
              <a:t>Pathological personality structure</a:t>
            </a:r>
            <a:r>
              <a:rPr lang="it-IT" dirty="0"/>
              <a:t>: lack of reality testing, lack of differentiation of Self from others, use of primitive defenses (e.g., projection).</a:t>
            </a:r>
          </a:p>
          <a:p>
            <a:pPr marL="0" indent="0">
              <a:buNone/>
            </a:pPr>
            <a:r>
              <a:rPr lang="en-US" dirty="0"/>
              <a:t>N = 944 participants reported narcissistic symptoms.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5638B9-4011-49BD-AC3D-CEB65C318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26</a:t>
            </a:fld>
            <a:endParaRPr lang="en-US" dirty="0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669E9691-4703-4A26-895B-9928E1DDFAFF}"/>
              </a:ext>
            </a:extLst>
          </p:cNvPr>
          <p:cNvSpPr/>
          <p:nvPr/>
        </p:nvSpPr>
        <p:spPr>
          <a:xfrm>
            <a:off x="392940" y="6308209"/>
            <a:ext cx="52225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(Di </a:t>
            </a:r>
            <a:r>
              <a:rPr lang="it-IT" dirty="0" err="1"/>
              <a:t>Pierro</a:t>
            </a:r>
            <a:r>
              <a:rPr lang="it-IT" dirty="0"/>
              <a:t>, Costantini, Benzi, Madeddu, &amp; Preti, 2018).</a:t>
            </a:r>
          </a:p>
        </p:txBody>
      </p:sp>
    </p:spTree>
    <p:extLst>
      <p:ext uri="{BB962C8B-B14F-4D97-AF65-F5344CB8AC3E}">
        <p14:creationId xmlns:p14="http://schemas.microsoft.com/office/powerpoint/2010/main" val="25113188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DBBADD0D-0AE6-423F-939D-CF99CA02BC8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2715" y="1564955"/>
            <a:ext cx="4270217" cy="4140749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6242AD7-570B-4FFD-B0C1-9FF981E29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F96E98D3-0AF2-44CA-9DBB-49191F1991FA}" type="slidenum">
              <a:rPr lang="en-US" smtClean="0"/>
              <a:t>27</a:t>
            </a:fld>
            <a:endParaRPr lang="en-US" dirty="0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BEFCCBD4-E9E3-4415-AF68-C73B2CDA086C}"/>
              </a:ext>
            </a:extLst>
          </p:cNvPr>
          <p:cNvSpPr/>
          <p:nvPr/>
        </p:nvSpPr>
        <p:spPr>
          <a:xfrm>
            <a:off x="392940" y="6308209"/>
            <a:ext cx="52225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(Di </a:t>
            </a:r>
            <a:r>
              <a:rPr lang="it-IT" dirty="0" err="1"/>
              <a:t>Pierro</a:t>
            </a:r>
            <a:r>
              <a:rPr lang="it-IT" dirty="0"/>
              <a:t>, Costantini, Benzi, Madeddu, &amp; Preti, 2018).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ACD8BC38-7469-4E9F-8B12-1E08DF3BFA1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2180" y="1546741"/>
            <a:ext cx="4403894" cy="4140749"/>
          </a:xfrm>
          <a:prstGeom prst="rect">
            <a:avLst/>
          </a:prstGeom>
        </p:spPr>
      </p:pic>
      <p:sp>
        <p:nvSpPr>
          <p:cNvPr id="15" name="Titolo 5">
            <a:extLst>
              <a:ext uri="{FF2B5EF4-FFF2-40B4-BE49-F238E27FC236}">
                <a16:creationId xmlns:a16="http://schemas.microsoft.com/office/drawing/2014/main" id="{693DCEE4-CEF1-4E51-8EE4-F92B4791FBCC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Narcissism and personality structure (BS)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A4030854-F996-4A7F-BF72-C7337943AE01}"/>
              </a:ext>
            </a:extLst>
          </p:cNvPr>
          <p:cNvSpPr txBox="1"/>
          <p:nvPr/>
        </p:nvSpPr>
        <p:spPr>
          <a:xfrm>
            <a:off x="392940" y="5564269"/>
            <a:ext cx="11335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EXP = Exploitativeness, SSSE = Self-Sacrificing Self-Enhancement, GF = Grandiose Fantasy, CSE = Contingent Self-esteem, HS = Hiding the Self, DEV = Devaluing, ER = Entitlement Rage</a:t>
            </a:r>
          </a:p>
        </p:txBody>
      </p:sp>
      <p:sp>
        <p:nvSpPr>
          <p:cNvPr id="17" name="Freccia a destra 16">
            <a:extLst>
              <a:ext uri="{FF2B5EF4-FFF2-40B4-BE49-F238E27FC236}">
                <a16:creationId xmlns:a16="http://schemas.microsoft.com/office/drawing/2014/main" id="{654DB715-EE44-4D90-B87E-284FE923901F}"/>
              </a:ext>
            </a:extLst>
          </p:cNvPr>
          <p:cNvSpPr/>
          <p:nvPr/>
        </p:nvSpPr>
        <p:spPr>
          <a:xfrm rot="21216020">
            <a:off x="2042395" y="2808982"/>
            <a:ext cx="800100" cy="409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8" name="Freccia a destra 17">
            <a:extLst>
              <a:ext uri="{FF2B5EF4-FFF2-40B4-BE49-F238E27FC236}">
                <a16:creationId xmlns:a16="http://schemas.microsoft.com/office/drawing/2014/main" id="{3E496994-C681-424F-A2B9-C15F3CDC940B}"/>
              </a:ext>
            </a:extLst>
          </p:cNvPr>
          <p:cNvSpPr/>
          <p:nvPr/>
        </p:nvSpPr>
        <p:spPr>
          <a:xfrm rot="1884601">
            <a:off x="4749946" y="2876359"/>
            <a:ext cx="800100" cy="409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2A720EEB-7DE8-4B61-B1DE-F1FD0B0851CC}"/>
              </a:ext>
            </a:extLst>
          </p:cNvPr>
          <p:cNvSpPr txBox="1"/>
          <p:nvPr/>
        </p:nvSpPr>
        <p:spPr>
          <a:xfrm>
            <a:off x="965787" y="2728832"/>
            <a:ext cx="62285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7000" b="1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BD0ECBCD-735F-491C-AFC6-0849CBFE4415}"/>
              </a:ext>
            </a:extLst>
          </p:cNvPr>
          <p:cNvSpPr txBox="1"/>
          <p:nvPr/>
        </p:nvSpPr>
        <p:spPr>
          <a:xfrm>
            <a:off x="6404941" y="2220390"/>
            <a:ext cx="62285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7000" b="1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4FFFDA5C-8CF7-4386-9A8E-F1A9210DE421}"/>
              </a:ext>
            </a:extLst>
          </p:cNvPr>
          <p:cNvSpPr/>
          <p:nvPr/>
        </p:nvSpPr>
        <p:spPr>
          <a:xfrm>
            <a:off x="8562125" y="1607965"/>
            <a:ext cx="3476221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latin typeface="AdvOT596495f2"/>
              </a:rPr>
              <a:t>Those with contingent self-esteem (CSE) seem to protect themselves from exposure to interpersonal situations that can </a:t>
            </a:r>
            <a:r>
              <a:rPr lang="it-IT" dirty="0" err="1">
                <a:latin typeface="AdvOT596495f2"/>
              </a:rPr>
              <a:t>threaten</a:t>
            </a:r>
            <a:r>
              <a:rPr lang="it-IT" dirty="0">
                <a:latin typeface="AdvOT596495f2"/>
              </a:rPr>
              <a:t> </a:t>
            </a:r>
            <a:r>
              <a:rPr lang="it-IT" dirty="0" err="1">
                <a:latin typeface="AdvOT596495f2"/>
              </a:rPr>
              <a:t>their</a:t>
            </a:r>
            <a:r>
              <a:rPr lang="it-IT" dirty="0">
                <a:latin typeface="AdvOT596495f2"/>
              </a:rPr>
              <a:t> fragile self-</a:t>
            </a:r>
            <a:r>
              <a:rPr lang="it-IT" dirty="0" err="1">
                <a:latin typeface="AdvOT596495f2"/>
              </a:rPr>
              <a:t>esteem</a:t>
            </a:r>
            <a:r>
              <a:rPr lang="it-IT" dirty="0">
                <a:latin typeface="AdvOT596495f2"/>
              </a:rPr>
              <a:t> (HS)</a:t>
            </a:r>
            <a:endParaRPr lang="it-IT" dirty="0"/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1008ADF1-937E-4A68-8C65-A7BEB0B10334}"/>
              </a:ext>
            </a:extLst>
          </p:cNvPr>
          <p:cNvSpPr/>
          <p:nvPr/>
        </p:nvSpPr>
        <p:spPr>
          <a:xfrm>
            <a:off x="8562125" y="3431000"/>
            <a:ext cx="3476221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dirty="0"/>
              <a:t>Those who engage in pseudo-altruistic acts to enhance their positive self-image (SSSE), avoid showing others their needs for admiration and recognition (HS).</a:t>
            </a:r>
            <a:endParaRPr lang="it-IT" dirty="0"/>
          </a:p>
        </p:txBody>
      </p:sp>
      <p:sp>
        <p:nvSpPr>
          <p:cNvPr id="20" name="CasellaDiTesto 12">
            <a:extLst>
              <a:ext uri="{FF2B5EF4-FFF2-40B4-BE49-F238E27FC236}">
                <a16:creationId xmlns:a16="http://schemas.microsoft.com/office/drawing/2014/main" id="{1688C960-84C7-424B-9894-B1E8E6266925}"/>
              </a:ext>
            </a:extLst>
          </p:cNvPr>
          <p:cNvSpPr txBox="1"/>
          <p:nvPr/>
        </p:nvSpPr>
        <p:spPr>
          <a:xfrm>
            <a:off x="706510" y="1115499"/>
            <a:ext cx="4270216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Healthy personality structure</a:t>
            </a:r>
          </a:p>
        </p:txBody>
      </p:sp>
      <p:sp>
        <p:nvSpPr>
          <p:cNvPr id="21" name="CasellaDiTesto 13">
            <a:extLst>
              <a:ext uri="{FF2B5EF4-FFF2-40B4-BE49-F238E27FC236}">
                <a16:creationId xmlns:a16="http://schemas.microsoft.com/office/drawing/2014/main" id="{52354403-90CF-4D5F-A9D4-8846A6974F59}"/>
              </a:ext>
            </a:extLst>
          </p:cNvPr>
          <p:cNvSpPr txBox="1"/>
          <p:nvPr/>
        </p:nvSpPr>
        <p:spPr>
          <a:xfrm>
            <a:off x="4468777" y="1094312"/>
            <a:ext cx="4270216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Pathological personality structure</a:t>
            </a:r>
          </a:p>
        </p:txBody>
      </p:sp>
    </p:spTree>
    <p:extLst>
      <p:ext uri="{BB962C8B-B14F-4D97-AF65-F5344CB8AC3E}">
        <p14:creationId xmlns:p14="http://schemas.microsoft.com/office/powerpoint/2010/main" val="1804991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24" grpId="0" build="allAtOnce"/>
      <p:bldP spid="26" grpId="0" animBg="1"/>
      <p:bldP spid="2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D6B0B-8DCA-4869-A793-826CA610D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Example 3 - Openness to experience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F2D835-D96A-4C15-95A2-0F5826B999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it-IT" b="1" dirty="0"/>
              <a:t>Openness</a:t>
            </a:r>
            <a:r>
              <a:rPr lang="it-IT" dirty="0"/>
              <a:t>: non-pathological personality trait that consists in</a:t>
            </a:r>
          </a:p>
          <a:p>
            <a:r>
              <a:rPr lang="it-IT" dirty="0"/>
              <a:t>being </a:t>
            </a:r>
            <a:r>
              <a:rPr lang="it-IT" b="1" dirty="0"/>
              <a:t>inquisitive </a:t>
            </a:r>
            <a:r>
              <a:rPr lang="it-IT" dirty="0"/>
              <a:t>vs. lacking intellectual curiosity</a:t>
            </a:r>
          </a:p>
          <a:p>
            <a:r>
              <a:rPr lang="it-IT" b="1" dirty="0"/>
              <a:t>aesthetic </a:t>
            </a:r>
            <a:r>
              <a:rPr lang="it-IT" dirty="0"/>
              <a:t>appreciation vs. low interest in arts</a:t>
            </a:r>
          </a:p>
          <a:p>
            <a:r>
              <a:rPr lang="it-IT" dirty="0"/>
              <a:t>being </a:t>
            </a:r>
            <a:r>
              <a:rPr lang="it-IT" b="1" dirty="0"/>
              <a:t>imaginative </a:t>
            </a:r>
            <a:r>
              <a:rPr lang="it-IT" dirty="0"/>
              <a:t>vs. not intellectually curious</a:t>
            </a:r>
          </a:p>
          <a:p>
            <a:r>
              <a:rPr lang="it-IT" dirty="0"/>
              <a:t>Being interested in </a:t>
            </a:r>
            <a:r>
              <a:rPr lang="it-IT" b="1" dirty="0"/>
              <a:t>unusual ideas or people </a:t>
            </a:r>
            <a:r>
              <a:rPr lang="it-IT" dirty="0"/>
              <a:t>vs. disliking what is unconventional.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FGL to examine the impact of a trait on the relationships among situation perception, emotions, and behaviors.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N = 193 adolescents (M Age = 14.82) responded to 8926 short questionnaires investigating their perception of situations, in terms of perceived situational characteristics, emotions, and behavior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5E6070-9E4D-4156-921E-D29BD3BF6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28</a:t>
            </a:fld>
            <a:endParaRPr lang="en-US" dirty="0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9E20014D-FA1C-45F6-A548-CD78FF5F2F9F}"/>
              </a:ext>
            </a:extLst>
          </p:cNvPr>
          <p:cNvSpPr/>
          <p:nvPr/>
        </p:nvSpPr>
        <p:spPr>
          <a:xfrm>
            <a:off x="251791" y="6356905"/>
            <a:ext cx="119402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(Costantini, Richetin, Preti, Casini, &amp; Perugini, </a:t>
            </a:r>
            <a:r>
              <a:rPr lang="it-IT" i="1" dirty="0"/>
              <a:t>submitted</a:t>
            </a:r>
            <a:r>
              <a:rPr lang="it-IT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8033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F9C42B-C09E-405E-A650-7934BB508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it-IT" dirty="0" err="1"/>
              <a:t>Within-subject</a:t>
            </a:r>
            <a:r>
              <a:rPr lang="it-IT" dirty="0"/>
              <a:t> networks by </a:t>
            </a:r>
            <a:r>
              <a:rPr lang="it-IT" dirty="0" err="1"/>
              <a:t>Openness</a:t>
            </a:r>
            <a:r>
              <a:rPr lang="it-IT" dirty="0"/>
              <a:t> (WS)</a:t>
            </a:r>
          </a:p>
        </p:txBody>
      </p:sp>
      <p:pic>
        <p:nvPicPr>
          <p:cNvPr id="8" name="Segnaposto contenuto 7">
            <a:extLst>
              <a:ext uri="{FF2B5EF4-FFF2-40B4-BE49-F238E27FC236}">
                <a16:creationId xmlns:a16="http://schemas.microsoft.com/office/drawing/2014/main" id="{013D01E1-791B-4FD5-AD48-09125D0E7C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9188" y="1782858"/>
            <a:ext cx="9982339" cy="4738769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D93835E0-0A67-4D2C-940E-14C30E0A4716}"/>
              </a:ext>
            </a:extLst>
          </p:cNvPr>
          <p:cNvSpPr/>
          <p:nvPr/>
        </p:nvSpPr>
        <p:spPr>
          <a:xfrm>
            <a:off x="8740624" y="1370822"/>
            <a:ext cx="2216782" cy="4390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BF997C08-798E-40F0-925D-7583A026EB09}"/>
              </a:ext>
            </a:extLst>
          </p:cNvPr>
          <p:cNvSpPr/>
          <p:nvPr/>
        </p:nvSpPr>
        <p:spPr>
          <a:xfrm>
            <a:off x="3641599" y="1515344"/>
            <a:ext cx="2216782" cy="4390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Freccia a destra 12">
            <a:extLst>
              <a:ext uri="{FF2B5EF4-FFF2-40B4-BE49-F238E27FC236}">
                <a16:creationId xmlns:a16="http://schemas.microsoft.com/office/drawing/2014/main" id="{55762C97-8A2E-403A-BFE7-6835B8FDF69E}"/>
              </a:ext>
            </a:extLst>
          </p:cNvPr>
          <p:cNvSpPr/>
          <p:nvPr/>
        </p:nvSpPr>
        <p:spPr>
          <a:xfrm rot="3714341">
            <a:off x="3669993" y="1648703"/>
            <a:ext cx="800100" cy="409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13">
            <a:extLst>
              <a:ext uri="{FF2B5EF4-FFF2-40B4-BE49-F238E27FC236}">
                <a16:creationId xmlns:a16="http://schemas.microsoft.com/office/drawing/2014/main" id="{74A5603A-D9C6-49C2-8985-F42841C34690}"/>
              </a:ext>
            </a:extLst>
          </p:cNvPr>
          <p:cNvSpPr/>
          <p:nvPr/>
        </p:nvSpPr>
        <p:spPr>
          <a:xfrm rot="12216992">
            <a:off x="4561093" y="2794387"/>
            <a:ext cx="800100" cy="409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Freccia a destra 14">
            <a:extLst>
              <a:ext uri="{FF2B5EF4-FFF2-40B4-BE49-F238E27FC236}">
                <a16:creationId xmlns:a16="http://schemas.microsoft.com/office/drawing/2014/main" id="{564FA676-E9C8-4A1D-B988-451B08B1D26D}"/>
              </a:ext>
            </a:extLst>
          </p:cNvPr>
          <p:cNvSpPr/>
          <p:nvPr/>
        </p:nvSpPr>
        <p:spPr>
          <a:xfrm rot="12216992">
            <a:off x="9772806" y="2794386"/>
            <a:ext cx="800100" cy="409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reccia a destra 15">
            <a:extLst>
              <a:ext uri="{FF2B5EF4-FFF2-40B4-BE49-F238E27FC236}">
                <a16:creationId xmlns:a16="http://schemas.microsoft.com/office/drawing/2014/main" id="{1A6D0017-1EDB-48AC-B4EE-42CBA39BA5A9}"/>
              </a:ext>
            </a:extLst>
          </p:cNvPr>
          <p:cNvSpPr/>
          <p:nvPr/>
        </p:nvSpPr>
        <p:spPr>
          <a:xfrm rot="3714341">
            <a:off x="8747501" y="1697272"/>
            <a:ext cx="800100" cy="409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0EEEFD70-3C12-43C0-BF85-B66BA1543D2B}"/>
              </a:ext>
            </a:extLst>
          </p:cNvPr>
          <p:cNvSpPr/>
          <p:nvPr/>
        </p:nvSpPr>
        <p:spPr>
          <a:xfrm>
            <a:off x="2409147" y="3967597"/>
            <a:ext cx="2464904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dirty="0"/>
              <a:t>Situations involving more intellectual activity than usual are also more negative and more social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EC957857-0D16-4489-989C-47AC473248C2}"/>
              </a:ext>
            </a:extLst>
          </p:cNvPr>
          <p:cNvSpPr/>
          <p:nvPr/>
        </p:nvSpPr>
        <p:spPr>
          <a:xfrm>
            <a:off x="8009927" y="4124781"/>
            <a:ext cx="2464904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dirty="0"/>
              <a:t>Intellectual activity is less negative and more solitary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85B20819-AEAC-465D-B428-55F85D2ABACB}"/>
              </a:ext>
            </a:extLst>
          </p:cNvPr>
          <p:cNvSpPr/>
          <p:nvPr/>
        </p:nvSpPr>
        <p:spPr>
          <a:xfrm>
            <a:off x="251791" y="6356905"/>
            <a:ext cx="119402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(Costantini, Richetin, Preti, Casini, &amp; Perugini, </a:t>
            </a:r>
            <a:r>
              <a:rPr lang="it-IT" i="1" dirty="0"/>
              <a:t>submitted</a:t>
            </a:r>
            <a:r>
              <a:rPr lang="it-IT" dirty="0"/>
              <a:t>)</a:t>
            </a:r>
            <a:endParaRPr lang="en-US" dirty="0"/>
          </a:p>
        </p:txBody>
      </p:sp>
      <p:sp>
        <p:nvSpPr>
          <p:cNvPr id="18" name="Rettangolo 2">
            <a:extLst>
              <a:ext uri="{FF2B5EF4-FFF2-40B4-BE49-F238E27FC236}">
                <a16:creationId xmlns:a16="http://schemas.microsoft.com/office/drawing/2014/main" id="{8AE09241-17E4-4357-95BE-6A894FA4AF66}"/>
              </a:ext>
            </a:extLst>
          </p:cNvPr>
          <p:cNvSpPr/>
          <p:nvPr/>
        </p:nvSpPr>
        <p:spPr>
          <a:xfrm>
            <a:off x="2941175" y="2844679"/>
            <a:ext cx="6418860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Trait O involves non-conformity whereas low-O involves conformity and prejudice (Sparkman, Eidelman, &amp; </a:t>
            </a:r>
            <a:r>
              <a:rPr lang="en-US" dirty="0" err="1">
                <a:ea typeface="Calibri" panose="020F0502020204030204" pitchFamily="34" charset="0"/>
                <a:cs typeface="Times New Roman" panose="02020603050405020304" pitchFamily="18" charset="0"/>
              </a:rPr>
              <a:t>Blanchar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, 2016). This general vulnerability to negative interpersonal emotions might discourage low-O individuals to deviate from social standards.</a:t>
            </a:r>
            <a:endParaRPr lang="it-IT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Freccia a destra 12">
            <a:extLst>
              <a:ext uri="{FF2B5EF4-FFF2-40B4-BE49-F238E27FC236}">
                <a16:creationId xmlns:a16="http://schemas.microsoft.com/office/drawing/2014/main" id="{6A5C4FD8-11B0-40E0-B06F-6A517326CFB9}"/>
              </a:ext>
            </a:extLst>
          </p:cNvPr>
          <p:cNvSpPr/>
          <p:nvPr/>
        </p:nvSpPr>
        <p:spPr>
          <a:xfrm rot="8495098">
            <a:off x="1880644" y="4345680"/>
            <a:ext cx="800100" cy="409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Freccia a destra 15">
            <a:extLst>
              <a:ext uri="{FF2B5EF4-FFF2-40B4-BE49-F238E27FC236}">
                <a16:creationId xmlns:a16="http://schemas.microsoft.com/office/drawing/2014/main" id="{C5371AF5-28B9-46F0-87D7-3A4E4DBAE7E8}"/>
              </a:ext>
            </a:extLst>
          </p:cNvPr>
          <p:cNvSpPr/>
          <p:nvPr/>
        </p:nvSpPr>
        <p:spPr>
          <a:xfrm rot="18937895">
            <a:off x="1088074" y="5816372"/>
            <a:ext cx="800100" cy="409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Freccia a destra 12">
            <a:extLst>
              <a:ext uri="{FF2B5EF4-FFF2-40B4-BE49-F238E27FC236}">
                <a16:creationId xmlns:a16="http://schemas.microsoft.com/office/drawing/2014/main" id="{B6EEB3A7-D5A5-47EE-900A-200B9A8A7C7C}"/>
              </a:ext>
            </a:extLst>
          </p:cNvPr>
          <p:cNvSpPr/>
          <p:nvPr/>
        </p:nvSpPr>
        <p:spPr>
          <a:xfrm rot="8495098">
            <a:off x="6953337" y="4391259"/>
            <a:ext cx="800100" cy="409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Freccia a destra 15">
            <a:extLst>
              <a:ext uri="{FF2B5EF4-FFF2-40B4-BE49-F238E27FC236}">
                <a16:creationId xmlns:a16="http://schemas.microsoft.com/office/drawing/2014/main" id="{AD1A5313-2F01-48C0-8186-B17E36F6BD38}"/>
              </a:ext>
            </a:extLst>
          </p:cNvPr>
          <p:cNvSpPr/>
          <p:nvPr/>
        </p:nvSpPr>
        <p:spPr>
          <a:xfrm rot="18937895">
            <a:off x="6160767" y="5861951"/>
            <a:ext cx="800100" cy="409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8926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3" grpId="0" animBg="1"/>
      <p:bldP spid="3" grpId="2" animBg="1"/>
      <p:bldP spid="17" grpId="0" animBg="1"/>
      <p:bldP spid="17" grpId="1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760552" y="3408749"/>
            <a:ext cx="6416314" cy="307136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200" dirty="0"/>
              <a:t>Correlations among symptoms thoughts, emotions, and behaviors are explained with </a:t>
            </a:r>
            <a:r>
              <a:rPr lang="it-IT" sz="2200" b="1" dirty="0"/>
              <a:t>latent variables</a:t>
            </a:r>
            <a:r>
              <a:rPr lang="it-IT" sz="2200" dirty="0"/>
              <a:t>, unobservable common causes </a:t>
            </a:r>
            <a:br>
              <a:rPr lang="it-IT" sz="2200" dirty="0"/>
            </a:br>
            <a:r>
              <a:rPr lang="it-IT" sz="2200" dirty="0"/>
              <a:t>(e.g., McCrae &amp; Sutin, 2018). </a:t>
            </a:r>
          </a:p>
          <a:p>
            <a:pPr marL="0" indent="0">
              <a:buNone/>
            </a:pPr>
            <a:r>
              <a:rPr lang="it-IT" sz="2200" dirty="0"/>
              <a:t>e.g. Anna reports symptoms such as fatigue, insomnia, worrying. We infer that </a:t>
            </a:r>
            <a:r>
              <a:rPr lang="it-IT" sz="2200" b="1" dirty="0"/>
              <a:t>she is depressed</a:t>
            </a:r>
            <a:r>
              <a:rPr lang="it-IT" sz="2200" dirty="0"/>
              <a:t>.</a:t>
            </a:r>
          </a:p>
          <a:p>
            <a:pPr marL="0" indent="0">
              <a:buNone/>
            </a:pPr>
            <a:r>
              <a:rPr lang="it-IT" sz="2200" dirty="0"/>
              <a:t>e.g. John has many friends, loves people and goes to parties </a:t>
            </a:r>
            <a:r>
              <a:rPr lang="it-IT" sz="2200" b="1" dirty="0"/>
              <a:t>because he is extraverted</a:t>
            </a:r>
            <a:r>
              <a:rPr lang="it-IT" sz="2200" dirty="0"/>
              <a:t>.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2615437" y="1690688"/>
            <a:ext cx="1767980" cy="1536437"/>
            <a:chOff x="931812" y="1385895"/>
            <a:chExt cx="2762550" cy="2400753"/>
          </a:xfrm>
        </p:grpSpPr>
        <p:sp>
          <p:nvSpPr>
            <p:cNvPr id="15" name="Ovale 8"/>
            <p:cNvSpPr/>
            <p:nvPr/>
          </p:nvSpPr>
          <p:spPr bwMode="auto">
            <a:xfrm>
              <a:off x="1979712" y="1385895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</a:endParaRPr>
            </a:p>
          </p:txBody>
        </p:sp>
        <p:sp>
          <p:nvSpPr>
            <p:cNvPr id="16" name="Rettangolo arrotondato 12"/>
            <p:cNvSpPr/>
            <p:nvPr/>
          </p:nvSpPr>
          <p:spPr bwMode="auto">
            <a:xfrm>
              <a:off x="931812" y="3138648"/>
              <a:ext cx="648000" cy="648000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</a:endParaRPr>
            </a:p>
          </p:txBody>
        </p:sp>
        <p:sp>
          <p:nvSpPr>
            <p:cNvPr id="17" name="Rettangolo arrotondato 31"/>
            <p:cNvSpPr/>
            <p:nvPr/>
          </p:nvSpPr>
          <p:spPr bwMode="auto">
            <a:xfrm>
              <a:off x="2017812" y="3138648"/>
              <a:ext cx="648000" cy="648000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</a:endParaRPr>
            </a:p>
          </p:txBody>
        </p:sp>
        <p:sp>
          <p:nvSpPr>
            <p:cNvPr id="18" name="Rettangolo arrotondato 32"/>
            <p:cNvSpPr/>
            <p:nvPr/>
          </p:nvSpPr>
          <p:spPr bwMode="auto">
            <a:xfrm>
              <a:off x="3046362" y="3138648"/>
              <a:ext cx="648000" cy="648000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</a:endParaRPr>
            </a:p>
          </p:txBody>
        </p:sp>
        <p:cxnSp>
          <p:nvCxnSpPr>
            <p:cNvPr id="19" name="Connettore 2 16"/>
            <p:cNvCxnSpPr/>
            <p:nvPr/>
          </p:nvCxnSpPr>
          <p:spPr bwMode="auto">
            <a:xfrm flipH="1">
              <a:off x="1255812" y="2109795"/>
              <a:ext cx="876000" cy="1028853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Connettore 2 18"/>
            <p:cNvCxnSpPr>
              <a:stCxn id="15" idx="4"/>
              <a:endCxn id="17" idx="0"/>
            </p:cNvCxnSpPr>
            <p:nvPr/>
          </p:nvCxnSpPr>
          <p:spPr bwMode="auto">
            <a:xfrm>
              <a:off x="2341662" y="2109795"/>
              <a:ext cx="150" cy="1028853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Connettore 2 20"/>
            <p:cNvCxnSpPr>
              <a:endCxn id="18" idx="0"/>
            </p:cNvCxnSpPr>
            <p:nvPr/>
          </p:nvCxnSpPr>
          <p:spPr bwMode="auto">
            <a:xfrm>
              <a:off x="2627712" y="2109795"/>
              <a:ext cx="742650" cy="1028853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Psychological traits as latent variables</a:t>
            </a:r>
          </a:p>
        </p:txBody>
      </p:sp>
      <p:pic>
        <p:nvPicPr>
          <p:cNvPr id="1026" name="Picture 2" descr="http://www.healthcare4all.co.uk/blog/wp-content/uploads/medicalthermomet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2321" y="3378469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hemed.chem.purdue.edu/genchem/topicreview/bp/ch5/graphics/figure5_5.gif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36" b="12336"/>
          <a:stretch/>
        </p:blipFill>
        <p:spPr bwMode="auto">
          <a:xfrm>
            <a:off x="8318090" y="1644960"/>
            <a:ext cx="1509712" cy="1260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4B6B-F8EB-4119-BD3B-E16C5F0EDD8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4290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E751102-4C7D-46BD-BF58-498304E69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 </a:t>
            </a:r>
            <a:r>
              <a:rPr lang="it-IT" dirty="0" err="1"/>
              <a:t>conclusion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DC337CA-D1F6-4B07-9103-921B8F4EA5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Sometimes differences among groups matter, sometimes they do not. If you don’t know in advance: use FGL.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Current limitations:</a:t>
            </a:r>
          </a:p>
          <a:p>
            <a:pPr>
              <a:buFontTx/>
              <a:buChar char="-"/>
            </a:pPr>
            <a:r>
              <a:rPr lang="en-US" dirty="0"/>
              <a:t>Linear relationships only (but see </a:t>
            </a:r>
            <a:r>
              <a:rPr lang="en-US" dirty="0" err="1"/>
              <a:t>Haslbeck</a:t>
            </a:r>
            <a:r>
              <a:rPr lang="en-US" dirty="0"/>
              <a:t> &amp; </a:t>
            </a:r>
            <a:r>
              <a:rPr lang="en-US" dirty="0" err="1"/>
              <a:t>Waldorp</a:t>
            </a:r>
            <a:r>
              <a:rPr lang="en-US" dirty="0"/>
              <a:t>, 2017),</a:t>
            </a:r>
          </a:p>
          <a:p>
            <a:pPr>
              <a:buFontTx/>
              <a:buChar char="-"/>
            </a:pPr>
            <a:r>
              <a:rPr lang="en-US" dirty="0"/>
              <a:t>No cross-lagged relationships (but see </a:t>
            </a:r>
            <a:r>
              <a:rPr lang="en-US" dirty="0" err="1"/>
              <a:t>Epskamp</a:t>
            </a:r>
            <a:r>
              <a:rPr lang="en-US" dirty="0"/>
              <a:t> et al. 2018),</a:t>
            </a:r>
          </a:p>
          <a:p>
            <a:pPr>
              <a:buFontTx/>
              <a:buChar char="-"/>
            </a:pPr>
            <a:r>
              <a:rPr lang="en-US" dirty="0"/>
              <a:t>(between, within, cross-lagged) networks ≠ causality (but can inspire experimental research in personality; see Costantini &amp; </a:t>
            </a:r>
            <a:r>
              <a:rPr lang="en-US" dirty="0" err="1"/>
              <a:t>Perugini</a:t>
            </a:r>
            <a:r>
              <a:rPr lang="en-US" dirty="0"/>
              <a:t>, 2018)</a:t>
            </a:r>
          </a:p>
          <a:p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C89DE11-F29E-4E2F-8AA8-63A413441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4809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>
            <a:extLst>
              <a:ext uri="{FF2B5EF4-FFF2-40B4-BE49-F238E27FC236}">
                <a16:creationId xmlns:a16="http://schemas.microsoft.com/office/drawing/2014/main" id="{BBA8C411-4A6E-4FFF-B44E-07A1CE2D4C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85463" y="1747936"/>
            <a:ext cx="9144000" cy="2387600"/>
          </a:xfrm>
        </p:spPr>
        <p:txBody>
          <a:bodyPr/>
          <a:lstStyle/>
          <a:p>
            <a:r>
              <a:rPr lang="it-IT" dirty="0" err="1"/>
              <a:t>Thank</a:t>
            </a:r>
            <a:r>
              <a:rPr lang="it-IT" dirty="0"/>
              <a:t> </a:t>
            </a:r>
            <a:r>
              <a:rPr lang="it-IT" dirty="0" err="1"/>
              <a:t>you</a:t>
            </a:r>
            <a:endParaRPr lang="it-IT" dirty="0"/>
          </a:p>
        </p:txBody>
      </p:sp>
      <p:pic>
        <p:nvPicPr>
          <p:cNvPr id="3076" name="Picture 4" descr="Risultati immagini per juliette richetin">
            <a:extLst>
              <a:ext uri="{FF2B5EF4-FFF2-40B4-BE49-F238E27FC236}">
                <a16:creationId xmlns:a16="http://schemas.microsoft.com/office/drawing/2014/main" id="{D9EBF202-234F-43B7-A981-5CA50D3DC5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8279" y="3784823"/>
            <a:ext cx="2112962" cy="211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Risultati immagini per sacha epskamp">
            <a:extLst>
              <a:ext uri="{FF2B5EF4-FFF2-40B4-BE49-F238E27FC236}">
                <a16:creationId xmlns:a16="http://schemas.microsoft.com/office/drawing/2014/main" id="{FDF75A94-9753-4F2F-B807-80FCF009B0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978" y="3784823"/>
            <a:ext cx="2578101" cy="193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Risultati immagini per erica casini">
            <a:extLst>
              <a:ext uri="{FF2B5EF4-FFF2-40B4-BE49-F238E27FC236}">
                <a16:creationId xmlns:a16="http://schemas.microsoft.com/office/drawing/2014/main" id="{0FAE6047-3A3E-4FDF-A7ED-2199EDDC4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149" y="446549"/>
            <a:ext cx="2202661" cy="2202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Risultati immagini per emanuele preti">
            <a:extLst>
              <a:ext uri="{FF2B5EF4-FFF2-40B4-BE49-F238E27FC236}">
                <a16:creationId xmlns:a16="http://schemas.microsoft.com/office/drawing/2014/main" id="{4E0545C1-14B0-4C50-BF6C-FE2976295B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8476" y="557790"/>
            <a:ext cx="2202661" cy="2202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Risultati immagini per juliette richetin">
            <a:extLst>
              <a:ext uri="{FF2B5EF4-FFF2-40B4-BE49-F238E27FC236}">
                <a16:creationId xmlns:a16="http://schemas.microsoft.com/office/drawing/2014/main" id="{CAAE6C77-F850-4BB1-A2E7-7FA3B8F75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26" y="501949"/>
            <a:ext cx="1650126" cy="219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4478C133-3FC9-40A4-A31A-8F7A7EE4830E}"/>
              </a:ext>
            </a:extLst>
          </p:cNvPr>
          <p:cNvSpPr/>
          <p:nvPr/>
        </p:nvSpPr>
        <p:spPr>
          <a:xfrm>
            <a:off x="233326" y="36468"/>
            <a:ext cx="2504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dirty="0"/>
              <a:t>Juliette </a:t>
            </a:r>
            <a:r>
              <a:rPr lang="it-IT" sz="2800" dirty="0" err="1"/>
              <a:t>Richetin</a:t>
            </a:r>
            <a:endParaRPr lang="it-IT" sz="2800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F67D96B0-90DC-4EA3-835E-E1BCE97D052C}"/>
              </a:ext>
            </a:extLst>
          </p:cNvPr>
          <p:cNvSpPr/>
          <p:nvPr/>
        </p:nvSpPr>
        <p:spPr>
          <a:xfrm>
            <a:off x="5099577" y="0"/>
            <a:ext cx="18247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dirty="0"/>
              <a:t>Erica Casini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C34F602E-887B-4912-A077-8F2A0577B12E}"/>
              </a:ext>
            </a:extLst>
          </p:cNvPr>
          <p:cNvSpPr/>
          <p:nvPr/>
        </p:nvSpPr>
        <p:spPr>
          <a:xfrm>
            <a:off x="9439926" y="84904"/>
            <a:ext cx="23997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dirty="0"/>
              <a:t>Emanuele Preti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02A5C3EA-1683-49AB-9C8F-7BB846CC7CA9}"/>
              </a:ext>
            </a:extLst>
          </p:cNvPr>
          <p:cNvSpPr/>
          <p:nvPr/>
        </p:nvSpPr>
        <p:spPr>
          <a:xfrm>
            <a:off x="233326" y="3155383"/>
            <a:ext cx="24241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dirty="0"/>
              <a:t>Sacha </a:t>
            </a:r>
            <a:r>
              <a:rPr lang="it-IT" sz="2800" dirty="0" err="1"/>
              <a:t>Epskamp</a:t>
            </a:r>
            <a:endParaRPr lang="it-IT" sz="2800" dirty="0"/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EC30918C-8F08-4965-99B3-D9C11FAC9C3F}"/>
              </a:ext>
            </a:extLst>
          </p:cNvPr>
          <p:cNvSpPr/>
          <p:nvPr/>
        </p:nvSpPr>
        <p:spPr>
          <a:xfrm>
            <a:off x="9659029" y="3303204"/>
            <a:ext cx="16024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dirty="0" err="1"/>
              <a:t>Eiko</a:t>
            </a:r>
            <a:r>
              <a:rPr lang="it-IT" sz="2800" dirty="0"/>
              <a:t> </a:t>
            </a:r>
            <a:r>
              <a:rPr lang="it-IT" sz="2800" dirty="0" err="1"/>
              <a:t>Fried</a:t>
            </a:r>
            <a:endParaRPr lang="it-IT" sz="2800" dirty="0"/>
          </a:p>
        </p:txBody>
      </p:sp>
      <p:pic>
        <p:nvPicPr>
          <p:cNvPr id="4098" name="Picture 2" descr="Marco Perugini">
            <a:extLst>
              <a:ext uri="{FF2B5EF4-FFF2-40B4-BE49-F238E27FC236}">
                <a16:creationId xmlns:a16="http://schemas.microsoft.com/office/drawing/2014/main" id="{E30C352E-0B00-43AD-AE90-8DD588B338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524" y="4734164"/>
            <a:ext cx="1571625" cy="193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14">
            <a:extLst>
              <a:ext uri="{FF2B5EF4-FFF2-40B4-BE49-F238E27FC236}">
                <a16:creationId xmlns:a16="http://schemas.microsoft.com/office/drawing/2014/main" id="{F252E704-109C-4887-86FE-1A56991210B5}"/>
              </a:ext>
            </a:extLst>
          </p:cNvPr>
          <p:cNvSpPr/>
          <p:nvPr/>
        </p:nvSpPr>
        <p:spPr>
          <a:xfrm>
            <a:off x="3202136" y="4187440"/>
            <a:ext cx="2438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dirty="0"/>
              <a:t>Marco Perugini</a:t>
            </a:r>
          </a:p>
        </p:txBody>
      </p:sp>
      <p:pic>
        <p:nvPicPr>
          <p:cNvPr id="3" name="Picture 2" descr="Risultati immagini per rossella di pierro">
            <a:extLst>
              <a:ext uri="{FF2B5EF4-FFF2-40B4-BE49-F238E27FC236}">
                <a16:creationId xmlns:a16="http://schemas.microsoft.com/office/drawing/2014/main" id="{0B4F6BAA-5F88-43C0-910F-FC4CFB8B4F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416" y="4734165"/>
            <a:ext cx="1933575" cy="193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ttangolo 14">
            <a:extLst>
              <a:ext uri="{FF2B5EF4-FFF2-40B4-BE49-F238E27FC236}">
                <a16:creationId xmlns:a16="http://schemas.microsoft.com/office/drawing/2014/main" id="{49C082E1-C3FA-4FC7-A805-148DEF347404}"/>
              </a:ext>
            </a:extLst>
          </p:cNvPr>
          <p:cNvSpPr/>
          <p:nvPr/>
        </p:nvSpPr>
        <p:spPr>
          <a:xfrm>
            <a:off x="6308479" y="4142137"/>
            <a:ext cx="30110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dirty="0"/>
              <a:t>Rossella Di Pierro</a:t>
            </a:r>
          </a:p>
        </p:txBody>
      </p:sp>
    </p:spTree>
    <p:extLst>
      <p:ext uri="{BB962C8B-B14F-4D97-AF65-F5344CB8AC3E}">
        <p14:creationId xmlns:p14="http://schemas.microsoft.com/office/powerpoint/2010/main" val="2724412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Psychological traits as complex systems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483BE7A3-8BCE-462F-B289-07BFC99527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172200" cy="4351338"/>
          </a:xfrm>
        </p:spPr>
        <p:txBody>
          <a:bodyPr/>
          <a:lstStyle/>
          <a:p>
            <a:pPr marL="0" indent="0">
              <a:buNone/>
            </a:pPr>
            <a:r>
              <a:rPr lang="it-IT" dirty="0"/>
              <a:t>Personality and psychopathology may emerge from causal interactions among cognitions, emotions, behaviors.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e.g. Insomnia increases fatigue, which in turn worsens concentration problems and so on. This leads to depressed mood.</a:t>
            </a:r>
          </a:p>
          <a:p>
            <a:pPr marL="0" indent="0">
              <a:buNone/>
            </a:pP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e.g., Liking people leads to going to parties, going to parties leads to making more friends. This leads to extraversion.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4B6B-F8EB-4119-BD3B-E16C5F0EDD84}" type="slidenum">
              <a:rPr lang="en-US" smtClean="0"/>
              <a:t>4</a:t>
            </a:fld>
            <a:endParaRPr lang="en-US"/>
          </a:p>
        </p:txBody>
      </p:sp>
      <p:sp>
        <p:nvSpPr>
          <p:cNvPr id="5" name="Rettangolo 4"/>
          <p:cNvSpPr/>
          <p:nvPr/>
        </p:nvSpPr>
        <p:spPr>
          <a:xfrm>
            <a:off x="838200" y="6282404"/>
            <a:ext cx="68548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(Cramer et al., 2012; Borsboom &amp; Cramer, 2013; Costantini et al., 2015)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BC85816-72D9-42F2-9407-C4EDBBFA1A58}"/>
              </a:ext>
            </a:extLst>
          </p:cNvPr>
          <p:cNvGrpSpPr/>
          <p:nvPr/>
        </p:nvGrpSpPr>
        <p:grpSpPr>
          <a:xfrm>
            <a:off x="7531510" y="1825625"/>
            <a:ext cx="3566652" cy="2992507"/>
            <a:chOff x="8610600" y="3759459"/>
            <a:chExt cx="2120275" cy="1782838"/>
          </a:xfrm>
        </p:grpSpPr>
        <p:grpSp>
          <p:nvGrpSpPr>
            <p:cNvPr id="8" name="Gruppo 7"/>
            <p:cNvGrpSpPr/>
            <p:nvPr/>
          </p:nvGrpSpPr>
          <p:grpSpPr>
            <a:xfrm>
              <a:off x="8817954" y="3970154"/>
              <a:ext cx="1702924" cy="1191428"/>
              <a:chOff x="7911536" y="1876382"/>
              <a:chExt cx="1702924" cy="1191428"/>
            </a:xfrm>
          </p:grpSpPr>
          <p:cxnSp>
            <p:nvCxnSpPr>
              <p:cNvPr id="29" name="Connettore 1 2050"/>
              <p:cNvCxnSpPr/>
              <p:nvPr/>
            </p:nvCxnSpPr>
            <p:spPr bwMode="auto">
              <a:xfrm flipV="1">
                <a:off x="8386823" y="1876382"/>
                <a:ext cx="236614" cy="102389"/>
              </a:xfrm>
              <a:prstGeom prst="line">
                <a:avLst/>
              </a:prstGeom>
              <a:solidFill>
                <a:schemeClr val="accent1"/>
              </a:solidFill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" name="Connettore 1 2052"/>
              <p:cNvCxnSpPr/>
              <p:nvPr/>
            </p:nvCxnSpPr>
            <p:spPr bwMode="auto">
              <a:xfrm flipH="1">
                <a:off x="7911536" y="2299533"/>
                <a:ext cx="177838" cy="312005"/>
              </a:xfrm>
              <a:prstGeom prst="line">
                <a:avLst/>
              </a:prstGeom>
              <a:solidFill>
                <a:schemeClr val="accent1"/>
              </a:solidFill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" name="Connettore 1 2056"/>
              <p:cNvCxnSpPr/>
              <p:nvPr/>
            </p:nvCxnSpPr>
            <p:spPr bwMode="auto">
              <a:xfrm>
                <a:off x="8386823" y="2299533"/>
                <a:ext cx="265202" cy="192743"/>
              </a:xfrm>
              <a:prstGeom prst="line">
                <a:avLst/>
              </a:prstGeom>
              <a:solidFill>
                <a:schemeClr val="accent1"/>
              </a:solidFill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" name="Connettore 1 2061"/>
              <p:cNvCxnSpPr/>
              <p:nvPr/>
            </p:nvCxnSpPr>
            <p:spPr bwMode="auto">
              <a:xfrm>
                <a:off x="8949474" y="2813038"/>
                <a:ext cx="161759" cy="254772"/>
              </a:xfrm>
              <a:prstGeom prst="line">
                <a:avLst/>
              </a:prstGeom>
              <a:solidFill>
                <a:schemeClr val="accent1"/>
              </a:solidFill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" name="Connettore 1 2063"/>
              <p:cNvCxnSpPr/>
              <p:nvPr/>
            </p:nvCxnSpPr>
            <p:spPr bwMode="auto">
              <a:xfrm flipV="1">
                <a:off x="9408683" y="2712200"/>
                <a:ext cx="205777" cy="355610"/>
              </a:xfrm>
              <a:prstGeom prst="line">
                <a:avLst/>
              </a:prstGeom>
              <a:solidFill>
                <a:schemeClr val="accent1"/>
              </a:solidFill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35" name="Rettangolo arrotondato 12"/>
            <p:cNvSpPr/>
            <p:nvPr/>
          </p:nvSpPr>
          <p:spPr bwMode="auto">
            <a:xfrm>
              <a:off x="9532828" y="3759459"/>
              <a:ext cx="414708" cy="414708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</a:endParaRPr>
            </a:p>
          </p:txBody>
        </p:sp>
        <p:sp>
          <p:nvSpPr>
            <p:cNvPr id="36" name="Rettangolo arrotondato 12"/>
            <p:cNvSpPr/>
            <p:nvPr/>
          </p:nvSpPr>
          <p:spPr bwMode="auto">
            <a:xfrm>
              <a:off x="8909280" y="3992036"/>
              <a:ext cx="414708" cy="414708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</a:endParaRPr>
            </a:p>
          </p:txBody>
        </p:sp>
        <p:sp>
          <p:nvSpPr>
            <p:cNvPr id="37" name="Rettangolo arrotondato 12"/>
            <p:cNvSpPr/>
            <p:nvPr/>
          </p:nvSpPr>
          <p:spPr bwMode="auto">
            <a:xfrm>
              <a:off x="8610600" y="4705768"/>
              <a:ext cx="414708" cy="414708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</a:endParaRPr>
            </a:p>
          </p:txBody>
        </p:sp>
        <p:sp>
          <p:nvSpPr>
            <p:cNvPr id="38" name="Rettangolo arrotondato 12"/>
            <p:cNvSpPr/>
            <p:nvPr/>
          </p:nvSpPr>
          <p:spPr bwMode="auto">
            <a:xfrm>
              <a:off x="9517018" y="4526095"/>
              <a:ext cx="414708" cy="414708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</a:endParaRPr>
            </a:p>
          </p:txBody>
        </p:sp>
        <p:sp>
          <p:nvSpPr>
            <p:cNvPr id="39" name="Rettangolo arrotondato 12"/>
            <p:cNvSpPr/>
            <p:nvPr/>
          </p:nvSpPr>
          <p:spPr bwMode="auto">
            <a:xfrm>
              <a:off x="9962022" y="5127589"/>
              <a:ext cx="414708" cy="414708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</a:endParaRPr>
            </a:p>
          </p:txBody>
        </p:sp>
        <p:sp>
          <p:nvSpPr>
            <p:cNvPr id="40" name="Rettangolo arrotondato 12"/>
            <p:cNvSpPr/>
            <p:nvPr/>
          </p:nvSpPr>
          <p:spPr bwMode="auto">
            <a:xfrm>
              <a:off x="10316167" y="4388586"/>
              <a:ext cx="414708" cy="414708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613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Gaussian Graphical Model (1)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600" dirty="0">
                    <a:solidFill>
                      <a:schemeClr val="tx1"/>
                    </a:solidFill>
                  </a:rPr>
                  <a:t>Assume an n x p data matrix X and that  observations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it-IT" sz="2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it-IT" sz="2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6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it-IT" sz="2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it-IT" sz="2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it-IT" sz="2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6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it-IT" sz="2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p>
                    </m:sSup>
                  </m:oMath>
                </a14:m>
                <a:r>
                  <a:rPr lang="en-US" sz="2600" dirty="0">
                    <a:solidFill>
                      <a:schemeClr val="tx1"/>
                    </a:solidFill>
                  </a:rPr>
                  <a:t> are </a:t>
                </a:r>
                <a:r>
                  <a:rPr lang="en-US" sz="2600" dirty="0" err="1">
                    <a:solidFill>
                      <a:schemeClr val="tx1"/>
                    </a:solidFill>
                  </a:rPr>
                  <a:t>i.i.d</a:t>
                </a:r>
                <a:r>
                  <a:rPr lang="en-US" sz="2600" dirty="0">
                    <a:solidFill>
                      <a:schemeClr val="tx1"/>
                    </a:solidFill>
                  </a:rPr>
                  <a:t>.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2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</m:t>
                    </m:r>
                    <m:d>
                      <m:dPr>
                        <m:ctrlPr>
                          <a:rPr lang="it-IT" sz="2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6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0, </m:t>
                        </m:r>
                        <m:r>
                          <m:rPr>
                            <m:sty m:val="p"/>
                          </m:rPr>
                          <a:rPr lang="el-GR" sz="26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e>
                    </m:d>
                  </m:oMath>
                </a14:m>
                <a:endParaRPr lang="it-IT" sz="2600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2600" dirty="0"/>
                  <a:t>Concentration (or precision) matrix: inverse of the covariance matrix</a:t>
                </a:r>
                <a:br>
                  <a:rPr lang="it-IT" sz="26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2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6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𝐊</m:t>
                          </m:r>
                          <m:r>
                            <a:rPr lang="it-IT" sz="26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l-GR" sz="2600" b="1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𝚺</m:t>
                          </m:r>
                        </m:e>
                        <m:sup>
                          <m:r>
                            <a:rPr lang="it-IT" sz="26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it-IT" sz="2600" dirty="0">
                  <a:ea typeface="Cambria Math" panose="02040503050406030204" pitchFamily="18" charset="0"/>
                </a:endParaRPr>
              </a:p>
              <a:p>
                <a:r>
                  <a:rPr lang="en-US" sz="2600" dirty="0"/>
                  <a:t>Off-diagonal elements of </a:t>
                </a:r>
                <a:r>
                  <a:rPr lang="en-US" sz="2600" b="1" dirty="0"/>
                  <a:t>K</a:t>
                </a:r>
                <a:r>
                  <a:rPr lang="en-US" sz="2600" dirty="0"/>
                  <a:t> are unstandardized partial correlations</a:t>
                </a:r>
                <a:br>
                  <a:rPr lang="en-US" sz="2600" dirty="0"/>
                </a:br>
                <a:br>
                  <a:rPr lang="en-US" sz="26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it-IT" sz="2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it-IT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it-IT" sz="2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it-IT" sz="2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𝑐𝑜𝑟</m:t>
                    </m:r>
                    <m:d>
                      <m:dPr>
                        <m:ctrlPr>
                          <a:rPr lang="it-IT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2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it-IT" sz="2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it-IT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it-IT" sz="2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it-IT" sz="2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it-IT" sz="2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it-IT" sz="2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d>
                              <m:dPr>
                                <m:ctrlPr>
                                  <a:rPr lang="it-IT" sz="26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t-IT" sz="26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𝒊</m:t>
                                </m:r>
                                <m:r>
                                  <a:rPr lang="it-IT" sz="26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it-IT" sz="26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</m:d>
                          </m:sub>
                        </m:sSub>
                      </m:e>
                    </m:d>
                    <m:r>
                      <a:rPr lang="it-IT" sz="2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 </m:t>
                    </m:r>
                    <m:f>
                      <m:fPr>
                        <m:ctrlPr>
                          <a:rPr lang="it-IT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2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it-IT" sz="2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it-IT" sz="2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it-IT" sz="2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it-IT" sz="2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𝑖𝑖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it-IT" sz="2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it-IT" sz="2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𝑗𝑗</m:t>
                                </m:r>
                              </m:sub>
                            </m:sSub>
                          </m:e>
                        </m:rad>
                      </m:den>
                    </m:f>
                  </m:oMath>
                </a14:m>
                <a:endParaRPr lang="it-IT" sz="2600" dirty="0"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it-IT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sz="2600" dirty="0"/>
                  <a:t>= 0 </a:t>
                </a:r>
                <a:r>
                  <a:rPr lang="en-US" sz="2600" dirty="0" err="1"/>
                  <a:t>iff</a:t>
                </a:r>
                <a:r>
                  <a:rPr lang="en-US" sz="2600" dirty="0"/>
                  <a:t> </a:t>
                </a:r>
                <a:r>
                  <a:rPr lang="en-US" sz="2600" dirty="0" err="1"/>
                  <a:t>i</a:t>
                </a:r>
                <a:r>
                  <a:rPr lang="en-US" sz="2600" dirty="0"/>
                  <a:t> and j are conditionally independent given all other variables.</a:t>
                </a:r>
              </a:p>
              <a:p>
                <a:pPr marL="0" indent="0">
                  <a:buNone/>
                </a:pPr>
                <a:endParaRPr lang="en-US" sz="22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10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4B6B-F8EB-4119-BD3B-E16C5F0EDD84}" type="slidenum">
              <a:rPr lang="en-US" smtClean="0"/>
              <a:t>5</a:t>
            </a:fld>
            <a:endParaRPr lang="en-US"/>
          </a:p>
        </p:txBody>
      </p:sp>
      <p:sp>
        <p:nvSpPr>
          <p:cNvPr id="7" name="Rettangolo 6"/>
          <p:cNvSpPr/>
          <p:nvPr/>
        </p:nvSpPr>
        <p:spPr>
          <a:xfrm>
            <a:off x="864430" y="6269337"/>
            <a:ext cx="3815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(Epskamp et al., 2018; Lauritzen, 1996)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877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62500" lnSpcReduction="20000"/>
              </a:bodyPr>
              <a:lstStyle/>
              <a:p>
                <a:pPr marL="0" indent="0">
                  <a:lnSpc>
                    <a:spcPct val="120000"/>
                  </a:lnSpc>
                  <a:spcBef>
                    <a:spcPts val="0"/>
                  </a:spcBef>
                  <a:buNone/>
                </a:pPr>
                <a:r>
                  <a:rPr lang="en-US" sz="3200" dirty="0"/>
                  <a:t>Conditional independence relationships can be represented as a network.</a:t>
                </a:r>
              </a:p>
              <a:p>
                <a:pPr>
                  <a:lnSpc>
                    <a:spcPct val="120000"/>
                  </a:lnSpc>
                  <a:spcBef>
                    <a:spcPts val="0"/>
                  </a:spcBef>
                  <a:buFontTx/>
                  <a:buChar char="-"/>
                </a:pPr>
                <a:r>
                  <a:rPr lang="en-US" sz="3200" dirty="0"/>
                  <a:t>Nodes represent variables.</a:t>
                </a:r>
              </a:p>
              <a:p>
                <a:pPr>
                  <a:lnSpc>
                    <a:spcPct val="120000"/>
                  </a:lnSpc>
                  <a:spcBef>
                    <a:spcPts val="0"/>
                  </a:spcBef>
                  <a:buFontTx/>
                  <a:buChar char="-"/>
                </a:pPr>
                <a:r>
                  <a:rPr lang="en-US" sz="3200" dirty="0"/>
                  <a:t>An edge connects two nodes if their partial correlation is nonzero, the weight of the edge representing the partial correlation.</a:t>
                </a:r>
              </a:p>
              <a:p>
                <a:pPr>
                  <a:lnSpc>
                    <a:spcPct val="120000"/>
                  </a:lnSpc>
                  <a:spcBef>
                    <a:spcPts val="0"/>
                  </a:spcBef>
                  <a:buFontTx/>
                  <a:buChar char="-"/>
                </a:pPr>
                <a:endParaRPr lang="en-US" sz="32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Σ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−0.26</m:t>
                                </m:r>
                              </m:e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0.31</m:t>
                                </m:r>
                              </m:e>
                            </m:mr>
                            <m:m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−0.26</m:t>
                                </m:r>
                              </m:e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0.08</m:t>
                                </m:r>
                              </m:e>
                            </m:mr>
                            <m:m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0.31</m:t>
                                </m:r>
                              </m:e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0.08</m:t>
                                </m:r>
                              </m:e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.18</m:t>
                                </m:r>
                              </m:e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0.2</m:t>
                                </m:r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8</m:t>
                                </m:r>
                              </m:e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0.3</m:t>
                                </m:r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</m:mr>
                            <m:mr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−0.2</m:t>
                                </m:r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8</m:t>
                                </m:r>
                              </m:e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.07</m:t>
                                </m:r>
                              </m:e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0.3</m:t>
                                </m:r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.11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it-IT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−0.2</m:t>
                                </m:r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0.3</m:t>
                                </m:r>
                              </m:e>
                            </m:mr>
                            <m:mr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−0.2</m:t>
                                </m:r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0.3</m:t>
                                </m:r>
                              </m:e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38" t="-7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6</a:t>
            </a:fld>
            <a:endParaRPr lang="en-US"/>
          </a:p>
        </p:txBody>
      </p:sp>
      <p:sp>
        <p:nvSpPr>
          <p:cNvPr id="6" name="Rettangolo 5"/>
          <p:cNvSpPr/>
          <p:nvPr/>
        </p:nvSpPr>
        <p:spPr>
          <a:xfrm>
            <a:off x="864430" y="6269337"/>
            <a:ext cx="33851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(example by Epskamp et al., 2018)</a:t>
            </a:r>
            <a:endParaRPr lang="en-US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9983" y="3040473"/>
            <a:ext cx="3315877" cy="331587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9A4CFEDD-8B1E-44DD-962B-07635FD52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Gaussian Graphical Model (2)</a:t>
            </a:r>
          </a:p>
        </p:txBody>
      </p:sp>
    </p:spTree>
    <p:extLst>
      <p:ext uri="{BB962C8B-B14F-4D97-AF65-F5344CB8AC3E}">
        <p14:creationId xmlns:p14="http://schemas.microsoft.com/office/powerpoint/2010/main" val="1130547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Estimating K: Maximum likelihood</a:t>
            </a:r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it-IT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it-IT">
                                  <a:latin typeface="Cambria Math" panose="02040503050406030204" pitchFamily="18" charset="0"/>
                                </a:rPr>
                                <m:t>argmax</m:t>
                              </m:r>
                            </m:e>
                            <m:li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lim>
                          </m:limLow>
                        </m:fName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𝑙𝑜𝑔𝑑𝑒𝑡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b="1" i="1">
                                      <a:latin typeface="Cambria Math" panose="02040503050406030204" pitchFamily="18" charset="0"/>
                                    </a:rPr>
                                    <m:t>𝑲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𝑡𝑟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𝑺</m:t>
                                  </m:r>
                                  <m:r>
                                    <a:rPr lang="it-IT" b="1" i="1">
                                      <a:latin typeface="Cambria Math" panose="02040503050406030204" pitchFamily="18" charset="0"/>
                                    </a:rPr>
                                    <m:t>𝑲</m:t>
                                  </m:r>
                                </m:e>
                              </m:d>
                            </m:e>
                          </m:d>
                          <m:r>
                            <m:rPr>
                              <m:nor/>
                            </m:rPr>
                            <a:rPr lang="en-US" dirty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func>
                    </m:oMath>
                  </m:oMathPara>
                </a14:m>
                <a:endParaRPr lang="it-IT" dirty="0"/>
              </a:p>
              <a:p>
                <a:pPr marL="0" indent="0">
                  <a:buNone/>
                </a:pPr>
                <a:r>
                  <a:rPr lang="en-US" dirty="0"/>
                  <a:t>where S is the empirical covariance matrix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Limits of ML:</a:t>
                </a:r>
              </a:p>
              <a:p>
                <a:r>
                  <a:rPr lang="en-US" dirty="0"/>
                  <a:t>Exact zeros in K are rare: No clear information on conditional independence.</a:t>
                </a:r>
              </a:p>
              <a:p>
                <a:r>
                  <a:rPr lang="en-US" dirty="0"/>
                  <a:t>Overfitting as the number of covariates increases.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351338"/>
              </a:xfrm>
              <a:blipFill>
                <a:blip r:embed="rId3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5" name="Oggetto 4"/>
          <p:cNvGraphicFramePr>
            <a:graphicFrameLocks noChangeAspect="1"/>
          </p:cNvGraphicFramePr>
          <p:nvPr>
            <p:extLst/>
          </p:nvPr>
        </p:nvGraphicFramePr>
        <p:xfrm>
          <a:off x="3048000" y="33020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9" name="Equation" r:id="rId4" imgW="914400" imgH="198720" progId="Equation.DSMT4">
                  <p:embed/>
                </p:oleObj>
              </mc:Choice>
              <mc:Fallback>
                <p:oleObj name="Equation" r:id="rId4" imgW="914400" imgH="198720" progId="Equation.DSMT4">
                  <p:embed/>
                  <p:pic>
                    <p:nvPicPr>
                      <p:cNvPr id="5" name="Oggetto 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48000" y="3302000"/>
                        <a:ext cx="914400" cy="198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71380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Estimating K: Graphical Lasso (GL)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it-IT">
                                  <a:latin typeface="Cambria Math" panose="02040503050406030204" pitchFamily="18" charset="0"/>
                                </a:rPr>
                                <m:t>argmax</m:t>
                              </m:r>
                            </m:e>
                            <m:li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lim>
                          </m:limLow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</m:fNam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𝑙𝑜𝑔𝑑𝑒𝑡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1" i="1">
                                  <a:latin typeface="Cambria Math" panose="02040503050406030204" pitchFamily="18" charset="0"/>
                                </a:rPr>
                                <m:t>𝑲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𝑡𝑟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  <m:r>
                                <a:rPr lang="it-IT" b="1" i="1">
                                  <a:latin typeface="Cambria Math" panose="02040503050406030204" pitchFamily="18" charset="0"/>
                                </a:rPr>
                                <m:t>𝑲</m:t>
                              </m:r>
                            </m:e>
                          </m:d>
                          <m:r>
                            <a:rPr lang="it-IT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‖"/>
                                  <m:endChr m:val="‖"/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</m:d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it-IT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it-IT" i="1" dirty="0">
                  <a:latin typeface="Cambria Math" panose="02040503050406030204" pitchFamily="18" charset="0"/>
                </a:endParaRPr>
              </a:p>
              <a:p>
                <a:r>
                  <a:rPr lang="en-US" dirty="0"/>
                  <a:t>Lasso on l</a:t>
                </a:r>
                <a:r>
                  <a:rPr lang="en-US" baseline="-25000" dirty="0"/>
                  <a:t>1</a:t>
                </a:r>
                <a:r>
                  <a:rPr lang="en-US" dirty="0"/>
                  <a:t> norm of concentration matrix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‖"/>
                            <m:endChr m:val="‖"/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</m:d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/>
                  <a:t>Requires selecting a tuning parameter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it-IT" b="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, which regulates sparsity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it-IT" b="0" i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, same as ML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it-IT" b="0" i="0" smtClean="0">
                        <a:latin typeface="Cambria Math" panose="02040503050406030204" pitchFamily="18" charset="0"/>
                      </a:rPr>
                      <m:t>≫</m:t>
                    </m:r>
                    <m:r>
                      <a:rPr lang="it-IT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, empty network</a:t>
                </a:r>
              </a:p>
              <a:p>
                <a:r>
                  <a:rPr lang="en-US" dirty="0"/>
                  <a:t>Typically selected via Extended Bayesian Information Criterion (EBIC).</a:t>
                </a:r>
              </a:p>
              <a:p>
                <a:r>
                  <a:rPr lang="en-US" dirty="0"/>
                  <a:t>Sparse network, much less overfitting</a:t>
                </a:r>
              </a:p>
              <a:p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8</a:t>
            </a:fld>
            <a:endParaRPr lang="en-US"/>
          </a:p>
        </p:txBody>
      </p:sp>
      <p:sp>
        <p:nvSpPr>
          <p:cNvPr id="5" name="Rettangolo 4"/>
          <p:cNvSpPr/>
          <p:nvPr/>
        </p:nvSpPr>
        <p:spPr>
          <a:xfrm>
            <a:off x="864430" y="6269337"/>
            <a:ext cx="92806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(Friedman, </a:t>
            </a:r>
            <a:r>
              <a:rPr lang="it-IT" dirty="0" err="1"/>
              <a:t>Hastie</a:t>
            </a:r>
            <a:r>
              <a:rPr lang="it-IT" dirty="0"/>
              <a:t>, &amp; </a:t>
            </a:r>
            <a:r>
              <a:rPr lang="it-IT" dirty="0" err="1"/>
              <a:t>Tibshirani</a:t>
            </a:r>
            <a:r>
              <a:rPr lang="it-IT" dirty="0"/>
              <a:t>, 2008; </a:t>
            </a:r>
            <a:r>
              <a:rPr lang="en-US" dirty="0"/>
              <a:t>Chen &amp; Chen, 2008; </a:t>
            </a:r>
            <a:r>
              <a:rPr lang="en-US" dirty="0" err="1"/>
              <a:t>Foygel</a:t>
            </a:r>
            <a:r>
              <a:rPr lang="en-US" dirty="0"/>
              <a:t> &amp; </a:t>
            </a:r>
            <a:r>
              <a:rPr lang="en-US" dirty="0" err="1"/>
              <a:t>Drton</a:t>
            </a:r>
            <a:r>
              <a:rPr lang="en-US" dirty="0"/>
              <a:t>, 2010; </a:t>
            </a:r>
            <a:r>
              <a:rPr lang="it-IT" dirty="0" err="1"/>
              <a:t>Epskamp</a:t>
            </a:r>
            <a:r>
              <a:rPr lang="it-IT" dirty="0"/>
              <a:t>, 2016)</a:t>
            </a:r>
            <a:endParaRPr lang="en-US" dirty="0"/>
          </a:p>
        </p:txBody>
      </p:sp>
      <p:sp>
        <p:nvSpPr>
          <p:cNvPr id="6" name="Rettangolo 5"/>
          <p:cNvSpPr/>
          <p:nvPr/>
        </p:nvSpPr>
        <p:spPr>
          <a:xfrm>
            <a:off x="7911550" y="1782118"/>
            <a:ext cx="1236617" cy="62894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3570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F126CBF-228E-4C37-A780-6CEF0FDE0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/>
              <a:t>Which</a:t>
            </a:r>
            <a:r>
              <a:rPr lang="it-IT" b="1" dirty="0"/>
              <a:t> network?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405682B-FD33-4622-921D-F704CE6AFB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We will consider two main uses of GGM</a:t>
            </a:r>
            <a:endParaRPr lang="en-US" b="1" dirty="0"/>
          </a:p>
          <a:p>
            <a:r>
              <a:rPr lang="en-US" b="1" dirty="0"/>
              <a:t>Between-subject network.</a:t>
            </a:r>
            <a:r>
              <a:rPr lang="en-US" dirty="0"/>
              <a:t> GGM estimated on </a:t>
            </a:r>
            <a:r>
              <a:rPr lang="en-US"/>
              <a:t>each individual’s </a:t>
            </a:r>
            <a:r>
              <a:rPr lang="en-US" dirty="0"/>
              <a:t>typical levels of thoughts, feelings, behaviors. Encodes dynamics involving variability between subjects. </a:t>
            </a:r>
            <a:br>
              <a:rPr lang="en-US" dirty="0"/>
            </a:br>
            <a:r>
              <a:rPr lang="en-US" dirty="0"/>
              <a:t>e.g., “those who are more dominant than other individuals feel also generally more activated”</a:t>
            </a:r>
          </a:p>
          <a:p>
            <a:r>
              <a:rPr lang="en-US" b="1" dirty="0"/>
              <a:t>Within-subject contemporaneous network.</a:t>
            </a:r>
            <a:r>
              <a:rPr lang="en-US" dirty="0"/>
              <a:t> GGM estimated on each’s deviation from her mean level. Encodes dynamics involving variability across occasions, excluding variability due to stable individual differences.</a:t>
            </a:r>
            <a:br>
              <a:rPr lang="en-US" dirty="0"/>
            </a:br>
            <a:r>
              <a:rPr lang="en-US" dirty="0"/>
              <a:t>e.g., “when someone is more dominant than her average level, she feels also more activated”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E284A22-DC62-4C8A-8217-6CF8AA673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9</a:t>
            </a:fld>
            <a:endParaRPr lang="en-US"/>
          </a:p>
        </p:txBody>
      </p:sp>
      <p:sp>
        <p:nvSpPr>
          <p:cNvPr id="5" name="Ovale 4">
            <a:extLst>
              <a:ext uri="{FF2B5EF4-FFF2-40B4-BE49-F238E27FC236}">
                <a16:creationId xmlns:a16="http://schemas.microsoft.com/office/drawing/2014/main" id="{EABEECF9-A87B-4398-86A6-DD93AEDA9747}"/>
              </a:ext>
            </a:extLst>
          </p:cNvPr>
          <p:cNvSpPr/>
          <p:nvPr/>
        </p:nvSpPr>
        <p:spPr>
          <a:xfrm>
            <a:off x="5141843" y="297656"/>
            <a:ext cx="2027583" cy="1460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it-IT" b="1" dirty="0"/>
              <a:t>DOMINANCE</a:t>
            </a:r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9B287B87-1D78-4B14-8CDB-6748FC6338FF}"/>
              </a:ext>
            </a:extLst>
          </p:cNvPr>
          <p:cNvSpPr/>
          <p:nvPr/>
        </p:nvSpPr>
        <p:spPr>
          <a:xfrm>
            <a:off x="9326217" y="275432"/>
            <a:ext cx="2027583" cy="1460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it-IT" b="1" dirty="0"/>
              <a:t>ACTIVATION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C0566C2A-C39F-4D3F-B1A6-71D856FEDD27}"/>
              </a:ext>
            </a:extLst>
          </p:cNvPr>
          <p:cNvCxnSpPr>
            <a:cxnSpLocks/>
            <a:stCxn id="5" idx="6"/>
            <a:endCxn id="6" idx="2"/>
          </p:cNvCxnSpPr>
          <p:nvPr/>
        </p:nvCxnSpPr>
        <p:spPr>
          <a:xfrm flipV="1">
            <a:off x="7169426" y="1005682"/>
            <a:ext cx="2156791" cy="22224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1078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6623</TotalTime>
  <Words>1731</Words>
  <Application>Microsoft Office PowerPoint</Application>
  <PresentationFormat>Widescreen</PresentationFormat>
  <Paragraphs>228</Paragraphs>
  <Slides>31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AdvOT596495f2</vt:lpstr>
      <vt:lpstr>Arial</vt:lpstr>
      <vt:lpstr>Arial Narrow</vt:lpstr>
      <vt:lpstr>Calibri</vt:lpstr>
      <vt:lpstr>Calibri Light</vt:lpstr>
      <vt:lpstr>Cambria Math</vt:lpstr>
      <vt:lpstr>Times New Roman</vt:lpstr>
      <vt:lpstr>Office Theme</vt:lpstr>
      <vt:lpstr>Equation</vt:lpstr>
      <vt:lpstr>Psychological dynamics in different classes of individuals</vt:lpstr>
      <vt:lpstr>What are psychologists trying to model?</vt:lpstr>
      <vt:lpstr>Psychological traits as latent variables</vt:lpstr>
      <vt:lpstr>Psychological traits as complex systems</vt:lpstr>
      <vt:lpstr>Gaussian Graphical Model (1)</vt:lpstr>
      <vt:lpstr>Gaussian Graphical Model (2)</vt:lpstr>
      <vt:lpstr>Estimating K: Maximum likelihood</vt:lpstr>
      <vt:lpstr>Estimating K: Graphical Lasso (GL)</vt:lpstr>
      <vt:lpstr>Which network?</vt:lpstr>
      <vt:lpstr>Networks describing whom?</vt:lpstr>
      <vt:lpstr>Estimating K for multiple groups: Fused Graphical Lasso (FGL)</vt:lpstr>
      <vt:lpstr>PowerPoint Presentation</vt:lpstr>
      <vt:lpstr>Experience Sampling Method (EMA) dataset</vt:lpstr>
      <vt:lpstr>Between Subject dynamics</vt:lpstr>
      <vt:lpstr>Between-subject networks - FGL</vt:lpstr>
      <vt:lpstr>Within-subject contemporaneous network</vt:lpstr>
      <vt:lpstr>Within-subject networks -  FGL</vt:lpstr>
      <vt:lpstr>Fused Graphical Lasso: Brief illustration of performance in recovering true networks</vt:lpstr>
      <vt:lpstr>Simulation setup</vt:lpstr>
      <vt:lpstr>Identical networks</vt:lpstr>
      <vt:lpstr>Different structure</vt:lpstr>
      <vt:lpstr>Summary of main results</vt:lpstr>
      <vt:lpstr>Examples</vt:lpstr>
      <vt:lpstr>Example 1 – Post-traumatic stress disorder</vt:lpstr>
      <vt:lpstr>Four groups of  PTSD patients (BS networks)</vt:lpstr>
      <vt:lpstr>Example 2 - Narcissism</vt:lpstr>
      <vt:lpstr>PowerPoint Presentation</vt:lpstr>
      <vt:lpstr>Example 3 - Openness to experience</vt:lpstr>
      <vt:lpstr>Within-subject networks by Openness (WS)</vt:lpstr>
      <vt:lpstr>In conclusion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Fused Graphical Lasso simulation results</dc:title>
  <dc:creator>Giulio Costantini</dc:creator>
  <cp:lastModifiedBy>Giulio</cp:lastModifiedBy>
  <cp:revision>766</cp:revision>
  <cp:lastPrinted>2017-07-14T17:14:36Z</cp:lastPrinted>
  <dcterms:created xsi:type="dcterms:W3CDTF">2017-04-07T09:54:59Z</dcterms:created>
  <dcterms:modified xsi:type="dcterms:W3CDTF">2018-09-26T20:51:09Z</dcterms:modified>
</cp:coreProperties>
</file>