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600650" cy="43200638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532455" algn="l" rtl="0" eaLnBrk="0" fontAlgn="base" hangingPunct="0">
      <a:spcBef>
        <a:spcPct val="0"/>
      </a:spcBef>
      <a:spcAft>
        <a:spcPct val="0"/>
      </a:spcAft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1064910" algn="l" rtl="0" eaLnBrk="0" fontAlgn="base" hangingPunct="0">
      <a:spcBef>
        <a:spcPct val="0"/>
      </a:spcBef>
      <a:spcAft>
        <a:spcPct val="0"/>
      </a:spcAft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597365" algn="l" rtl="0" eaLnBrk="0" fontAlgn="base" hangingPunct="0">
      <a:spcBef>
        <a:spcPct val="0"/>
      </a:spcBef>
      <a:spcAft>
        <a:spcPct val="0"/>
      </a:spcAft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2129820" algn="l" rtl="0" eaLnBrk="0" fontAlgn="base" hangingPunct="0">
      <a:spcBef>
        <a:spcPct val="0"/>
      </a:spcBef>
      <a:spcAft>
        <a:spcPct val="0"/>
      </a:spcAft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662276" algn="l" defTabSz="1064910" rtl="0" eaLnBrk="1" latinLnBrk="0" hangingPunct="1"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3194731" algn="l" defTabSz="1064910" rtl="0" eaLnBrk="1" latinLnBrk="0" hangingPunct="1"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727186" algn="l" defTabSz="1064910" rtl="0" eaLnBrk="1" latinLnBrk="0" hangingPunct="1"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4259641" algn="l" defTabSz="1064910" rtl="0" eaLnBrk="1" latinLnBrk="0" hangingPunct="1">
      <a:defRPr sz="11413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 userDrawn="1">
          <p15:clr>
            <a:srgbClr val="A4A3A4"/>
          </p15:clr>
        </p15:guide>
        <p15:guide id="2" pos="96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tte Richetin" initials="JR" lastIdx="22" clrIdx="0">
    <p:extLst/>
  </p:cmAuthor>
  <p:cmAuthor id="2" name="Emanuele Preti" initials="EP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99FF"/>
    <a:srgbClr val="CC0000"/>
    <a:srgbClr val="009999"/>
    <a:srgbClr val="0066FF"/>
    <a:srgbClr val="CC3300"/>
    <a:srgbClr val="AABEE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2" autoAdjust="0"/>
    <p:restoredTop sz="90285" autoAdjust="0"/>
  </p:normalViewPr>
  <p:slideViewPr>
    <p:cSldViewPr>
      <p:cViewPr>
        <p:scale>
          <a:sx n="45" d="100"/>
          <a:sy n="45" d="100"/>
        </p:scale>
        <p:origin x="840" y="144"/>
      </p:cViewPr>
      <p:guideLst>
        <p:guide orient="horz" pos="13608"/>
        <p:guide pos="9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commentAuthors" Target="commentAuthors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Foglio_di_lavoro_di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Foglio_di_lavoro_di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Cartella%20di%20lavo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Evaluation of Trust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trendline>
            <c:spPr>
              <a:ln w="9525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xVal>
            <c:numRef>
              <c:f>Foglio1!$A$2:$A$126</c:f>
              <c:numCache>
                <c:formatCode>General</c:formatCode>
                <c:ptCount val="125"/>
                <c:pt idx="0">
                  <c:v>66.0</c:v>
                </c:pt>
                <c:pt idx="1">
                  <c:v>94.0</c:v>
                </c:pt>
                <c:pt idx="2">
                  <c:v>90.0</c:v>
                </c:pt>
                <c:pt idx="3">
                  <c:v>67.0</c:v>
                </c:pt>
                <c:pt idx="4">
                  <c:v>111.0</c:v>
                </c:pt>
                <c:pt idx="5">
                  <c:v>75.0</c:v>
                </c:pt>
                <c:pt idx="6">
                  <c:v>64.0</c:v>
                </c:pt>
                <c:pt idx="7">
                  <c:v>60.0</c:v>
                </c:pt>
                <c:pt idx="8">
                  <c:v>62.0</c:v>
                </c:pt>
                <c:pt idx="9">
                  <c:v>110.0</c:v>
                </c:pt>
                <c:pt idx="10">
                  <c:v>99.0</c:v>
                </c:pt>
                <c:pt idx="11">
                  <c:v>72.0</c:v>
                </c:pt>
                <c:pt idx="12">
                  <c:v>56.0</c:v>
                </c:pt>
                <c:pt idx="13">
                  <c:v>145.0</c:v>
                </c:pt>
                <c:pt idx="14">
                  <c:v>104.0</c:v>
                </c:pt>
                <c:pt idx="15">
                  <c:v>56.0</c:v>
                </c:pt>
                <c:pt idx="16">
                  <c:v>86.0</c:v>
                </c:pt>
                <c:pt idx="17">
                  <c:v>74.0</c:v>
                </c:pt>
                <c:pt idx="18">
                  <c:v>62.0</c:v>
                </c:pt>
                <c:pt idx="19">
                  <c:v>80.0</c:v>
                </c:pt>
                <c:pt idx="20">
                  <c:v>65.0</c:v>
                </c:pt>
                <c:pt idx="21">
                  <c:v>68.0</c:v>
                </c:pt>
                <c:pt idx="22">
                  <c:v>77.0</c:v>
                </c:pt>
                <c:pt idx="23">
                  <c:v>88.0</c:v>
                </c:pt>
                <c:pt idx="24">
                  <c:v>100.0</c:v>
                </c:pt>
                <c:pt idx="25">
                  <c:v>103.0</c:v>
                </c:pt>
                <c:pt idx="26">
                  <c:v>48.0</c:v>
                </c:pt>
                <c:pt idx="27">
                  <c:v>64.0</c:v>
                </c:pt>
                <c:pt idx="28">
                  <c:v>155.0</c:v>
                </c:pt>
                <c:pt idx="29">
                  <c:v>126.0</c:v>
                </c:pt>
                <c:pt idx="30">
                  <c:v>63.0</c:v>
                </c:pt>
                <c:pt idx="31">
                  <c:v>88.0</c:v>
                </c:pt>
                <c:pt idx="32">
                  <c:v>77.0</c:v>
                </c:pt>
                <c:pt idx="33">
                  <c:v>73.0</c:v>
                </c:pt>
                <c:pt idx="34">
                  <c:v>57.0</c:v>
                </c:pt>
                <c:pt idx="35">
                  <c:v>57.0</c:v>
                </c:pt>
                <c:pt idx="36">
                  <c:v>90.0</c:v>
                </c:pt>
                <c:pt idx="37">
                  <c:v>83.0</c:v>
                </c:pt>
                <c:pt idx="38">
                  <c:v>81.0</c:v>
                </c:pt>
                <c:pt idx="39">
                  <c:v>149.0</c:v>
                </c:pt>
                <c:pt idx="40">
                  <c:v>79.0</c:v>
                </c:pt>
                <c:pt idx="41">
                  <c:v>81.0</c:v>
                </c:pt>
                <c:pt idx="42">
                  <c:v>79.0</c:v>
                </c:pt>
                <c:pt idx="43">
                  <c:v>62.0</c:v>
                </c:pt>
                <c:pt idx="44">
                  <c:v>47.0</c:v>
                </c:pt>
                <c:pt idx="45">
                  <c:v>97.0</c:v>
                </c:pt>
                <c:pt idx="46">
                  <c:v>75.0</c:v>
                </c:pt>
                <c:pt idx="47">
                  <c:v>77.0</c:v>
                </c:pt>
                <c:pt idx="48">
                  <c:v>134.0</c:v>
                </c:pt>
                <c:pt idx="49">
                  <c:v>152.0</c:v>
                </c:pt>
                <c:pt idx="50">
                  <c:v>125.0</c:v>
                </c:pt>
                <c:pt idx="51">
                  <c:v>64.0</c:v>
                </c:pt>
                <c:pt idx="52">
                  <c:v>87.0</c:v>
                </c:pt>
                <c:pt idx="53">
                  <c:v>55.0</c:v>
                </c:pt>
                <c:pt idx="54">
                  <c:v>58.0</c:v>
                </c:pt>
                <c:pt idx="55">
                  <c:v>104.0</c:v>
                </c:pt>
                <c:pt idx="56">
                  <c:v>89.0</c:v>
                </c:pt>
                <c:pt idx="57">
                  <c:v>111.0</c:v>
                </c:pt>
                <c:pt idx="58">
                  <c:v>85.0</c:v>
                </c:pt>
                <c:pt idx="59">
                  <c:v>74.0</c:v>
                </c:pt>
                <c:pt idx="60">
                  <c:v>54.0</c:v>
                </c:pt>
                <c:pt idx="61">
                  <c:v>63.0</c:v>
                </c:pt>
                <c:pt idx="62">
                  <c:v>95.0</c:v>
                </c:pt>
                <c:pt idx="63">
                  <c:v>48.0</c:v>
                </c:pt>
                <c:pt idx="64">
                  <c:v>61.0</c:v>
                </c:pt>
                <c:pt idx="65">
                  <c:v>81.0</c:v>
                </c:pt>
                <c:pt idx="66">
                  <c:v>59.0</c:v>
                </c:pt>
                <c:pt idx="67">
                  <c:v>98.0</c:v>
                </c:pt>
                <c:pt idx="68">
                  <c:v>129.0</c:v>
                </c:pt>
                <c:pt idx="69">
                  <c:v>86.0</c:v>
                </c:pt>
                <c:pt idx="70">
                  <c:v>59.0</c:v>
                </c:pt>
                <c:pt idx="71">
                  <c:v>85.0</c:v>
                </c:pt>
                <c:pt idx="72">
                  <c:v>140.0</c:v>
                </c:pt>
                <c:pt idx="73">
                  <c:v>109.0</c:v>
                </c:pt>
                <c:pt idx="74">
                  <c:v>101.0</c:v>
                </c:pt>
                <c:pt idx="75">
                  <c:v>67.0</c:v>
                </c:pt>
                <c:pt idx="76">
                  <c:v>49.0</c:v>
                </c:pt>
                <c:pt idx="77">
                  <c:v>52.0</c:v>
                </c:pt>
                <c:pt idx="78">
                  <c:v>78.0</c:v>
                </c:pt>
                <c:pt idx="79">
                  <c:v>74.0</c:v>
                </c:pt>
                <c:pt idx="80">
                  <c:v>94.0</c:v>
                </c:pt>
                <c:pt idx="81">
                  <c:v>71.0</c:v>
                </c:pt>
                <c:pt idx="82">
                  <c:v>87.0</c:v>
                </c:pt>
                <c:pt idx="83">
                  <c:v>65.0</c:v>
                </c:pt>
                <c:pt idx="84">
                  <c:v>76.0</c:v>
                </c:pt>
                <c:pt idx="85">
                  <c:v>55.0</c:v>
                </c:pt>
                <c:pt idx="86">
                  <c:v>63.0</c:v>
                </c:pt>
                <c:pt idx="87">
                  <c:v>72.0</c:v>
                </c:pt>
                <c:pt idx="88">
                  <c:v>93.0</c:v>
                </c:pt>
                <c:pt idx="89">
                  <c:v>55.0</c:v>
                </c:pt>
                <c:pt idx="90">
                  <c:v>96.0</c:v>
                </c:pt>
                <c:pt idx="91">
                  <c:v>89.0</c:v>
                </c:pt>
                <c:pt idx="92">
                  <c:v>53.0</c:v>
                </c:pt>
                <c:pt idx="93">
                  <c:v>139.0</c:v>
                </c:pt>
                <c:pt idx="94">
                  <c:v>71.0</c:v>
                </c:pt>
                <c:pt idx="95">
                  <c:v>71.0</c:v>
                </c:pt>
                <c:pt idx="96">
                  <c:v>91.0</c:v>
                </c:pt>
                <c:pt idx="97">
                  <c:v>82.0</c:v>
                </c:pt>
                <c:pt idx="98">
                  <c:v>107.0</c:v>
                </c:pt>
                <c:pt idx="99">
                  <c:v>83.0</c:v>
                </c:pt>
                <c:pt idx="100">
                  <c:v>81.0</c:v>
                </c:pt>
                <c:pt idx="101">
                  <c:v>60.0</c:v>
                </c:pt>
                <c:pt idx="102">
                  <c:v>89.0</c:v>
                </c:pt>
                <c:pt idx="103">
                  <c:v>85.0</c:v>
                </c:pt>
                <c:pt idx="104">
                  <c:v>72.0</c:v>
                </c:pt>
                <c:pt idx="105">
                  <c:v>64.0</c:v>
                </c:pt>
                <c:pt idx="106">
                  <c:v>62.0</c:v>
                </c:pt>
                <c:pt idx="107">
                  <c:v>50.0</c:v>
                </c:pt>
                <c:pt idx="108">
                  <c:v>111.0</c:v>
                </c:pt>
                <c:pt idx="109">
                  <c:v>77.0</c:v>
                </c:pt>
                <c:pt idx="110">
                  <c:v>55.0</c:v>
                </c:pt>
                <c:pt idx="111">
                  <c:v>111.0</c:v>
                </c:pt>
                <c:pt idx="112">
                  <c:v>71.0</c:v>
                </c:pt>
                <c:pt idx="113">
                  <c:v>95.0</c:v>
                </c:pt>
                <c:pt idx="114">
                  <c:v>118.0</c:v>
                </c:pt>
                <c:pt idx="115">
                  <c:v>81.0</c:v>
                </c:pt>
                <c:pt idx="116">
                  <c:v>62.0</c:v>
                </c:pt>
                <c:pt idx="117">
                  <c:v>114.0</c:v>
                </c:pt>
                <c:pt idx="118">
                  <c:v>69.0</c:v>
                </c:pt>
                <c:pt idx="119">
                  <c:v>81.0</c:v>
                </c:pt>
                <c:pt idx="120">
                  <c:v>65.0</c:v>
                </c:pt>
                <c:pt idx="121">
                  <c:v>65.0</c:v>
                </c:pt>
                <c:pt idx="122">
                  <c:v>85.0</c:v>
                </c:pt>
                <c:pt idx="123">
                  <c:v>114.0</c:v>
                </c:pt>
                <c:pt idx="124">
                  <c:v>105.0</c:v>
                </c:pt>
              </c:numCache>
            </c:numRef>
          </c:xVal>
          <c:yVal>
            <c:numRef>
              <c:f>Foglio1!$B$2:$B$126</c:f>
              <c:numCache>
                <c:formatCode>General</c:formatCode>
                <c:ptCount val="125"/>
                <c:pt idx="0">
                  <c:v>4.649999999999998</c:v>
                </c:pt>
                <c:pt idx="1">
                  <c:v>5.64</c:v>
                </c:pt>
                <c:pt idx="2">
                  <c:v>4.35</c:v>
                </c:pt>
                <c:pt idx="3">
                  <c:v>3.52</c:v>
                </c:pt>
                <c:pt idx="4">
                  <c:v>4.08</c:v>
                </c:pt>
                <c:pt idx="5">
                  <c:v>3.51</c:v>
                </c:pt>
                <c:pt idx="6">
                  <c:v>4.72</c:v>
                </c:pt>
                <c:pt idx="7">
                  <c:v>3.95</c:v>
                </c:pt>
                <c:pt idx="8">
                  <c:v>2.87</c:v>
                </c:pt>
                <c:pt idx="9">
                  <c:v>3.19</c:v>
                </c:pt>
                <c:pt idx="10">
                  <c:v>3.44</c:v>
                </c:pt>
                <c:pt idx="11">
                  <c:v>3.47</c:v>
                </c:pt>
                <c:pt idx="12">
                  <c:v>2.17</c:v>
                </c:pt>
                <c:pt idx="13">
                  <c:v>3.21</c:v>
                </c:pt>
                <c:pt idx="14">
                  <c:v>3.37</c:v>
                </c:pt>
                <c:pt idx="15">
                  <c:v>4.42</c:v>
                </c:pt>
                <c:pt idx="16">
                  <c:v>4.18</c:v>
                </c:pt>
                <c:pt idx="17">
                  <c:v>3.49</c:v>
                </c:pt>
                <c:pt idx="18">
                  <c:v>3.45</c:v>
                </c:pt>
                <c:pt idx="19">
                  <c:v>3.07</c:v>
                </c:pt>
                <c:pt idx="20">
                  <c:v>2.23</c:v>
                </c:pt>
                <c:pt idx="21">
                  <c:v>2.48</c:v>
                </c:pt>
                <c:pt idx="22">
                  <c:v>4.83</c:v>
                </c:pt>
                <c:pt idx="23">
                  <c:v>1.87</c:v>
                </c:pt>
                <c:pt idx="24">
                  <c:v>2.36</c:v>
                </c:pt>
                <c:pt idx="25">
                  <c:v>4.23</c:v>
                </c:pt>
                <c:pt idx="26">
                  <c:v>5.23</c:v>
                </c:pt>
                <c:pt idx="27">
                  <c:v>5.649999999999998</c:v>
                </c:pt>
                <c:pt idx="28">
                  <c:v>3.27</c:v>
                </c:pt>
                <c:pt idx="29">
                  <c:v>4.13</c:v>
                </c:pt>
                <c:pt idx="30">
                  <c:v>4.51</c:v>
                </c:pt>
                <c:pt idx="31">
                  <c:v>4.93</c:v>
                </c:pt>
                <c:pt idx="32">
                  <c:v>4.0</c:v>
                </c:pt>
                <c:pt idx="33">
                  <c:v>3.82</c:v>
                </c:pt>
                <c:pt idx="34">
                  <c:v>3.64</c:v>
                </c:pt>
                <c:pt idx="35">
                  <c:v>3.15</c:v>
                </c:pt>
                <c:pt idx="36">
                  <c:v>1.73</c:v>
                </c:pt>
                <c:pt idx="37">
                  <c:v>3.69</c:v>
                </c:pt>
                <c:pt idx="38">
                  <c:v>5.25</c:v>
                </c:pt>
                <c:pt idx="39">
                  <c:v>3.75</c:v>
                </c:pt>
                <c:pt idx="40">
                  <c:v>4.38</c:v>
                </c:pt>
                <c:pt idx="41">
                  <c:v>4.43</c:v>
                </c:pt>
                <c:pt idx="42">
                  <c:v>3.6</c:v>
                </c:pt>
                <c:pt idx="43">
                  <c:v>3.06</c:v>
                </c:pt>
                <c:pt idx="44">
                  <c:v>2.76</c:v>
                </c:pt>
                <c:pt idx="45">
                  <c:v>3.69</c:v>
                </c:pt>
                <c:pt idx="46">
                  <c:v>4.649999999999998</c:v>
                </c:pt>
                <c:pt idx="47">
                  <c:v>4.03</c:v>
                </c:pt>
                <c:pt idx="48">
                  <c:v>2.33</c:v>
                </c:pt>
                <c:pt idx="49">
                  <c:v>4.25</c:v>
                </c:pt>
                <c:pt idx="50">
                  <c:v>3.06</c:v>
                </c:pt>
                <c:pt idx="51">
                  <c:v>3.19</c:v>
                </c:pt>
                <c:pt idx="52">
                  <c:v>4.149999999999999</c:v>
                </c:pt>
                <c:pt idx="53">
                  <c:v>3.67</c:v>
                </c:pt>
                <c:pt idx="54">
                  <c:v>3.91</c:v>
                </c:pt>
                <c:pt idx="55">
                  <c:v>1.09</c:v>
                </c:pt>
                <c:pt idx="56">
                  <c:v>3.5</c:v>
                </c:pt>
                <c:pt idx="57">
                  <c:v>3.46</c:v>
                </c:pt>
                <c:pt idx="58">
                  <c:v>2.25</c:v>
                </c:pt>
                <c:pt idx="59">
                  <c:v>3.47</c:v>
                </c:pt>
                <c:pt idx="60">
                  <c:v>2.55</c:v>
                </c:pt>
                <c:pt idx="61">
                  <c:v>5.24</c:v>
                </c:pt>
                <c:pt idx="62">
                  <c:v>3.15</c:v>
                </c:pt>
                <c:pt idx="63">
                  <c:v>3.5</c:v>
                </c:pt>
                <c:pt idx="64">
                  <c:v>3.89</c:v>
                </c:pt>
                <c:pt idx="65">
                  <c:v>3.18</c:v>
                </c:pt>
                <c:pt idx="66">
                  <c:v>3.74</c:v>
                </c:pt>
                <c:pt idx="67">
                  <c:v>3.75</c:v>
                </c:pt>
                <c:pt idx="68">
                  <c:v>3.68</c:v>
                </c:pt>
                <c:pt idx="69">
                  <c:v>4.24</c:v>
                </c:pt>
                <c:pt idx="70">
                  <c:v>2.58</c:v>
                </c:pt>
                <c:pt idx="71">
                  <c:v>4.649999999999998</c:v>
                </c:pt>
                <c:pt idx="72">
                  <c:v>3.01</c:v>
                </c:pt>
                <c:pt idx="73">
                  <c:v>2.98</c:v>
                </c:pt>
                <c:pt idx="74">
                  <c:v>3.08</c:v>
                </c:pt>
                <c:pt idx="75">
                  <c:v>3.21</c:v>
                </c:pt>
                <c:pt idx="76">
                  <c:v>4.17</c:v>
                </c:pt>
                <c:pt idx="77">
                  <c:v>4.06</c:v>
                </c:pt>
                <c:pt idx="78">
                  <c:v>4.689999999999999</c:v>
                </c:pt>
                <c:pt idx="79">
                  <c:v>3.16</c:v>
                </c:pt>
                <c:pt idx="80">
                  <c:v>3.15</c:v>
                </c:pt>
                <c:pt idx="81">
                  <c:v>1.96</c:v>
                </c:pt>
                <c:pt idx="82">
                  <c:v>4.189999999999999</c:v>
                </c:pt>
                <c:pt idx="83">
                  <c:v>2.99</c:v>
                </c:pt>
                <c:pt idx="84">
                  <c:v>3.39</c:v>
                </c:pt>
                <c:pt idx="85">
                  <c:v>3.79</c:v>
                </c:pt>
                <c:pt idx="86">
                  <c:v>4.09</c:v>
                </c:pt>
                <c:pt idx="87">
                  <c:v>2.92</c:v>
                </c:pt>
                <c:pt idx="88">
                  <c:v>5.94</c:v>
                </c:pt>
                <c:pt idx="89">
                  <c:v>5.18</c:v>
                </c:pt>
                <c:pt idx="90">
                  <c:v>2.64</c:v>
                </c:pt>
                <c:pt idx="91">
                  <c:v>2.8</c:v>
                </c:pt>
                <c:pt idx="92">
                  <c:v>3.59</c:v>
                </c:pt>
                <c:pt idx="93">
                  <c:v>2.79</c:v>
                </c:pt>
                <c:pt idx="94">
                  <c:v>5.21</c:v>
                </c:pt>
                <c:pt idx="95">
                  <c:v>3.07</c:v>
                </c:pt>
                <c:pt idx="96">
                  <c:v>3.22</c:v>
                </c:pt>
                <c:pt idx="97">
                  <c:v>2.65</c:v>
                </c:pt>
                <c:pt idx="98">
                  <c:v>3.69</c:v>
                </c:pt>
                <c:pt idx="99">
                  <c:v>3.67</c:v>
                </c:pt>
                <c:pt idx="100">
                  <c:v>3.29</c:v>
                </c:pt>
                <c:pt idx="101">
                  <c:v>3.15</c:v>
                </c:pt>
                <c:pt idx="102">
                  <c:v>4.44</c:v>
                </c:pt>
                <c:pt idx="103">
                  <c:v>3.61</c:v>
                </c:pt>
                <c:pt idx="104">
                  <c:v>3.31</c:v>
                </c:pt>
                <c:pt idx="105">
                  <c:v>3.53</c:v>
                </c:pt>
                <c:pt idx="106">
                  <c:v>3.37</c:v>
                </c:pt>
                <c:pt idx="107">
                  <c:v>6.98</c:v>
                </c:pt>
                <c:pt idx="108">
                  <c:v>3.36</c:v>
                </c:pt>
                <c:pt idx="109">
                  <c:v>3.39</c:v>
                </c:pt>
                <c:pt idx="110">
                  <c:v>3.46</c:v>
                </c:pt>
                <c:pt idx="111">
                  <c:v>3.05</c:v>
                </c:pt>
                <c:pt idx="112">
                  <c:v>4.34</c:v>
                </c:pt>
                <c:pt idx="113">
                  <c:v>4.109999999999999</c:v>
                </c:pt>
                <c:pt idx="114">
                  <c:v>3.25</c:v>
                </c:pt>
                <c:pt idx="115">
                  <c:v>3.15</c:v>
                </c:pt>
                <c:pt idx="116">
                  <c:v>3.72</c:v>
                </c:pt>
                <c:pt idx="117">
                  <c:v>3.66</c:v>
                </c:pt>
                <c:pt idx="118">
                  <c:v>4.109999999999999</c:v>
                </c:pt>
                <c:pt idx="119">
                  <c:v>2.84</c:v>
                </c:pt>
                <c:pt idx="120">
                  <c:v>2.7</c:v>
                </c:pt>
                <c:pt idx="121">
                  <c:v>4.21</c:v>
                </c:pt>
                <c:pt idx="122">
                  <c:v>3.26</c:v>
                </c:pt>
                <c:pt idx="123">
                  <c:v>4.52</c:v>
                </c:pt>
                <c:pt idx="124">
                  <c:v>3.21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3293408"/>
        <c:axId val="2143909120"/>
      </c:scatterChart>
      <c:valAx>
        <c:axId val="2143293408"/>
        <c:scaling>
          <c:orientation val="minMax"/>
          <c:max val="160.0"/>
          <c:min val="4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" charset="0"/>
                    <a:ea typeface="Cambria" charset="0"/>
                    <a:cs typeface="Cambria" charset="0"/>
                  </a:defRPr>
                </a:pPr>
                <a:r>
                  <a:rPr lang="it-IT" sz="2000" dirty="0" smtClean="0">
                    <a:latin typeface="Cambria" charset="0"/>
                    <a:ea typeface="Cambria" charset="0"/>
                    <a:cs typeface="Cambria" charset="0"/>
                  </a:rPr>
                  <a:t>BPDCL</a:t>
                </a:r>
                <a:endParaRPr lang="it-IT" sz="2000" dirty="0">
                  <a:latin typeface="Cambria" charset="0"/>
                  <a:ea typeface="Cambria" charset="0"/>
                  <a:cs typeface="Cambria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" charset="0"/>
                  <a:ea typeface="Cambria" charset="0"/>
                  <a:cs typeface="Cambria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charset="0"/>
                <a:ea typeface="Cambria" charset="0"/>
                <a:cs typeface="Cambria" charset="0"/>
              </a:defRPr>
            </a:pPr>
            <a:endParaRPr lang="it-IT"/>
          </a:p>
        </c:txPr>
        <c:crossAx val="2143909120"/>
        <c:crosses val="autoZero"/>
        <c:crossBetween val="midCat"/>
      </c:valAx>
      <c:valAx>
        <c:axId val="2143909120"/>
        <c:scaling>
          <c:orientation val="minMax"/>
          <c:max val="7.0"/>
          <c:min val="1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" charset="0"/>
                    <a:ea typeface="Cambria" charset="0"/>
                    <a:cs typeface="Cambria" charset="0"/>
                  </a:defRPr>
                </a:pPr>
                <a:r>
                  <a:rPr lang="it-IT" sz="2000" dirty="0" smtClean="0">
                    <a:latin typeface="Cambria" charset="0"/>
                    <a:ea typeface="Cambria" charset="0"/>
                    <a:cs typeface="Cambria" charset="0"/>
                  </a:rPr>
                  <a:t>Evaluation</a:t>
                </a:r>
                <a:r>
                  <a:rPr lang="it-IT" sz="2000" baseline="0" dirty="0" smtClean="0">
                    <a:latin typeface="Cambria" charset="0"/>
                    <a:ea typeface="Cambria" charset="0"/>
                    <a:cs typeface="Cambria" charset="0"/>
                  </a:rPr>
                  <a:t> of Trust</a:t>
                </a:r>
                <a:endParaRPr lang="it-IT" sz="2000" dirty="0">
                  <a:latin typeface="Cambria" charset="0"/>
                  <a:ea typeface="Cambria" charset="0"/>
                  <a:cs typeface="Cambria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" charset="0"/>
                  <a:ea typeface="Cambria" charset="0"/>
                  <a:cs typeface="Cambria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charset="0"/>
                <a:ea typeface="Cambria" charset="0"/>
                <a:cs typeface="Cambria" charset="0"/>
              </a:defRPr>
            </a:pPr>
            <a:endParaRPr lang="it-IT"/>
          </a:p>
        </c:txPr>
        <c:crossAx val="2143293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mbria" charset="0"/>
              <a:ea typeface="Cambria" charset="0"/>
              <a:cs typeface="Cambria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Evaluation of Trust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trendline>
            <c:spPr>
              <a:ln w="9525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xVal>
            <c:numRef>
              <c:f>Foglio1!$A$2:$A$127</c:f>
              <c:numCache>
                <c:formatCode>General</c:formatCode>
                <c:ptCount val="126"/>
                <c:pt idx="0">
                  <c:v>57.0</c:v>
                </c:pt>
                <c:pt idx="1">
                  <c:v>85.0</c:v>
                </c:pt>
                <c:pt idx="2">
                  <c:v>142.0</c:v>
                </c:pt>
                <c:pt idx="3">
                  <c:v>52.0</c:v>
                </c:pt>
                <c:pt idx="4">
                  <c:v>57.0</c:v>
                </c:pt>
                <c:pt idx="5">
                  <c:v>73.0</c:v>
                </c:pt>
                <c:pt idx="6">
                  <c:v>101.0</c:v>
                </c:pt>
                <c:pt idx="7">
                  <c:v>115.0</c:v>
                </c:pt>
                <c:pt idx="8">
                  <c:v>64.0</c:v>
                </c:pt>
                <c:pt idx="9">
                  <c:v>66.0</c:v>
                </c:pt>
                <c:pt idx="10">
                  <c:v>96.0</c:v>
                </c:pt>
                <c:pt idx="11">
                  <c:v>89.0</c:v>
                </c:pt>
                <c:pt idx="12">
                  <c:v>74.0</c:v>
                </c:pt>
                <c:pt idx="13">
                  <c:v>108.0</c:v>
                </c:pt>
                <c:pt idx="14">
                  <c:v>90.0</c:v>
                </c:pt>
                <c:pt idx="15">
                  <c:v>112.0</c:v>
                </c:pt>
                <c:pt idx="16">
                  <c:v>65.0</c:v>
                </c:pt>
                <c:pt idx="17">
                  <c:v>50.0</c:v>
                </c:pt>
                <c:pt idx="18">
                  <c:v>60.0</c:v>
                </c:pt>
                <c:pt idx="19">
                  <c:v>82.0</c:v>
                </c:pt>
                <c:pt idx="20">
                  <c:v>50.0</c:v>
                </c:pt>
                <c:pt idx="21">
                  <c:v>106.0</c:v>
                </c:pt>
                <c:pt idx="22">
                  <c:v>137.0</c:v>
                </c:pt>
                <c:pt idx="23">
                  <c:v>62.0</c:v>
                </c:pt>
                <c:pt idx="24">
                  <c:v>56.0</c:v>
                </c:pt>
                <c:pt idx="25">
                  <c:v>63.0</c:v>
                </c:pt>
                <c:pt idx="26">
                  <c:v>80.0</c:v>
                </c:pt>
                <c:pt idx="27">
                  <c:v>64.0</c:v>
                </c:pt>
                <c:pt idx="28">
                  <c:v>88.0</c:v>
                </c:pt>
                <c:pt idx="29">
                  <c:v>60.0</c:v>
                </c:pt>
                <c:pt idx="30">
                  <c:v>55.0</c:v>
                </c:pt>
                <c:pt idx="31">
                  <c:v>78.0</c:v>
                </c:pt>
                <c:pt idx="32">
                  <c:v>93.0</c:v>
                </c:pt>
                <c:pt idx="33">
                  <c:v>48.0</c:v>
                </c:pt>
                <c:pt idx="34">
                  <c:v>58.0</c:v>
                </c:pt>
                <c:pt idx="35">
                  <c:v>91.0</c:v>
                </c:pt>
                <c:pt idx="36">
                  <c:v>53.0</c:v>
                </c:pt>
                <c:pt idx="37">
                  <c:v>89.0</c:v>
                </c:pt>
                <c:pt idx="38">
                  <c:v>140.0</c:v>
                </c:pt>
                <c:pt idx="39">
                  <c:v>99.0</c:v>
                </c:pt>
                <c:pt idx="40">
                  <c:v>93.0</c:v>
                </c:pt>
                <c:pt idx="41">
                  <c:v>68.0</c:v>
                </c:pt>
                <c:pt idx="42">
                  <c:v>59.0</c:v>
                </c:pt>
                <c:pt idx="43">
                  <c:v>73.0</c:v>
                </c:pt>
                <c:pt idx="44">
                  <c:v>49.0</c:v>
                </c:pt>
                <c:pt idx="45">
                  <c:v>74.0</c:v>
                </c:pt>
                <c:pt idx="46">
                  <c:v>80.0</c:v>
                </c:pt>
                <c:pt idx="47">
                  <c:v>73.0</c:v>
                </c:pt>
                <c:pt idx="48">
                  <c:v>103.0</c:v>
                </c:pt>
                <c:pt idx="49">
                  <c:v>74.0</c:v>
                </c:pt>
                <c:pt idx="50">
                  <c:v>63.0</c:v>
                </c:pt>
                <c:pt idx="51">
                  <c:v>74.0</c:v>
                </c:pt>
                <c:pt idx="52">
                  <c:v>100.0</c:v>
                </c:pt>
                <c:pt idx="53">
                  <c:v>89.0</c:v>
                </c:pt>
                <c:pt idx="54">
                  <c:v>117.0</c:v>
                </c:pt>
                <c:pt idx="55">
                  <c:v>63.0</c:v>
                </c:pt>
                <c:pt idx="56">
                  <c:v>95.0</c:v>
                </c:pt>
                <c:pt idx="57">
                  <c:v>93.0</c:v>
                </c:pt>
                <c:pt idx="58">
                  <c:v>97.0</c:v>
                </c:pt>
                <c:pt idx="59">
                  <c:v>70.0</c:v>
                </c:pt>
                <c:pt idx="60">
                  <c:v>88.0</c:v>
                </c:pt>
                <c:pt idx="61">
                  <c:v>121.0</c:v>
                </c:pt>
                <c:pt idx="62">
                  <c:v>62.0</c:v>
                </c:pt>
                <c:pt idx="63">
                  <c:v>69.0</c:v>
                </c:pt>
                <c:pt idx="64">
                  <c:v>54.0</c:v>
                </c:pt>
                <c:pt idx="65">
                  <c:v>146.0</c:v>
                </c:pt>
                <c:pt idx="66">
                  <c:v>71.0</c:v>
                </c:pt>
                <c:pt idx="67">
                  <c:v>72.0</c:v>
                </c:pt>
                <c:pt idx="68">
                  <c:v>96.0</c:v>
                </c:pt>
                <c:pt idx="69">
                  <c:v>126.0</c:v>
                </c:pt>
                <c:pt idx="70">
                  <c:v>123.0</c:v>
                </c:pt>
                <c:pt idx="71">
                  <c:v>60.0</c:v>
                </c:pt>
                <c:pt idx="72">
                  <c:v>71.0</c:v>
                </c:pt>
                <c:pt idx="73">
                  <c:v>95.0</c:v>
                </c:pt>
                <c:pt idx="74">
                  <c:v>87.0</c:v>
                </c:pt>
                <c:pt idx="75">
                  <c:v>89.0</c:v>
                </c:pt>
                <c:pt idx="76">
                  <c:v>137.0</c:v>
                </c:pt>
                <c:pt idx="77">
                  <c:v>68.0</c:v>
                </c:pt>
                <c:pt idx="78">
                  <c:v>86.0</c:v>
                </c:pt>
                <c:pt idx="79">
                  <c:v>126.0</c:v>
                </c:pt>
                <c:pt idx="80">
                  <c:v>70.0</c:v>
                </c:pt>
                <c:pt idx="81">
                  <c:v>85.0</c:v>
                </c:pt>
                <c:pt idx="82">
                  <c:v>84.0</c:v>
                </c:pt>
                <c:pt idx="83">
                  <c:v>99.0</c:v>
                </c:pt>
                <c:pt idx="84">
                  <c:v>92.0</c:v>
                </c:pt>
                <c:pt idx="85">
                  <c:v>99.0</c:v>
                </c:pt>
                <c:pt idx="86">
                  <c:v>86.0</c:v>
                </c:pt>
                <c:pt idx="87">
                  <c:v>59.0</c:v>
                </c:pt>
                <c:pt idx="88">
                  <c:v>80.0</c:v>
                </c:pt>
                <c:pt idx="89">
                  <c:v>129.0</c:v>
                </c:pt>
                <c:pt idx="90">
                  <c:v>58.0</c:v>
                </c:pt>
                <c:pt idx="91">
                  <c:v>65.0</c:v>
                </c:pt>
                <c:pt idx="92">
                  <c:v>74.0</c:v>
                </c:pt>
                <c:pt idx="93">
                  <c:v>98.0</c:v>
                </c:pt>
                <c:pt idx="94">
                  <c:v>107.0</c:v>
                </c:pt>
                <c:pt idx="95">
                  <c:v>85.0</c:v>
                </c:pt>
                <c:pt idx="96">
                  <c:v>65.0</c:v>
                </c:pt>
                <c:pt idx="97">
                  <c:v>52.0</c:v>
                </c:pt>
                <c:pt idx="98">
                  <c:v>81.0</c:v>
                </c:pt>
                <c:pt idx="99">
                  <c:v>82.0</c:v>
                </c:pt>
                <c:pt idx="100">
                  <c:v>80.0</c:v>
                </c:pt>
                <c:pt idx="101">
                  <c:v>48.0</c:v>
                </c:pt>
                <c:pt idx="102">
                  <c:v>49.0</c:v>
                </c:pt>
                <c:pt idx="103">
                  <c:v>93.0</c:v>
                </c:pt>
                <c:pt idx="104">
                  <c:v>97.0</c:v>
                </c:pt>
                <c:pt idx="105">
                  <c:v>49.0</c:v>
                </c:pt>
                <c:pt idx="106">
                  <c:v>57.0</c:v>
                </c:pt>
                <c:pt idx="107">
                  <c:v>131.0</c:v>
                </c:pt>
                <c:pt idx="108">
                  <c:v>53.0</c:v>
                </c:pt>
                <c:pt idx="109">
                  <c:v>129.0</c:v>
                </c:pt>
                <c:pt idx="110">
                  <c:v>81.0</c:v>
                </c:pt>
                <c:pt idx="111">
                  <c:v>53.0</c:v>
                </c:pt>
                <c:pt idx="112">
                  <c:v>82.0</c:v>
                </c:pt>
                <c:pt idx="113">
                  <c:v>90.0</c:v>
                </c:pt>
                <c:pt idx="114">
                  <c:v>133.0</c:v>
                </c:pt>
                <c:pt idx="115">
                  <c:v>55.0</c:v>
                </c:pt>
                <c:pt idx="116">
                  <c:v>88.0</c:v>
                </c:pt>
                <c:pt idx="117">
                  <c:v>121.0</c:v>
                </c:pt>
                <c:pt idx="118">
                  <c:v>101.0</c:v>
                </c:pt>
                <c:pt idx="119">
                  <c:v>99.0</c:v>
                </c:pt>
                <c:pt idx="120">
                  <c:v>96.0</c:v>
                </c:pt>
                <c:pt idx="121">
                  <c:v>86.0</c:v>
                </c:pt>
                <c:pt idx="122">
                  <c:v>56.0</c:v>
                </c:pt>
                <c:pt idx="123">
                  <c:v>61.0</c:v>
                </c:pt>
                <c:pt idx="124">
                  <c:v>69.0</c:v>
                </c:pt>
                <c:pt idx="125">
                  <c:v>84.0</c:v>
                </c:pt>
              </c:numCache>
            </c:numRef>
          </c:xVal>
          <c:yVal>
            <c:numRef>
              <c:f>Foglio1!$B$2:$B$127</c:f>
              <c:numCache>
                <c:formatCode>General</c:formatCode>
                <c:ptCount val="126"/>
                <c:pt idx="0">
                  <c:v>3.38</c:v>
                </c:pt>
                <c:pt idx="1">
                  <c:v>2.88</c:v>
                </c:pt>
                <c:pt idx="2">
                  <c:v>4.13</c:v>
                </c:pt>
                <c:pt idx="3">
                  <c:v>3.81</c:v>
                </c:pt>
                <c:pt idx="4">
                  <c:v>2.73</c:v>
                </c:pt>
                <c:pt idx="5">
                  <c:v>4.97</c:v>
                </c:pt>
                <c:pt idx="6">
                  <c:v>3.41</c:v>
                </c:pt>
                <c:pt idx="7">
                  <c:v>3.25</c:v>
                </c:pt>
                <c:pt idx="8">
                  <c:v>4.63</c:v>
                </c:pt>
                <c:pt idx="9">
                  <c:v>2.94</c:v>
                </c:pt>
                <c:pt idx="10">
                  <c:v>4.63</c:v>
                </c:pt>
                <c:pt idx="11">
                  <c:v>4.63</c:v>
                </c:pt>
                <c:pt idx="12">
                  <c:v>4.31</c:v>
                </c:pt>
                <c:pt idx="13">
                  <c:v>5.56</c:v>
                </c:pt>
                <c:pt idx="14">
                  <c:v>3.56</c:v>
                </c:pt>
                <c:pt idx="15">
                  <c:v>4.189999999999999</c:v>
                </c:pt>
                <c:pt idx="16">
                  <c:v>3.19</c:v>
                </c:pt>
                <c:pt idx="17">
                  <c:v>3.63</c:v>
                </c:pt>
                <c:pt idx="18">
                  <c:v>4.689999999999999</c:v>
                </c:pt>
                <c:pt idx="19">
                  <c:v>4.56</c:v>
                </c:pt>
                <c:pt idx="20">
                  <c:v>4.56</c:v>
                </c:pt>
                <c:pt idx="21">
                  <c:v>4.189999999999999</c:v>
                </c:pt>
                <c:pt idx="22">
                  <c:v>2.5</c:v>
                </c:pt>
                <c:pt idx="23">
                  <c:v>4.38</c:v>
                </c:pt>
                <c:pt idx="24">
                  <c:v>4.0</c:v>
                </c:pt>
                <c:pt idx="25">
                  <c:v>5.25</c:v>
                </c:pt>
                <c:pt idx="26">
                  <c:v>4.31</c:v>
                </c:pt>
                <c:pt idx="27">
                  <c:v>4.44</c:v>
                </c:pt>
                <c:pt idx="28">
                  <c:v>4.56</c:v>
                </c:pt>
                <c:pt idx="29">
                  <c:v>4.94</c:v>
                </c:pt>
                <c:pt idx="30">
                  <c:v>4.56</c:v>
                </c:pt>
                <c:pt idx="31">
                  <c:v>4.0</c:v>
                </c:pt>
                <c:pt idx="32">
                  <c:v>4.25</c:v>
                </c:pt>
                <c:pt idx="33">
                  <c:v>4.689999999999999</c:v>
                </c:pt>
                <c:pt idx="34">
                  <c:v>4.56</c:v>
                </c:pt>
                <c:pt idx="35">
                  <c:v>4.0</c:v>
                </c:pt>
                <c:pt idx="36">
                  <c:v>3.81</c:v>
                </c:pt>
                <c:pt idx="37">
                  <c:v>3.94</c:v>
                </c:pt>
                <c:pt idx="38">
                  <c:v>4.63</c:v>
                </c:pt>
                <c:pt idx="39">
                  <c:v>3.25</c:v>
                </c:pt>
                <c:pt idx="40">
                  <c:v>2.19</c:v>
                </c:pt>
                <c:pt idx="41">
                  <c:v>3.63</c:v>
                </c:pt>
                <c:pt idx="42">
                  <c:v>4.38</c:v>
                </c:pt>
                <c:pt idx="43">
                  <c:v>3.81</c:v>
                </c:pt>
                <c:pt idx="44">
                  <c:v>4.56</c:v>
                </c:pt>
                <c:pt idx="45">
                  <c:v>2.75</c:v>
                </c:pt>
                <c:pt idx="46">
                  <c:v>7.0</c:v>
                </c:pt>
                <c:pt idx="47">
                  <c:v>3.0</c:v>
                </c:pt>
                <c:pt idx="48">
                  <c:v>4.56</c:v>
                </c:pt>
                <c:pt idx="49">
                  <c:v>3.0</c:v>
                </c:pt>
                <c:pt idx="50">
                  <c:v>3.13</c:v>
                </c:pt>
                <c:pt idx="51">
                  <c:v>5.38</c:v>
                </c:pt>
                <c:pt idx="52">
                  <c:v>3.38</c:v>
                </c:pt>
                <c:pt idx="53">
                  <c:v>4.38</c:v>
                </c:pt>
                <c:pt idx="54">
                  <c:v>3.5</c:v>
                </c:pt>
                <c:pt idx="55">
                  <c:v>5.06</c:v>
                </c:pt>
                <c:pt idx="56">
                  <c:v>3.94</c:v>
                </c:pt>
                <c:pt idx="57">
                  <c:v>3.38</c:v>
                </c:pt>
                <c:pt idx="58">
                  <c:v>4.0</c:v>
                </c:pt>
                <c:pt idx="59">
                  <c:v>3.0</c:v>
                </c:pt>
                <c:pt idx="60">
                  <c:v>4.31</c:v>
                </c:pt>
                <c:pt idx="61">
                  <c:v>3.38</c:v>
                </c:pt>
                <c:pt idx="62">
                  <c:v>4.0</c:v>
                </c:pt>
                <c:pt idx="63">
                  <c:v>3.13</c:v>
                </c:pt>
                <c:pt idx="64">
                  <c:v>4.0</c:v>
                </c:pt>
                <c:pt idx="65">
                  <c:v>3.56</c:v>
                </c:pt>
                <c:pt idx="66">
                  <c:v>3.81</c:v>
                </c:pt>
                <c:pt idx="67">
                  <c:v>3.94</c:v>
                </c:pt>
                <c:pt idx="68">
                  <c:v>4.06</c:v>
                </c:pt>
                <c:pt idx="69">
                  <c:v>4.25</c:v>
                </c:pt>
                <c:pt idx="70">
                  <c:v>3.69</c:v>
                </c:pt>
                <c:pt idx="71">
                  <c:v>3.69</c:v>
                </c:pt>
                <c:pt idx="72">
                  <c:v>3.94</c:v>
                </c:pt>
                <c:pt idx="73">
                  <c:v>4.189999999999999</c:v>
                </c:pt>
                <c:pt idx="74">
                  <c:v>4.94</c:v>
                </c:pt>
                <c:pt idx="75">
                  <c:v>2.75</c:v>
                </c:pt>
                <c:pt idx="76">
                  <c:v>3.63</c:v>
                </c:pt>
                <c:pt idx="77">
                  <c:v>2.88</c:v>
                </c:pt>
                <c:pt idx="78">
                  <c:v>3.5</c:v>
                </c:pt>
                <c:pt idx="79">
                  <c:v>3.19</c:v>
                </c:pt>
                <c:pt idx="80">
                  <c:v>3.19</c:v>
                </c:pt>
                <c:pt idx="81">
                  <c:v>4.31</c:v>
                </c:pt>
                <c:pt idx="82">
                  <c:v>4.31</c:v>
                </c:pt>
                <c:pt idx="83">
                  <c:v>4.25</c:v>
                </c:pt>
                <c:pt idx="84">
                  <c:v>3.06</c:v>
                </c:pt>
                <c:pt idx="85">
                  <c:v>3.69</c:v>
                </c:pt>
                <c:pt idx="86">
                  <c:v>4.06</c:v>
                </c:pt>
                <c:pt idx="87">
                  <c:v>3.38</c:v>
                </c:pt>
                <c:pt idx="88">
                  <c:v>4.63</c:v>
                </c:pt>
                <c:pt idx="89">
                  <c:v>4.0</c:v>
                </c:pt>
                <c:pt idx="90">
                  <c:v>5.06</c:v>
                </c:pt>
                <c:pt idx="91">
                  <c:v>4.31</c:v>
                </c:pt>
                <c:pt idx="92">
                  <c:v>5.81</c:v>
                </c:pt>
                <c:pt idx="93">
                  <c:v>4.75</c:v>
                </c:pt>
                <c:pt idx="94">
                  <c:v>3.5</c:v>
                </c:pt>
                <c:pt idx="95">
                  <c:v>3.19</c:v>
                </c:pt>
                <c:pt idx="96">
                  <c:v>4.25</c:v>
                </c:pt>
                <c:pt idx="97">
                  <c:v>3.25</c:v>
                </c:pt>
                <c:pt idx="98">
                  <c:v>3.75</c:v>
                </c:pt>
                <c:pt idx="99">
                  <c:v>3.88</c:v>
                </c:pt>
                <c:pt idx="100">
                  <c:v>4.0</c:v>
                </c:pt>
                <c:pt idx="101">
                  <c:v>4.25</c:v>
                </c:pt>
                <c:pt idx="102">
                  <c:v>5.56</c:v>
                </c:pt>
                <c:pt idx="103">
                  <c:v>3.88</c:v>
                </c:pt>
                <c:pt idx="104">
                  <c:v>3.25</c:v>
                </c:pt>
                <c:pt idx="105">
                  <c:v>4.38</c:v>
                </c:pt>
                <c:pt idx="106">
                  <c:v>5.56</c:v>
                </c:pt>
                <c:pt idx="107">
                  <c:v>4.189999999999999</c:v>
                </c:pt>
                <c:pt idx="108">
                  <c:v>3.19</c:v>
                </c:pt>
                <c:pt idx="109">
                  <c:v>4.5</c:v>
                </c:pt>
                <c:pt idx="110">
                  <c:v>3.44</c:v>
                </c:pt>
                <c:pt idx="111">
                  <c:v>3.19</c:v>
                </c:pt>
                <c:pt idx="112">
                  <c:v>3.5</c:v>
                </c:pt>
                <c:pt idx="113">
                  <c:v>3.31</c:v>
                </c:pt>
                <c:pt idx="114">
                  <c:v>3.0</c:v>
                </c:pt>
                <c:pt idx="115">
                  <c:v>4.44</c:v>
                </c:pt>
                <c:pt idx="116">
                  <c:v>3.81</c:v>
                </c:pt>
                <c:pt idx="117">
                  <c:v>4.189999999999999</c:v>
                </c:pt>
                <c:pt idx="118">
                  <c:v>4.44</c:v>
                </c:pt>
                <c:pt idx="119">
                  <c:v>2.19</c:v>
                </c:pt>
                <c:pt idx="120">
                  <c:v>3.5</c:v>
                </c:pt>
                <c:pt idx="121">
                  <c:v>3.44</c:v>
                </c:pt>
                <c:pt idx="122">
                  <c:v>4.06</c:v>
                </c:pt>
                <c:pt idx="123">
                  <c:v>3.63</c:v>
                </c:pt>
                <c:pt idx="124">
                  <c:v>4.44</c:v>
                </c:pt>
                <c:pt idx="125">
                  <c:v>3.94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9863232"/>
        <c:axId val="2121665680"/>
      </c:scatterChart>
      <c:valAx>
        <c:axId val="-2099863232"/>
        <c:scaling>
          <c:orientation val="minMax"/>
          <c:min val="4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" charset="0"/>
                    <a:ea typeface="Cambria" charset="0"/>
                    <a:cs typeface="Cambria" charset="0"/>
                  </a:defRPr>
                </a:pPr>
                <a:r>
                  <a:rPr lang="it-IT" sz="2000" dirty="0" smtClean="0">
                    <a:latin typeface="Cambria" charset="0"/>
                    <a:ea typeface="Cambria" charset="0"/>
                    <a:cs typeface="Cambria" charset="0"/>
                  </a:rPr>
                  <a:t>BPDCL</a:t>
                </a:r>
                <a:endParaRPr lang="it-IT" sz="2000" dirty="0">
                  <a:latin typeface="Cambria" charset="0"/>
                  <a:ea typeface="Cambria" charset="0"/>
                  <a:cs typeface="Cambria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" charset="0"/>
                  <a:ea typeface="Cambria" charset="0"/>
                  <a:cs typeface="Cambria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charset="0"/>
                <a:ea typeface="Cambria" charset="0"/>
                <a:cs typeface="Cambria" charset="0"/>
              </a:defRPr>
            </a:pPr>
            <a:endParaRPr lang="it-IT"/>
          </a:p>
        </c:txPr>
        <c:crossAx val="2121665680"/>
        <c:crosses val="autoZero"/>
        <c:crossBetween val="midCat"/>
      </c:valAx>
      <c:valAx>
        <c:axId val="2121665680"/>
        <c:scaling>
          <c:orientation val="minMax"/>
          <c:max val="7.0"/>
          <c:min val="1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" charset="0"/>
                    <a:ea typeface="Cambria" charset="0"/>
                    <a:cs typeface="Cambria" charset="0"/>
                  </a:defRPr>
                </a:pPr>
                <a:r>
                  <a:rPr lang="it-IT" sz="2000" dirty="0" smtClean="0">
                    <a:latin typeface="Cambria" charset="0"/>
                    <a:ea typeface="Cambria" charset="0"/>
                    <a:cs typeface="Cambria" charset="0"/>
                  </a:rPr>
                  <a:t>Evaluation</a:t>
                </a:r>
                <a:r>
                  <a:rPr lang="it-IT" sz="2000" baseline="0" dirty="0" smtClean="0">
                    <a:latin typeface="Cambria" charset="0"/>
                    <a:ea typeface="Cambria" charset="0"/>
                    <a:cs typeface="Cambria" charset="0"/>
                  </a:rPr>
                  <a:t> of trust</a:t>
                </a:r>
                <a:endParaRPr lang="it-IT" sz="2000" dirty="0">
                  <a:latin typeface="Cambria" charset="0"/>
                  <a:ea typeface="Cambria" charset="0"/>
                  <a:cs typeface="Cambria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" charset="0"/>
                  <a:ea typeface="Cambria" charset="0"/>
                  <a:cs typeface="Cambria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charset="0"/>
                <a:ea typeface="Cambria" charset="0"/>
                <a:cs typeface="Cambria" charset="0"/>
              </a:defRPr>
            </a:pPr>
            <a:endParaRPr lang="it-IT"/>
          </a:p>
        </c:txPr>
        <c:crossAx val="-20998632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mbria" charset="0"/>
              <a:ea typeface="Cambria" charset="0"/>
              <a:cs typeface="Cambria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charset="0"/>
                <a:ea typeface="Cambria" charset="0"/>
                <a:cs typeface="Cambria" charset="0"/>
              </a:defRPr>
            </a:pPr>
            <a:r>
              <a:rPr lang="it-IT" sz="2000" baseline="0" dirty="0" smtClean="0">
                <a:solidFill>
                  <a:schemeClr val="bg1">
                    <a:lumMod val="5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2000" baseline="0" dirty="0" err="1" smtClean="0">
                <a:solidFill>
                  <a:schemeClr val="bg1">
                    <a:lumMod val="5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Pre</a:t>
            </a:r>
            <a:r>
              <a:rPr lang="it-IT" sz="2000" baseline="0" dirty="0" smtClean="0">
                <a:solidFill>
                  <a:schemeClr val="bg1">
                    <a:lumMod val="5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-Post Evaluation of Trust</a:t>
            </a:r>
            <a:endParaRPr lang="it-IT" sz="2000" dirty="0">
              <a:solidFill>
                <a:schemeClr val="bg1">
                  <a:lumMod val="50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mbria" charset="0"/>
              <a:ea typeface="Cambria" charset="0"/>
              <a:cs typeface="Cambria" charset="0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Foglio1!$A$42</c:f>
              <c:strCache>
                <c:ptCount val="1"/>
                <c:pt idx="0">
                  <c:v>Congruent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Foglio1!$B$41:$C$41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Foglio1!$B$42:$C$42</c:f>
              <c:numCache>
                <c:formatCode>General</c:formatCode>
                <c:ptCount val="2"/>
                <c:pt idx="0">
                  <c:v>3.95</c:v>
                </c:pt>
                <c:pt idx="1">
                  <c:v>4.01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Foglio1!$A$43</c:f>
              <c:strCache>
                <c:ptCount val="1"/>
                <c:pt idx="0">
                  <c:v>Non Congruent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Foglio1!$B$41:$C$41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Foglio1!$B$43:$C$43</c:f>
              <c:numCache>
                <c:formatCode>General</c:formatCode>
                <c:ptCount val="2"/>
                <c:pt idx="0">
                  <c:v>3.95</c:v>
                </c:pt>
                <c:pt idx="1">
                  <c:v>3.9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13957248"/>
        <c:axId val="-2028687664"/>
      </c:lineChart>
      <c:catAx>
        <c:axId val="2113957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charset="0"/>
                <a:ea typeface="Cambria" charset="0"/>
                <a:cs typeface="Cambria" charset="0"/>
              </a:defRPr>
            </a:pPr>
            <a:endParaRPr lang="it-IT"/>
          </a:p>
        </c:txPr>
        <c:crossAx val="-2028687664"/>
        <c:crosses val="autoZero"/>
        <c:auto val="1"/>
        <c:lblAlgn val="ctr"/>
        <c:lblOffset val="100"/>
        <c:noMultiLvlLbl val="0"/>
      </c:catAx>
      <c:valAx>
        <c:axId val="-2028687664"/>
        <c:scaling>
          <c:orientation val="minMax"/>
          <c:min val="3.8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charset="0"/>
                <a:ea typeface="Cambria" charset="0"/>
                <a:cs typeface="Cambria" charset="0"/>
              </a:defRPr>
            </a:pPr>
            <a:endParaRPr lang="it-IT"/>
          </a:p>
        </c:txPr>
        <c:crossAx val="2113957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mbria" charset="0"/>
              <a:ea typeface="Cambria" charset="0"/>
              <a:cs typeface="Cambria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662363" y="514350"/>
            <a:ext cx="181927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Fare clic per modificare gli stili del testo dello schema</a:t>
            </a:r>
          </a:p>
          <a:p>
            <a:pPr lvl="1"/>
            <a:r>
              <a:rPr lang="en-US" noProof="0" smtClean="0"/>
              <a:t>Secondo livello</a:t>
            </a:r>
          </a:p>
          <a:p>
            <a:pPr lvl="2"/>
            <a:r>
              <a:rPr lang="en-US" noProof="0" smtClean="0"/>
              <a:t>Terzo livello</a:t>
            </a:r>
          </a:p>
          <a:p>
            <a:pPr lvl="3"/>
            <a:r>
              <a:rPr lang="en-US" noProof="0" smtClean="0"/>
              <a:t>Quarto livello</a:t>
            </a:r>
          </a:p>
          <a:p>
            <a:pPr lvl="4"/>
            <a:r>
              <a:rPr lang="en-US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DB8CAF5-3DE3-43B0-87A0-C8E5B8FA224E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3363214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98"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532455" algn="l" rtl="0" eaLnBrk="0" fontAlgn="base" hangingPunct="0">
      <a:spcBef>
        <a:spcPct val="30000"/>
      </a:spcBef>
      <a:spcAft>
        <a:spcPct val="0"/>
      </a:spcAft>
      <a:defRPr sz="1398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1064910" algn="l" rtl="0" eaLnBrk="0" fontAlgn="base" hangingPunct="0">
      <a:spcBef>
        <a:spcPct val="30000"/>
      </a:spcBef>
      <a:spcAft>
        <a:spcPct val="0"/>
      </a:spcAft>
      <a:defRPr sz="1398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597365" algn="l" rtl="0" eaLnBrk="0" fontAlgn="base" hangingPunct="0">
      <a:spcBef>
        <a:spcPct val="30000"/>
      </a:spcBef>
      <a:spcAft>
        <a:spcPct val="0"/>
      </a:spcAft>
      <a:defRPr sz="1398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2129820" algn="l" rtl="0" eaLnBrk="0" fontAlgn="base" hangingPunct="0">
      <a:spcBef>
        <a:spcPct val="30000"/>
      </a:spcBef>
      <a:spcAft>
        <a:spcPct val="0"/>
      </a:spcAft>
      <a:defRPr sz="1398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662276" algn="l" defTabSz="1064910" rtl="0" eaLnBrk="1" latinLnBrk="0" hangingPunct="1">
      <a:defRPr sz="1398" kern="1200">
        <a:solidFill>
          <a:schemeClr val="tx1"/>
        </a:solidFill>
        <a:latin typeface="+mn-lt"/>
        <a:ea typeface="+mn-ea"/>
        <a:cs typeface="+mn-cs"/>
      </a:defRPr>
    </a:lvl6pPr>
    <a:lvl7pPr marL="3194731" algn="l" defTabSz="1064910" rtl="0" eaLnBrk="1" latinLnBrk="0" hangingPunct="1">
      <a:defRPr sz="1398" kern="1200">
        <a:solidFill>
          <a:schemeClr val="tx1"/>
        </a:solidFill>
        <a:latin typeface="+mn-lt"/>
        <a:ea typeface="+mn-ea"/>
        <a:cs typeface="+mn-cs"/>
      </a:defRPr>
    </a:lvl7pPr>
    <a:lvl8pPr marL="3727186" algn="l" defTabSz="1064910" rtl="0" eaLnBrk="1" latinLnBrk="0" hangingPunct="1">
      <a:defRPr sz="1398" kern="1200">
        <a:solidFill>
          <a:schemeClr val="tx1"/>
        </a:solidFill>
        <a:latin typeface="+mn-lt"/>
        <a:ea typeface="+mn-ea"/>
        <a:cs typeface="+mn-cs"/>
      </a:defRPr>
    </a:lvl8pPr>
    <a:lvl9pPr marL="4259641" algn="l" defTabSz="1064910" rtl="0" eaLnBrk="1" latinLnBrk="0" hangingPunct="1">
      <a:defRPr sz="139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CBE503-05E3-421C-82E9-5667EB08CD8E}" type="slidenum">
              <a:rPr lang="en-US" altLang="it-IT" smtClean="0"/>
              <a:pPr>
                <a:spcBef>
                  <a:spcPct val="0"/>
                </a:spcBef>
              </a:pPr>
              <a:t>1</a:t>
            </a:fld>
            <a:endParaRPr lang="en-US" altLang="it-IT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62363" y="514350"/>
            <a:ext cx="1819275" cy="2571750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731878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94860" y="13421155"/>
            <a:ext cx="26010932" cy="9259184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589719" y="24480364"/>
            <a:ext cx="21421214" cy="11040163"/>
          </a:xfrm>
        </p:spPr>
        <p:txBody>
          <a:bodyPr/>
          <a:lstStyle>
            <a:lvl1pPr marL="0" indent="0" algn="ctr">
              <a:buNone/>
              <a:defRPr/>
            </a:lvl1pPr>
            <a:lvl2pPr marL="270032" indent="0" algn="ctr">
              <a:buNone/>
              <a:defRPr/>
            </a:lvl2pPr>
            <a:lvl3pPr marL="540067" indent="0" algn="ctr">
              <a:buNone/>
              <a:defRPr/>
            </a:lvl3pPr>
            <a:lvl4pPr marL="810099" indent="0" algn="ctr">
              <a:buNone/>
              <a:defRPr/>
            </a:lvl4pPr>
            <a:lvl5pPr marL="1080131" indent="0" algn="ctr">
              <a:buNone/>
              <a:defRPr/>
            </a:lvl5pPr>
            <a:lvl6pPr marL="1350165" indent="0" algn="ctr">
              <a:buNone/>
              <a:defRPr/>
            </a:lvl6pPr>
            <a:lvl7pPr marL="1620197" indent="0" algn="ctr">
              <a:buNone/>
              <a:defRPr/>
            </a:lvl7pPr>
            <a:lvl8pPr marL="1890230" indent="0" algn="ctr">
              <a:buNone/>
              <a:defRPr/>
            </a:lvl8pPr>
            <a:lvl9pPr marL="2160263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DE40B-64AF-445B-B870-22C149390D57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723204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25204-FEA2-4C83-9E6C-7CA26D28FCDD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662835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2185850" y="1729555"/>
            <a:ext cx="6884578" cy="36861496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530223" y="1729555"/>
            <a:ext cx="20564555" cy="36861496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701BB-57DD-4F91-89AE-7F046C82D825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16268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E0A55-071F-4EFA-8C60-DFD09BB7A6AC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50420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17240" y="27760411"/>
            <a:ext cx="26010932" cy="8581079"/>
          </a:xfrm>
        </p:spPr>
        <p:txBody>
          <a:bodyPr anchor="t"/>
          <a:lstStyle>
            <a:lvl1pPr algn="l">
              <a:defRPr sz="2363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7240" y="18310751"/>
            <a:ext cx="26010932" cy="9449664"/>
          </a:xfrm>
        </p:spPr>
        <p:txBody>
          <a:bodyPr anchor="b"/>
          <a:lstStyle>
            <a:lvl1pPr marL="0" indent="0">
              <a:buNone/>
              <a:defRPr sz="1182"/>
            </a:lvl1pPr>
            <a:lvl2pPr marL="270032" indent="0">
              <a:buNone/>
              <a:defRPr sz="1063"/>
            </a:lvl2pPr>
            <a:lvl3pPr marL="540067" indent="0">
              <a:buNone/>
              <a:defRPr sz="944"/>
            </a:lvl3pPr>
            <a:lvl4pPr marL="810099" indent="0">
              <a:buNone/>
              <a:defRPr sz="826"/>
            </a:lvl4pPr>
            <a:lvl5pPr marL="1080131" indent="0">
              <a:buNone/>
              <a:defRPr sz="826"/>
            </a:lvl5pPr>
            <a:lvl6pPr marL="1350165" indent="0">
              <a:buNone/>
              <a:defRPr sz="826"/>
            </a:lvl6pPr>
            <a:lvl7pPr marL="1620197" indent="0">
              <a:buNone/>
              <a:defRPr sz="826"/>
            </a:lvl7pPr>
            <a:lvl8pPr marL="1890230" indent="0">
              <a:buNone/>
              <a:defRPr sz="826"/>
            </a:lvl8pPr>
            <a:lvl9pPr marL="2160263" indent="0">
              <a:buNone/>
              <a:defRPr sz="826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F93C6-3DAB-42B8-9A82-6FC7C5B3196B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649678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530225" y="10080151"/>
            <a:ext cx="13724566" cy="28510897"/>
          </a:xfrm>
        </p:spPr>
        <p:txBody>
          <a:bodyPr/>
          <a:lstStyle>
            <a:lvl1pPr>
              <a:defRPr sz="1654"/>
            </a:lvl1pPr>
            <a:lvl2pPr>
              <a:defRPr sz="1417"/>
            </a:lvl2pPr>
            <a:lvl3pPr>
              <a:defRPr sz="1182"/>
            </a:lvl3pPr>
            <a:lvl4pPr>
              <a:defRPr sz="1063"/>
            </a:lvl4pPr>
            <a:lvl5pPr>
              <a:defRPr sz="1063"/>
            </a:lvl5pPr>
            <a:lvl6pPr>
              <a:defRPr sz="1063"/>
            </a:lvl6pPr>
            <a:lvl7pPr>
              <a:defRPr sz="1063"/>
            </a:lvl7pPr>
            <a:lvl8pPr>
              <a:defRPr sz="1063"/>
            </a:lvl8pPr>
            <a:lvl9pPr>
              <a:defRPr sz="1063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345868" y="10080151"/>
            <a:ext cx="13724566" cy="28510897"/>
          </a:xfrm>
        </p:spPr>
        <p:txBody>
          <a:bodyPr/>
          <a:lstStyle>
            <a:lvl1pPr>
              <a:defRPr sz="1654"/>
            </a:lvl1pPr>
            <a:lvl2pPr>
              <a:defRPr sz="1417"/>
            </a:lvl2pPr>
            <a:lvl3pPr>
              <a:defRPr sz="1182"/>
            </a:lvl3pPr>
            <a:lvl4pPr>
              <a:defRPr sz="1063"/>
            </a:lvl4pPr>
            <a:lvl5pPr>
              <a:defRPr sz="1063"/>
            </a:lvl5pPr>
            <a:lvl6pPr>
              <a:defRPr sz="1063"/>
            </a:lvl6pPr>
            <a:lvl7pPr>
              <a:defRPr sz="1063"/>
            </a:lvl7pPr>
            <a:lvl8pPr>
              <a:defRPr sz="1063"/>
            </a:lvl8pPr>
            <a:lvl9pPr>
              <a:defRPr sz="1063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98604-213B-4606-8D71-F953B54F9BE9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74327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30222" y="9670620"/>
            <a:ext cx="13520599" cy="4030537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32" indent="0">
              <a:buNone/>
              <a:defRPr sz="1182" b="1"/>
            </a:lvl2pPr>
            <a:lvl3pPr marL="540067" indent="0">
              <a:buNone/>
              <a:defRPr sz="1063" b="1"/>
            </a:lvl3pPr>
            <a:lvl4pPr marL="810099" indent="0">
              <a:buNone/>
              <a:defRPr sz="944" b="1"/>
            </a:lvl4pPr>
            <a:lvl5pPr marL="1080131" indent="0">
              <a:buNone/>
              <a:defRPr sz="944" b="1"/>
            </a:lvl5pPr>
            <a:lvl6pPr marL="1350165" indent="0">
              <a:buNone/>
              <a:defRPr sz="944" b="1"/>
            </a:lvl6pPr>
            <a:lvl7pPr marL="1620197" indent="0">
              <a:buNone/>
              <a:defRPr sz="944" b="1"/>
            </a:lvl7pPr>
            <a:lvl8pPr marL="1890230" indent="0">
              <a:buNone/>
              <a:defRPr sz="944" b="1"/>
            </a:lvl8pPr>
            <a:lvl9pPr marL="2160263" indent="0">
              <a:buNone/>
              <a:defRPr sz="944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30222" y="13701159"/>
            <a:ext cx="13520599" cy="24889891"/>
          </a:xfrm>
        </p:spPr>
        <p:txBody>
          <a:bodyPr/>
          <a:lstStyle>
            <a:lvl1pPr>
              <a:defRPr sz="1417"/>
            </a:lvl1pPr>
            <a:lvl2pPr>
              <a:defRPr sz="1182"/>
            </a:lvl2pPr>
            <a:lvl3pPr>
              <a:defRPr sz="1063"/>
            </a:lvl3pPr>
            <a:lvl4pPr>
              <a:defRPr sz="944"/>
            </a:lvl4pPr>
            <a:lvl5pPr>
              <a:defRPr sz="944"/>
            </a:lvl5pPr>
            <a:lvl6pPr>
              <a:defRPr sz="944"/>
            </a:lvl6pPr>
            <a:lvl7pPr>
              <a:defRPr sz="944"/>
            </a:lvl7pPr>
            <a:lvl8pPr>
              <a:defRPr sz="944"/>
            </a:lvl8pPr>
            <a:lvl9pPr>
              <a:defRPr sz="944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5545084" y="9670620"/>
            <a:ext cx="13525344" cy="4030537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32" indent="0">
              <a:buNone/>
              <a:defRPr sz="1182" b="1"/>
            </a:lvl2pPr>
            <a:lvl3pPr marL="540067" indent="0">
              <a:buNone/>
              <a:defRPr sz="1063" b="1"/>
            </a:lvl3pPr>
            <a:lvl4pPr marL="810099" indent="0">
              <a:buNone/>
              <a:defRPr sz="944" b="1"/>
            </a:lvl4pPr>
            <a:lvl5pPr marL="1080131" indent="0">
              <a:buNone/>
              <a:defRPr sz="944" b="1"/>
            </a:lvl5pPr>
            <a:lvl6pPr marL="1350165" indent="0">
              <a:buNone/>
              <a:defRPr sz="944" b="1"/>
            </a:lvl6pPr>
            <a:lvl7pPr marL="1620197" indent="0">
              <a:buNone/>
              <a:defRPr sz="944" b="1"/>
            </a:lvl7pPr>
            <a:lvl8pPr marL="1890230" indent="0">
              <a:buNone/>
              <a:defRPr sz="944" b="1"/>
            </a:lvl8pPr>
            <a:lvl9pPr marL="2160263" indent="0">
              <a:buNone/>
              <a:defRPr sz="944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5545084" y="13701159"/>
            <a:ext cx="13525344" cy="24889891"/>
          </a:xfrm>
        </p:spPr>
        <p:txBody>
          <a:bodyPr/>
          <a:lstStyle>
            <a:lvl1pPr>
              <a:defRPr sz="1417"/>
            </a:lvl1pPr>
            <a:lvl2pPr>
              <a:defRPr sz="1182"/>
            </a:lvl2pPr>
            <a:lvl3pPr>
              <a:defRPr sz="1063"/>
            </a:lvl3pPr>
            <a:lvl4pPr>
              <a:defRPr sz="944"/>
            </a:lvl4pPr>
            <a:lvl5pPr>
              <a:defRPr sz="944"/>
            </a:lvl5pPr>
            <a:lvl6pPr>
              <a:defRPr sz="944"/>
            </a:lvl6pPr>
            <a:lvl7pPr>
              <a:defRPr sz="944"/>
            </a:lvl7pPr>
            <a:lvl8pPr>
              <a:defRPr sz="944"/>
            </a:lvl8pPr>
            <a:lvl9pPr>
              <a:defRPr sz="944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340BA-45FE-44E1-88E0-05D93AFB5558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213762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9415-514C-4E86-906A-1F74A4B395A0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67849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439CB-CB0A-4880-BAF5-2024876AF342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349697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30230" y="1720028"/>
            <a:ext cx="10067400" cy="7320108"/>
          </a:xfrm>
        </p:spPr>
        <p:txBody>
          <a:bodyPr anchor="b"/>
          <a:lstStyle>
            <a:lvl1pPr algn="l">
              <a:defRPr sz="1182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963820" y="1720027"/>
            <a:ext cx="17106614" cy="36871021"/>
          </a:xfrm>
        </p:spPr>
        <p:txBody>
          <a:bodyPr/>
          <a:lstStyle>
            <a:lvl1pPr>
              <a:defRPr sz="1891"/>
            </a:lvl1pPr>
            <a:lvl2pPr>
              <a:defRPr sz="1654"/>
            </a:lvl2pPr>
            <a:lvl3pPr>
              <a:defRPr sz="1417"/>
            </a:lvl3pPr>
            <a:lvl4pPr>
              <a:defRPr sz="1182"/>
            </a:lvl4pPr>
            <a:lvl5pPr>
              <a:defRPr sz="1182"/>
            </a:lvl5pPr>
            <a:lvl6pPr>
              <a:defRPr sz="1182"/>
            </a:lvl6pPr>
            <a:lvl7pPr>
              <a:defRPr sz="1182"/>
            </a:lvl7pPr>
            <a:lvl8pPr>
              <a:defRPr sz="1182"/>
            </a:lvl8pPr>
            <a:lvl9pPr>
              <a:defRPr sz="118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30230" y="9040136"/>
            <a:ext cx="10067400" cy="29550913"/>
          </a:xfrm>
        </p:spPr>
        <p:txBody>
          <a:bodyPr/>
          <a:lstStyle>
            <a:lvl1pPr marL="0" indent="0">
              <a:buNone/>
              <a:defRPr sz="826"/>
            </a:lvl1pPr>
            <a:lvl2pPr marL="270032" indent="0">
              <a:buNone/>
              <a:defRPr sz="708"/>
            </a:lvl2pPr>
            <a:lvl3pPr marL="540067" indent="0">
              <a:buNone/>
              <a:defRPr sz="591"/>
            </a:lvl3pPr>
            <a:lvl4pPr marL="810099" indent="0">
              <a:buNone/>
              <a:defRPr sz="532"/>
            </a:lvl4pPr>
            <a:lvl5pPr marL="1080131" indent="0">
              <a:buNone/>
              <a:defRPr sz="532"/>
            </a:lvl5pPr>
            <a:lvl6pPr marL="1350165" indent="0">
              <a:buNone/>
              <a:defRPr sz="532"/>
            </a:lvl6pPr>
            <a:lvl7pPr marL="1620197" indent="0">
              <a:buNone/>
              <a:defRPr sz="532"/>
            </a:lvl7pPr>
            <a:lvl8pPr marL="1890230" indent="0">
              <a:buNone/>
              <a:defRPr sz="532"/>
            </a:lvl8pPr>
            <a:lvl9pPr marL="2160263" indent="0">
              <a:buNone/>
              <a:defRPr sz="53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37CFF-2F4C-4403-843A-A138B8E6116C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63829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97567" y="30240449"/>
            <a:ext cx="18360769" cy="3569577"/>
          </a:xfrm>
        </p:spPr>
        <p:txBody>
          <a:bodyPr anchor="b"/>
          <a:lstStyle>
            <a:lvl1pPr algn="l">
              <a:defRPr sz="1182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997567" y="3861014"/>
            <a:ext cx="18360769" cy="25920383"/>
          </a:xfrm>
        </p:spPr>
        <p:txBody>
          <a:bodyPr/>
          <a:lstStyle>
            <a:lvl1pPr marL="0" indent="0">
              <a:buNone/>
              <a:defRPr sz="1891"/>
            </a:lvl1pPr>
            <a:lvl2pPr marL="270032" indent="0">
              <a:buNone/>
              <a:defRPr sz="1654"/>
            </a:lvl2pPr>
            <a:lvl3pPr marL="540067" indent="0">
              <a:buNone/>
              <a:defRPr sz="1417"/>
            </a:lvl3pPr>
            <a:lvl4pPr marL="810099" indent="0">
              <a:buNone/>
              <a:defRPr sz="1182"/>
            </a:lvl4pPr>
            <a:lvl5pPr marL="1080131" indent="0">
              <a:buNone/>
              <a:defRPr sz="1182"/>
            </a:lvl5pPr>
            <a:lvl6pPr marL="1350165" indent="0">
              <a:buNone/>
              <a:defRPr sz="1182"/>
            </a:lvl6pPr>
            <a:lvl7pPr marL="1620197" indent="0">
              <a:buNone/>
              <a:defRPr sz="1182"/>
            </a:lvl7pPr>
            <a:lvl8pPr marL="1890230" indent="0">
              <a:buNone/>
              <a:defRPr sz="1182"/>
            </a:lvl8pPr>
            <a:lvl9pPr marL="2160263" indent="0">
              <a:buNone/>
              <a:defRPr sz="1182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997567" y="33810026"/>
            <a:ext cx="18360769" cy="5070551"/>
          </a:xfrm>
        </p:spPr>
        <p:txBody>
          <a:bodyPr/>
          <a:lstStyle>
            <a:lvl1pPr marL="0" indent="0">
              <a:buNone/>
              <a:defRPr sz="826"/>
            </a:lvl1pPr>
            <a:lvl2pPr marL="270032" indent="0">
              <a:buNone/>
              <a:defRPr sz="708"/>
            </a:lvl2pPr>
            <a:lvl3pPr marL="540067" indent="0">
              <a:buNone/>
              <a:defRPr sz="591"/>
            </a:lvl3pPr>
            <a:lvl4pPr marL="810099" indent="0">
              <a:buNone/>
              <a:defRPr sz="532"/>
            </a:lvl4pPr>
            <a:lvl5pPr marL="1080131" indent="0">
              <a:buNone/>
              <a:defRPr sz="532"/>
            </a:lvl5pPr>
            <a:lvl6pPr marL="1350165" indent="0">
              <a:buNone/>
              <a:defRPr sz="532"/>
            </a:lvl6pPr>
            <a:lvl7pPr marL="1620197" indent="0">
              <a:buNone/>
              <a:defRPr sz="532"/>
            </a:lvl7pPr>
            <a:lvl8pPr marL="1890230" indent="0">
              <a:buNone/>
              <a:defRPr sz="532"/>
            </a:lvl8pPr>
            <a:lvl9pPr marL="2160263" indent="0">
              <a:buNone/>
              <a:defRPr sz="53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E5A4A-B8B2-42A4-9A5C-CC04CBEE4EA2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52666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30322" y="1727091"/>
            <a:ext cx="27540007" cy="720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98348" tIns="249174" rIns="498348" bIns="2491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30322" y="10082186"/>
            <a:ext cx="27540007" cy="2850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98348" tIns="249174" rIns="498348" bIns="2491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gli stili del testo dello schema</a:t>
            </a:r>
          </a:p>
          <a:p>
            <a:pPr lvl="1"/>
            <a:r>
              <a:rPr lang="en-US" altLang="it-IT" smtClean="0"/>
              <a:t>Secondo livello</a:t>
            </a:r>
          </a:p>
          <a:p>
            <a:pPr lvl="2"/>
            <a:r>
              <a:rPr lang="en-US" altLang="it-IT" smtClean="0"/>
              <a:t>Terzo livello</a:t>
            </a:r>
          </a:p>
          <a:p>
            <a:pPr lvl="3"/>
            <a:r>
              <a:rPr lang="en-US" altLang="it-IT" smtClean="0"/>
              <a:t>Quarto livello</a:t>
            </a:r>
          </a:p>
          <a:p>
            <a:pPr lvl="4"/>
            <a:r>
              <a:rPr lang="en-US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30322" y="39340294"/>
            <a:ext cx="7138931" cy="300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8348" tIns="249174" rIns="498348" bIns="24917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4488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55913" y="39340294"/>
            <a:ext cx="9688824" cy="300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8348" tIns="249174" rIns="498348" bIns="249174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4488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931397" y="39340294"/>
            <a:ext cx="7138931" cy="300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8348" tIns="249174" rIns="498348" bIns="24917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4488"/>
            </a:lvl1pPr>
          </a:lstStyle>
          <a:p>
            <a:pPr>
              <a:defRPr/>
            </a:pPr>
            <a:fld id="{D41C7CDE-F386-4B22-8E2E-6CF0ACD04975}" type="slidenum">
              <a:rPr lang="en-US" altLang="it-IT"/>
              <a:pPr>
                <a:defRPr/>
              </a:pPr>
              <a:t>‹n.›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40234" rtl="0" eaLnBrk="0" fontAlgn="base" hangingPunct="0">
        <a:spcBef>
          <a:spcPct val="0"/>
        </a:spcBef>
        <a:spcAft>
          <a:spcPct val="0"/>
        </a:spcAft>
        <a:defRPr sz="14038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defTabSz="2940234" rtl="0" eaLnBrk="0" fontAlgn="base" hangingPunct="0">
        <a:spcBef>
          <a:spcPct val="0"/>
        </a:spcBef>
        <a:spcAft>
          <a:spcPct val="0"/>
        </a:spcAft>
        <a:defRPr sz="14038">
          <a:solidFill>
            <a:schemeClr val="tx2"/>
          </a:solidFill>
          <a:latin typeface="Arial" pitchFamily="34" charset="0"/>
          <a:ea typeface="MS PGothic" pitchFamily="34" charset="-128"/>
          <a:cs typeface="Arial" pitchFamily="34" charset="0"/>
        </a:defRPr>
      </a:lvl2pPr>
      <a:lvl3pPr algn="ctr" defTabSz="2940234" rtl="0" eaLnBrk="0" fontAlgn="base" hangingPunct="0">
        <a:spcBef>
          <a:spcPct val="0"/>
        </a:spcBef>
        <a:spcAft>
          <a:spcPct val="0"/>
        </a:spcAft>
        <a:defRPr sz="14038">
          <a:solidFill>
            <a:schemeClr val="tx2"/>
          </a:solidFill>
          <a:latin typeface="Arial" pitchFamily="34" charset="0"/>
          <a:ea typeface="MS PGothic" pitchFamily="34" charset="-128"/>
          <a:cs typeface="Arial" pitchFamily="34" charset="0"/>
        </a:defRPr>
      </a:lvl3pPr>
      <a:lvl4pPr algn="ctr" defTabSz="2940234" rtl="0" eaLnBrk="0" fontAlgn="base" hangingPunct="0">
        <a:spcBef>
          <a:spcPct val="0"/>
        </a:spcBef>
        <a:spcAft>
          <a:spcPct val="0"/>
        </a:spcAft>
        <a:defRPr sz="14038">
          <a:solidFill>
            <a:schemeClr val="tx2"/>
          </a:solidFill>
          <a:latin typeface="Arial" pitchFamily="34" charset="0"/>
          <a:ea typeface="MS PGothic" pitchFamily="34" charset="-128"/>
          <a:cs typeface="Arial" pitchFamily="34" charset="0"/>
        </a:defRPr>
      </a:lvl4pPr>
      <a:lvl5pPr algn="ctr" defTabSz="2940234" rtl="0" eaLnBrk="0" fontAlgn="base" hangingPunct="0">
        <a:spcBef>
          <a:spcPct val="0"/>
        </a:spcBef>
        <a:spcAft>
          <a:spcPct val="0"/>
        </a:spcAft>
        <a:defRPr sz="14038">
          <a:solidFill>
            <a:schemeClr val="tx2"/>
          </a:solidFill>
          <a:latin typeface="Arial" pitchFamily="34" charset="0"/>
          <a:ea typeface="MS PGothic" pitchFamily="34" charset="-128"/>
          <a:cs typeface="Arial" pitchFamily="34" charset="0"/>
        </a:defRPr>
      </a:lvl5pPr>
      <a:lvl6pPr marL="270032" algn="ctr" defTabSz="2943172" rtl="0" fontAlgn="base">
        <a:spcBef>
          <a:spcPct val="0"/>
        </a:spcBef>
        <a:spcAft>
          <a:spcPct val="0"/>
        </a:spcAft>
        <a:defRPr sz="14175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540067" algn="ctr" defTabSz="2943172" rtl="0" fontAlgn="base">
        <a:spcBef>
          <a:spcPct val="0"/>
        </a:spcBef>
        <a:spcAft>
          <a:spcPct val="0"/>
        </a:spcAft>
        <a:defRPr sz="14175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810099" algn="ctr" defTabSz="2943172" rtl="0" fontAlgn="base">
        <a:spcBef>
          <a:spcPct val="0"/>
        </a:spcBef>
        <a:spcAft>
          <a:spcPct val="0"/>
        </a:spcAft>
        <a:defRPr sz="14175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080131" algn="ctr" defTabSz="2943172" rtl="0" fontAlgn="base">
        <a:spcBef>
          <a:spcPct val="0"/>
        </a:spcBef>
        <a:spcAft>
          <a:spcPct val="0"/>
        </a:spcAft>
        <a:defRPr sz="14175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1099892" indent="-1099892" algn="l" defTabSz="2940234" rtl="0" eaLnBrk="0" fontAlgn="base" hangingPunct="0">
        <a:spcBef>
          <a:spcPct val="20000"/>
        </a:spcBef>
        <a:spcAft>
          <a:spcPct val="0"/>
        </a:spcAft>
        <a:buChar char="•"/>
        <a:defRPr sz="10189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2390288" indent="-916576" algn="l" defTabSz="2940234" rtl="0" eaLnBrk="0" fontAlgn="base" hangingPunct="0">
        <a:spcBef>
          <a:spcPct val="20000"/>
        </a:spcBef>
        <a:spcAft>
          <a:spcPct val="0"/>
        </a:spcAft>
        <a:buChar char="–"/>
        <a:defRPr sz="8830">
          <a:solidFill>
            <a:schemeClr val="tx1"/>
          </a:solidFill>
          <a:latin typeface="+mn-lt"/>
          <a:ea typeface="Arial" charset="0"/>
          <a:cs typeface="+mn-cs"/>
        </a:defRPr>
      </a:lvl2pPr>
      <a:lvl3pPr marL="3677089" indent="-733261" algn="l" defTabSz="2940234" rtl="0" eaLnBrk="0" fontAlgn="base" hangingPunct="0">
        <a:spcBef>
          <a:spcPct val="20000"/>
        </a:spcBef>
        <a:spcAft>
          <a:spcPct val="0"/>
        </a:spcAft>
        <a:buChar char="•"/>
        <a:defRPr sz="7472">
          <a:solidFill>
            <a:schemeClr val="tx1"/>
          </a:solidFill>
          <a:latin typeface="+mn-lt"/>
          <a:ea typeface="Arial" charset="0"/>
          <a:cs typeface="+mn-cs"/>
        </a:defRPr>
      </a:lvl3pPr>
      <a:lvl4pPr marL="5149004" indent="-733261" algn="l" defTabSz="2940234" rtl="0" eaLnBrk="0" fontAlgn="base" hangingPunct="0">
        <a:spcBef>
          <a:spcPct val="20000"/>
        </a:spcBef>
        <a:spcAft>
          <a:spcPct val="0"/>
        </a:spcAft>
        <a:buChar char="–"/>
        <a:defRPr sz="6227">
          <a:solidFill>
            <a:schemeClr val="tx1"/>
          </a:solidFill>
          <a:latin typeface="+mn-lt"/>
          <a:ea typeface="Arial" charset="0"/>
          <a:cs typeface="+mn-cs"/>
        </a:defRPr>
      </a:lvl4pPr>
      <a:lvl5pPr marL="6619120" indent="-733261" algn="l" defTabSz="2940234" rtl="0" eaLnBrk="0" fontAlgn="base" hangingPunct="0">
        <a:spcBef>
          <a:spcPct val="20000"/>
        </a:spcBef>
        <a:spcAft>
          <a:spcPct val="0"/>
        </a:spcAft>
        <a:buChar char="»"/>
        <a:defRPr sz="6227">
          <a:solidFill>
            <a:schemeClr val="tx1"/>
          </a:solidFill>
          <a:latin typeface="+mn-lt"/>
          <a:ea typeface="Arial" charset="0"/>
          <a:cs typeface="+mn-cs"/>
        </a:defRPr>
      </a:lvl5pPr>
      <a:lvl6pPr marL="6892406" indent="-736028" algn="l" defTabSz="2943172" rtl="0" fontAlgn="base">
        <a:spcBef>
          <a:spcPct val="20000"/>
        </a:spcBef>
        <a:spcAft>
          <a:spcPct val="0"/>
        </a:spcAft>
        <a:buChar char="»"/>
        <a:defRPr sz="6438">
          <a:solidFill>
            <a:schemeClr val="tx1"/>
          </a:solidFill>
          <a:latin typeface="+mn-lt"/>
          <a:cs typeface="+mn-cs"/>
        </a:defRPr>
      </a:lvl6pPr>
      <a:lvl7pPr marL="7162438" indent="-736028" algn="l" defTabSz="2943172" rtl="0" fontAlgn="base">
        <a:spcBef>
          <a:spcPct val="20000"/>
        </a:spcBef>
        <a:spcAft>
          <a:spcPct val="0"/>
        </a:spcAft>
        <a:buChar char="»"/>
        <a:defRPr sz="6438">
          <a:solidFill>
            <a:schemeClr val="tx1"/>
          </a:solidFill>
          <a:latin typeface="+mn-lt"/>
          <a:cs typeface="+mn-cs"/>
        </a:defRPr>
      </a:lvl7pPr>
      <a:lvl8pPr marL="7432470" indent="-736028" algn="l" defTabSz="2943172" rtl="0" fontAlgn="base">
        <a:spcBef>
          <a:spcPct val="20000"/>
        </a:spcBef>
        <a:spcAft>
          <a:spcPct val="0"/>
        </a:spcAft>
        <a:buChar char="»"/>
        <a:defRPr sz="6438">
          <a:solidFill>
            <a:schemeClr val="tx1"/>
          </a:solidFill>
          <a:latin typeface="+mn-lt"/>
          <a:cs typeface="+mn-cs"/>
        </a:defRPr>
      </a:lvl8pPr>
      <a:lvl9pPr marL="7702505" indent="-736028" algn="l" defTabSz="2943172" rtl="0" fontAlgn="base">
        <a:spcBef>
          <a:spcPct val="20000"/>
        </a:spcBef>
        <a:spcAft>
          <a:spcPct val="0"/>
        </a:spcAft>
        <a:buChar char="»"/>
        <a:defRPr sz="6438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32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99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1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65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97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230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263" algn="l" defTabSz="540067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922907" y="5143532"/>
            <a:ext cx="13840793" cy="35131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5414" tIns="32706" rIns="65414" bIns="32706">
            <a:spAutoFit/>
          </a:bodyPr>
          <a:lstStyle>
            <a:lvl1pPr eaLnBrk="0" hangingPunct="0"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457200" indent="-457200"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latin typeface="Cambria"/>
                <a:cs typeface="Cambria"/>
              </a:rPr>
              <a:t>Many of the typical symptoms of Borderline Personality Disorder (BPD) occur within interpersonal contexts</a:t>
            </a:r>
          </a:p>
          <a:p>
            <a:pPr marL="457200" indent="-457200"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latin typeface="Cambria"/>
                <a:cs typeface="Cambria"/>
              </a:rPr>
              <a:t>Such disturbances are connected to deficits in BPDs’ social </a:t>
            </a:r>
            <a:r>
              <a:rPr lang="en-US" sz="3200" dirty="0">
                <a:latin typeface="Cambria"/>
                <a:cs typeface="Cambria"/>
              </a:rPr>
              <a:t>c</a:t>
            </a:r>
            <a:r>
              <a:rPr lang="en-US" sz="3200" dirty="0" smtClean="0">
                <a:latin typeface="Cambria"/>
                <a:cs typeface="Cambria"/>
              </a:rPr>
              <a:t>ognition: perception, processing, and emission of social signals that </a:t>
            </a:r>
            <a:r>
              <a:rPr lang="en-US" sz="3200" dirty="0" err="1" smtClean="0">
                <a:latin typeface="Cambria"/>
                <a:cs typeface="Cambria"/>
              </a:rPr>
              <a:t>mantainBPDs</a:t>
            </a:r>
            <a:r>
              <a:rPr lang="en-US" sz="3200" dirty="0" smtClean="0">
                <a:latin typeface="Cambria"/>
                <a:cs typeface="Cambria"/>
              </a:rPr>
              <a:t>’ impairments in social relations.</a:t>
            </a:r>
          </a:p>
          <a:p>
            <a:pPr marL="457200" indent="-457200" algn="just" eaLnBrk="1" hangingPunct="1">
              <a:buFont typeface="Arial" panose="020B0604020202020204" pitchFamily="34" charset="0"/>
              <a:buChar char="•"/>
              <a:defRPr/>
            </a:pPr>
            <a:r>
              <a:rPr lang="en-GB" sz="3200" dirty="0">
                <a:latin typeface="Cambria" panose="02040503050406030204" pitchFamily="18" charset="0"/>
              </a:rPr>
              <a:t>BPD have a generalized mistrust of others (</a:t>
            </a:r>
            <a:r>
              <a:rPr lang="en-GB" sz="3200" dirty="0" err="1">
                <a:latin typeface="Cambria" panose="02040503050406030204" pitchFamily="18" charset="0"/>
              </a:rPr>
              <a:t>Fertuck</a:t>
            </a:r>
            <a:r>
              <a:rPr lang="en-GB" sz="3200" dirty="0">
                <a:latin typeface="Cambria" panose="02040503050406030204" pitchFamily="18" charset="0"/>
              </a:rPr>
              <a:t>, </a:t>
            </a:r>
            <a:r>
              <a:rPr lang="en-GB" sz="3200" dirty="0" err="1">
                <a:latin typeface="Cambria" panose="02040503050406030204" pitchFamily="18" charset="0"/>
              </a:rPr>
              <a:t>Grinbald</a:t>
            </a:r>
            <a:r>
              <a:rPr lang="en-GB" sz="3200" dirty="0">
                <a:latin typeface="Cambria" panose="02040503050406030204" pitchFamily="18" charset="0"/>
              </a:rPr>
              <a:t> &amp; Stanley, 2013; </a:t>
            </a:r>
            <a:r>
              <a:rPr lang="en-GB" sz="3200" dirty="0" err="1">
                <a:latin typeface="Cambria" panose="02040503050406030204" pitchFamily="18" charset="0"/>
              </a:rPr>
              <a:t>Miano</a:t>
            </a:r>
            <a:r>
              <a:rPr lang="en-GB" sz="3200" dirty="0">
                <a:latin typeface="Cambria" panose="02040503050406030204" pitchFamily="18" charset="0"/>
              </a:rPr>
              <a:t>, </a:t>
            </a:r>
            <a:r>
              <a:rPr lang="en-GB" sz="3200" dirty="0" err="1">
                <a:latin typeface="Cambria" panose="02040503050406030204" pitchFamily="18" charset="0"/>
              </a:rPr>
              <a:t>Fertuck</a:t>
            </a:r>
            <a:r>
              <a:rPr lang="en-GB" sz="3200" dirty="0">
                <a:latin typeface="Cambria" panose="02040503050406030204" pitchFamily="18" charset="0"/>
              </a:rPr>
              <a:t>, </a:t>
            </a:r>
            <a:r>
              <a:rPr lang="en-GB" sz="3200" dirty="0" err="1">
                <a:latin typeface="Cambria" panose="02040503050406030204" pitchFamily="18" charset="0"/>
              </a:rPr>
              <a:t>Arntz</a:t>
            </a:r>
            <a:r>
              <a:rPr lang="en-GB" sz="3200" dirty="0">
                <a:latin typeface="Cambria" panose="02040503050406030204" pitchFamily="18" charset="0"/>
              </a:rPr>
              <a:t> &amp; Stanley, 2012</a:t>
            </a:r>
            <a:r>
              <a:rPr lang="en-GB" sz="3200" dirty="0" smtClean="0">
                <a:latin typeface="Cambria" panose="02040503050406030204" pitchFamily="18" charset="0"/>
              </a:rPr>
              <a:t>).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4742539" y="2726460"/>
            <a:ext cx="20750198" cy="140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414" tIns="32706" rIns="65414" bIns="32706">
            <a:spAutoFit/>
          </a:bodyPr>
          <a:lstStyle>
            <a:lvl1pPr>
              <a:spcBef>
                <a:spcPct val="20000"/>
              </a:spcBef>
              <a:buChar char="•"/>
              <a:defRPr sz="85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7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63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it-IT" altLang="it-IT" sz="4400" dirty="0" smtClean="0">
                <a:latin typeface="Cambria" panose="02040503050406030204" pitchFamily="18" charset="0"/>
              </a:rPr>
              <a:t>Anita Poggi</a:t>
            </a:r>
            <a:r>
              <a:rPr lang="it-IT" altLang="it-IT" sz="4400" baseline="30000" dirty="0" smtClean="0">
                <a:latin typeface="Cambria" panose="02040503050406030204" pitchFamily="18" charset="0"/>
              </a:rPr>
              <a:t>1</a:t>
            </a:r>
            <a:r>
              <a:rPr lang="it-IT" altLang="it-IT" sz="4400" dirty="0" smtClean="0">
                <a:latin typeface="Cambria" panose="02040503050406030204" pitchFamily="18" charset="0"/>
              </a:rPr>
              <a:t>, Paola Ricciardelli</a:t>
            </a:r>
            <a:r>
              <a:rPr lang="it-IT" altLang="it-IT" sz="4400" baseline="30000" dirty="0" smtClean="0">
                <a:latin typeface="Cambria" panose="02040503050406030204" pitchFamily="18" charset="0"/>
              </a:rPr>
              <a:t>1</a:t>
            </a:r>
            <a:r>
              <a:rPr lang="it-IT" altLang="it-IT" sz="4400" dirty="0" smtClean="0">
                <a:latin typeface="Cambria" panose="02040503050406030204" pitchFamily="18" charset="0"/>
              </a:rPr>
              <a:t>, </a:t>
            </a:r>
            <a:r>
              <a:rPr lang="it-IT" altLang="it-IT" sz="4400">
                <a:latin typeface="Cambria" panose="02040503050406030204" pitchFamily="18" charset="0"/>
              </a:rPr>
              <a:t>Juliette </a:t>
            </a:r>
            <a:r>
              <a:rPr lang="it-IT" altLang="it-IT" sz="4400" smtClean="0">
                <a:latin typeface="Cambria" panose="02040503050406030204" pitchFamily="18" charset="0"/>
              </a:rPr>
              <a:t>Richetin</a:t>
            </a:r>
            <a:r>
              <a:rPr lang="it-IT" altLang="it-IT" sz="4400" baseline="30000" smtClean="0">
                <a:latin typeface="Cambria" panose="02040503050406030204" pitchFamily="18" charset="0"/>
              </a:rPr>
              <a:t>1</a:t>
            </a:r>
            <a:r>
              <a:rPr lang="it-IT" altLang="it-IT" sz="4400" dirty="0" smtClean="0">
                <a:latin typeface="Cambria" panose="02040503050406030204" pitchFamily="18" charset="0"/>
              </a:rPr>
              <a:t>, Emanuele Preti</a:t>
            </a:r>
            <a:r>
              <a:rPr lang="it-IT" altLang="it-IT" sz="4400" baseline="30000" dirty="0" smtClean="0">
                <a:latin typeface="Cambria" panose="02040503050406030204" pitchFamily="18" charset="0"/>
              </a:rPr>
              <a:t>1</a:t>
            </a:r>
            <a:r>
              <a:rPr lang="it-IT" altLang="it-IT" sz="4400" dirty="0" smtClean="0">
                <a:latin typeface="Cambria" panose="02040503050406030204" pitchFamily="18" charset="0"/>
              </a:rPr>
              <a:t>  &amp; Eric Fertuck</a:t>
            </a:r>
            <a:r>
              <a:rPr lang="it-IT" altLang="it-IT" sz="4400" baseline="30000" dirty="0" smtClean="0">
                <a:latin typeface="Cambria" panose="02040503050406030204" pitchFamily="18" charset="0"/>
              </a:rPr>
              <a:t>2</a:t>
            </a:r>
            <a:r>
              <a:rPr lang="it-IT" altLang="it-IT" sz="4400" dirty="0" smtClean="0">
                <a:latin typeface="Cambria" panose="02040503050406030204" pitchFamily="18" charset="0"/>
              </a:rPr>
              <a:t> </a:t>
            </a:r>
            <a:r>
              <a:rPr lang="it-IT" altLang="it-IT" sz="4320" b="1" dirty="0" smtClean="0">
                <a:latin typeface="Cambria" panose="02040503050406030204" pitchFamily="18" charset="0"/>
              </a:rPr>
              <a:t>Università </a:t>
            </a:r>
            <a:r>
              <a:rPr lang="it-IT" altLang="it-IT" sz="4320" b="1" dirty="0">
                <a:latin typeface="Cambria" panose="02040503050406030204" pitchFamily="18" charset="0"/>
              </a:rPr>
              <a:t>degli Studi di </a:t>
            </a:r>
            <a:r>
              <a:rPr lang="it-IT" altLang="it-IT" sz="4320" b="1" dirty="0" smtClean="0">
                <a:latin typeface="Cambria" panose="02040503050406030204" pitchFamily="18" charset="0"/>
              </a:rPr>
              <a:t>Milano-Bicocca</a:t>
            </a:r>
            <a:r>
              <a:rPr lang="it-IT" altLang="it-IT" sz="4320" b="1" baseline="30000" dirty="0" smtClean="0">
                <a:latin typeface="Cambria" panose="02040503050406030204" pitchFamily="18" charset="0"/>
              </a:rPr>
              <a:t>1</a:t>
            </a:r>
            <a:r>
              <a:rPr lang="it-IT" altLang="it-IT" sz="4320" b="1" dirty="0" smtClean="0">
                <a:latin typeface="Cambria" panose="02040503050406030204" pitchFamily="18" charset="0"/>
              </a:rPr>
              <a:t> &amp; City College of New York</a:t>
            </a:r>
            <a:r>
              <a:rPr lang="it-IT" altLang="it-IT" sz="4320" b="1" baseline="30000" dirty="0">
                <a:latin typeface="Cambria" panose="02040503050406030204" pitchFamily="18" charset="0"/>
              </a:rPr>
              <a:t>2</a:t>
            </a:r>
            <a:endParaRPr lang="it-IT" altLang="it-IT" sz="4320" b="1" dirty="0">
              <a:latin typeface="Cambria" panose="02040503050406030204" pitchFamily="18" charset="0"/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195324" y="679544"/>
            <a:ext cx="24731550" cy="209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414" tIns="32706" rIns="65414" bIns="32706">
            <a:spAutoFit/>
          </a:bodyPr>
          <a:lstStyle>
            <a:lvl1pPr>
              <a:spcBef>
                <a:spcPct val="20000"/>
              </a:spcBef>
              <a:buChar char="•"/>
              <a:defRPr sz="85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7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63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5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585"/>
              </a:spcAft>
              <a:buNone/>
              <a:defRPr/>
            </a:pPr>
            <a:r>
              <a:rPr lang="en-US" sz="6600" b="1" cap="all" spc="-150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Trust and borderline personality features: direct trust appraisal and indirect trust learning</a:t>
            </a:r>
            <a:endParaRPr lang="en-US" sz="6600" b="1" cap="all" spc="-150" dirty="0">
              <a:solidFill>
                <a:schemeClr val="accent6">
                  <a:lumMod val="7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1127" name="Rectangle 111"/>
          <p:cNvSpPr>
            <a:spLocks noChangeArrowheads="1"/>
          </p:cNvSpPr>
          <p:nvPr/>
        </p:nvSpPr>
        <p:spPr bwMode="auto">
          <a:xfrm>
            <a:off x="880563" y="8862053"/>
            <a:ext cx="28695507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en-GB" sz="4000" b="1" dirty="0">
                <a:latin typeface="Cambria" panose="02040503050406030204" pitchFamily="18" charset="0"/>
              </a:rPr>
              <a:t>We aim at exploring the relations between </a:t>
            </a:r>
            <a:r>
              <a:rPr lang="en-GB" sz="4000" b="1" dirty="0" smtClean="0">
                <a:latin typeface="Cambria" panose="02040503050406030204" pitchFamily="18" charset="0"/>
              </a:rPr>
              <a:t>BPD, trust appraisal and trust learning </a:t>
            </a:r>
            <a:r>
              <a:rPr lang="en-GB" sz="4000" dirty="0">
                <a:latin typeface="Cambria" panose="02040503050406030204" pitchFamily="18" charset="0"/>
              </a:rPr>
              <a:t>(</a:t>
            </a:r>
            <a:r>
              <a:rPr lang="it-IT" sz="4000" dirty="0" err="1" smtClean="0">
                <a:latin typeface="Cambria" charset="0"/>
                <a:ea typeface="Cambria" charset="0"/>
                <a:cs typeface="Cambria" charset="0"/>
              </a:rPr>
              <a:t>assessed</a:t>
            </a:r>
            <a:r>
              <a:rPr lang="it-IT" sz="40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4000" dirty="0" err="1">
                <a:latin typeface="Cambria" charset="0"/>
                <a:ea typeface="Cambria" charset="0"/>
                <a:cs typeface="Cambria" charset="0"/>
              </a:rPr>
              <a:t>directly</a:t>
            </a:r>
            <a:r>
              <a:rPr lang="it-IT" sz="4000" dirty="0">
                <a:latin typeface="Cambria" charset="0"/>
                <a:ea typeface="Cambria" charset="0"/>
                <a:cs typeface="Cambria" charset="0"/>
              </a:rPr>
              <a:t> and </a:t>
            </a:r>
            <a:r>
              <a:rPr lang="it-IT" sz="4000" dirty="0" err="1" smtClean="0">
                <a:latin typeface="Cambria" charset="0"/>
                <a:ea typeface="Cambria" charset="0"/>
                <a:cs typeface="Cambria" charset="0"/>
              </a:rPr>
              <a:t>indirectly</a:t>
            </a:r>
            <a:r>
              <a:rPr lang="en-GB" sz="4000" dirty="0" smtClean="0">
                <a:latin typeface="Cambria" panose="02040503050406030204" pitchFamily="18" charset="0"/>
              </a:rPr>
              <a:t>)</a:t>
            </a:r>
            <a:r>
              <a:rPr lang="en-GB" sz="4000" b="1" dirty="0" smtClean="0">
                <a:latin typeface="Cambria" panose="02040503050406030204" pitchFamily="18" charset="0"/>
              </a:rPr>
              <a:t>.</a:t>
            </a:r>
            <a:endParaRPr lang="it-IT" sz="4000" b="1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+mn-ea"/>
            </a:endParaRPr>
          </a:p>
        </p:txBody>
      </p:sp>
      <p:sp>
        <p:nvSpPr>
          <p:cNvPr id="3086" name="Rectangle 331"/>
          <p:cNvSpPr>
            <a:spLocks noChangeArrowheads="1"/>
          </p:cNvSpPr>
          <p:nvPr/>
        </p:nvSpPr>
        <p:spPr bwMode="auto">
          <a:xfrm>
            <a:off x="18938718" y="14903575"/>
            <a:ext cx="52900" cy="2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4983163">
              <a:spcBef>
                <a:spcPct val="20000"/>
              </a:spcBef>
              <a:buChar char="•"/>
              <a:defRPr sz="17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marL="742950" indent="-285750" defTabSz="4983163">
              <a:spcBef>
                <a:spcPct val="20000"/>
              </a:spcBef>
              <a:buChar char="–"/>
              <a:defRPr sz="153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983163">
              <a:spcBef>
                <a:spcPct val="20000"/>
              </a:spcBef>
              <a:buChar char="•"/>
              <a:defRPr sz="131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983163">
              <a:spcBef>
                <a:spcPct val="20000"/>
              </a:spcBef>
              <a:buChar char="–"/>
              <a:defRPr sz="109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983163">
              <a:spcBef>
                <a:spcPct val="20000"/>
              </a:spcBef>
              <a:buChar char="»"/>
              <a:defRPr sz="109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9831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9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9831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9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9831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9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9831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9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it-IT" sz="1476">
                <a:solidFill>
                  <a:srgbClr val="6B4723"/>
                </a:solidFill>
              </a:rPr>
              <a:t> </a:t>
            </a:r>
            <a:endParaRPr lang="en-US" altLang="it-IT" sz="5787">
              <a:solidFill>
                <a:srgbClr val="6B4723"/>
              </a:solidFill>
            </a:endParaRPr>
          </a:p>
        </p:txBody>
      </p:sp>
      <p:sp>
        <p:nvSpPr>
          <p:cNvPr id="3102" name="Rettangolo 17"/>
          <p:cNvSpPr>
            <a:spLocks noChangeArrowheads="1"/>
          </p:cNvSpPr>
          <p:nvPr/>
        </p:nvSpPr>
        <p:spPr bwMode="auto">
          <a:xfrm>
            <a:off x="7673113" y="18282339"/>
            <a:ext cx="15123278" cy="276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10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8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6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6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5786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5786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5786"/>
          </a:p>
        </p:txBody>
      </p:sp>
      <p:sp>
        <p:nvSpPr>
          <p:cNvPr id="87" name="Rectangle 111"/>
          <p:cNvSpPr>
            <a:spLocks noChangeArrowheads="1"/>
          </p:cNvSpPr>
          <p:nvPr/>
        </p:nvSpPr>
        <p:spPr bwMode="auto">
          <a:xfrm>
            <a:off x="898725" y="4233204"/>
            <a:ext cx="28725021" cy="771968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none" anchor="ctr"/>
          <a:lstStyle/>
          <a:p>
            <a:pPr algn="ctr" eaLnBrk="1" hangingPunct="1">
              <a:defRPr/>
            </a:pPr>
            <a:r>
              <a:rPr lang="it-IT" sz="5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BORDERLINE PERSONALITY DISORDER AND TRUST</a:t>
            </a:r>
            <a:endParaRPr lang="it-IT" sz="50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57" name="Rectangle 111"/>
          <p:cNvSpPr>
            <a:spLocks noChangeArrowheads="1"/>
          </p:cNvSpPr>
          <p:nvPr/>
        </p:nvSpPr>
        <p:spPr bwMode="auto">
          <a:xfrm>
            <a:off x="1013602" y="36599652"/>
            <a:ext cx="28803200" cy="671212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none" anchor="ctr"/>
          <a:lstStyle/>
          <a:p>
            <a:pPr algn="ctr" eaLnBrk="1" hangingPunct="1">
              <a:defRPr/>
            </a:pPr>
            <a:r>
              <a:rPr lang="it-IT" sz="5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REFERENCES</a:t>
            </a:r>
            <a:endParaRPr lang="it-IT" sz="50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48" name="Rectangle 111"/>
          <p:cNvSpPr>
            <a:spLocks noChangeArrowheads="1"/>
          </p:cNvSpPr>
          <p:nvPr/>
        </p:nvSpPr>
        <p:spPr bwMode="auto">
          <a:xfrm>
            <a:off x="880563" y="9695777"/>
            <a:ext cx="28725915" cy="834983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none" anchor="ctr"/>
          <a:lstStyle/>
          <a:p>
            <a:pPr algn="ctr" eaLnBrk="1" hangingPunct="1">
              <a:defRPr/>
            </a:pPr>
            <a:r>
              <a:rPr lang="it-IT" sz="5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METHOD</a:t>
            </a:r>
            <a:endParaRPr lang="it-IT" sz="50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26" name="Rectangle 111"/>
          <p:cNvSpPr>
            <a:spLocks noChangeArrowheads="1"/>
          </p:cNvSpPr>
          <p:nvPr/>
        </p:nvSpPr>
        <p:spPr bwMode="auto">
          <a:xfrm>
            <a:off x="988256" y="16804206"/>
            <a:ext cx="28695507" cy="881106"/>
          </a:xfrm>
          <a:prstGeom prst="rect">
            <a:avLst/>
          </a:prstGeom>
          <a:solidFill>
            <a:schemeClr val="accent6"/>
          </a:solidFill>
          <a:ln w="9525" cap="flat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none" anchor="ctr"/>
          <a:lstStyle/>
          <a:p>
            <a:pPr algn="ctr" eaLnBrk="1" hangingPunct="1">
              <a:defRPr/>
            </a:pPr>
            <a:r>
              <a:rPr lang="it-IT" sz="5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RESULTS</a:t>
            </a:r>
            <a:endParaRPr lang="it-IT" sz="50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442527" y="7162695"/>
            <a:ext cx="306006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88" name="Rectangle 111"/>
          <p:cNvSpPr>
            <a:spLocks noChangeArrowheads="1"/>
          </p:cNvSpPr>
          <p:nvPr/>
        </p:nvSpPr>
        <p:spPr bwMode="auto">
          <a:xfrm>
            <a:off x="1120218" y="30370154"/>
            <a:ext cx="28803200" cy="802976"/>
          </a:xfrm>
          <a:prstGeom prst="rect">
            <a:avLst/>
          </a:prstGeom>
          <a:solidFill>
            <a:schemeClr val="accent6"/>
          </a:solidFill>
          <a:ln w="9525" cap="flat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none" anchor="ctr"/>
          <a:lstStyle/>
          <a:p>
            <a:pPr algn="ctr" eaLnBrk="1" hangingPunct="1">
              <a:defRPr/>
            </a:pPr>
            <a:r>
              <a:rPr lang="it-IT" sz="5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CONCLUSIONS</a:t>
            </a:r>
            <a:endParaRPr lang="it-IT" sz="50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1" name="Rettangolo 100"/>
          <p:cNvSpPr/>
          <p:nvPr/>
        </p:nvSpPr>
        <p:spPr>
          <a:xfrm>
            <a:off x="15566103" y="5242226"/>
            <a:ext cx="1405976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latin typeface="Cambria" panose="02040503050406030204" pitchFamily="18" charset="0"/>
              </a:rPr>
              <a:t>Such mistrust of others results in appraisal of greater untrustworthiness in neutral faces, greater sensitivity to others’ untrustworthiness and behavioral untrustworthiness 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Fertuck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Grinbad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&amp; Stanley, 2013; 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Miano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Fertuck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Arntz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&amp; Stanley, 2012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)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.</a:t>
            </a:r>
          </a:p>
          <a:p>
            <a:pPr marL="457200" indent="-457200" algn="just" eaLnBrk="1" hangingPunct="1">
              <a:buFont typeface="Arial" panose="020B0604020202020204" pitchFamily="34" charset="0"/>
              <a:buChar char="•"/>
              <a:defRPr/>
            </a:pP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Despite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the wide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interest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about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possible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clinical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implications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of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untrustworthiness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bias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in BPD,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only 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few studies focused on the possible connections between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these.</a:t>
            </a:r>
            <a:endParaRPr lang="it-IT" sz="3200" dirty="0" smtClean="0">
              <a:latin typeface="Cambria" charset="0"/>
              <a:ea typeface="Cambria" charset="0"/>
              <a:cs typeface="Cambria" charset="0"/>
            </a:endParaRPr>
          </a:p>
          <a:p>
            <a:pPr marL="457200" indent="-457200" algn="just" eaLnBrk="1" hangingPunct="1">
              <a:buFont typeface="Arial" panose="020B0604020202020204" pitchFamily="34" charset="0"/>
              <a:buChar char="•"/>
              <a:defRPr/>
            </a:pPr>
            <a:endParaRPr lang="en-US" sz="32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880563" y="12565184"/>
            <a:ext cx="1390398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Study 1</a:t>
            </a:r>
          </a:p>
          <a:p>
            <a:pPr algn="ctr">
              <a:spcAft>
                <a:spcPts val="0"/>
              </a:spcAft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125 female participants (</a:t>
            </a:r>
            <a:r>
              <a:rPr lang="en-US" sz="3200" i="1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M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 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age =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22.13, </a:t>
            </a:r>
            <a:r>
              <a:rPr lang="en-US" sz="3200" i="1" dirty="0">
                <a:latin typeface="Cambria" panose="02040503050406030204" pitchFamily="18" charset="0"/>
                <a:ea typeface="Times New Roman" panose="02020603050405020304" pitchFamily="18" charset="0"/>
              </a:rPr>
              <a:t>SD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 =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2.69)</a:t>
            </a:r>
          </a:p>
          <a:p>
            <a:pPr marL="457200" indent="-457200" algn="just">
              <a:spcAft>
                <a:spcPts val="0"/>
              </a:spcAft>
              <a:buFont typeface="Arial"/>
              <a:buChar char="•"/>
            </a:pP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Borderline Personality Disorder Checklist (BPDCL)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(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Giesen-Bloo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et 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al.,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2006). </a:t>
            </a:r>
            <a:endParaRPr lang="en-US" sz="3200" dirty="0"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Arial"/>
              <a:buChar char="•"/>
            </a:pP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Trust rating of neutral faces: explicit trust appraisal assessment.</a:t>
            </a:r>
          </a:p>
          <a:p>
            <a:pPr marL="457200" indent="-457200" algn="just">
              <a:spcAft>
                <a:spcPts val="0"/>
              </a:spcAft>
              <a:buFont typeface="Arial"/>
              <a:buChar char="•"/>
            </a:pP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Gaze Cueing Procedure (GCP) (Driver et al., 1999): to assess gaze cueing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effect (facilitation of congruency between gaze of cue and target position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).</a:t>
            </a:r>
            <a:endParaRPr lang="en-US" sz="3200" dirty="0" smtClean="0">
              <a:latin typeface="Cambria" panose="020405030504060302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15498130" y="12069476"/>
            <a:ext cx="139903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Study 2</a:t>
            </a:r>
          </a:p>
          <a:p>
            <a:pPr algn="ctr">
              <a:spcAft>
                <a:spcPts val="0"/>
              </a:spcAft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126 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female participants (</a:t>
            </a:r>
            <a:r>
              <a:rPr lang="en-US" sz="3200" i="1" dirty="0">
                <a:latin typeface="Cambria" panose="02040503050406030204" pitchFamily="18" charset="0"/>
                <a:ea typeface="Times New Roman" panose="02020603050405020304" pitchFamily="18" charset="0"/>
              </a:rPr>
              <a:t>M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 age =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22.58, </a:t>
            </a:r>
            <a:r>
              <a:rPr lang="en-US" sz="3200" i="1" dirty="0">
                <a:latin typeface="Cambria" panose="02040503050406030204" pitchFamily="18" charset="0"/>
                <a:ea typeface="Times New Roman" panose="02020603050405020304" pitchFamily="18" charset="0"/>
              </a:rPr>
              <a:t>SD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 =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2.28)</a:t>
            </a:r>
          </a:p>
          <a:p>
            <a:pPr marL="457200" indent="-457200" algn="just">
              <a:spcAft>
                <a:spcPts val="0"/>
              </a:spcAft>
              <a:buFont typeface="Arial"/>
              <a:buChar char="•"/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Borderline 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Personality Disorder Checklist (BPDCL) (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Giesen-Bloo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et al., 2006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). </a:t>
            </a:r>
            <a:endParaRPr lang="en-US" sz="3200" dirty="0"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Arial"/>
              <a:buChar char="•"/>
            </a:pP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Trust rating of neutral faces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before GCP.</a:t>
            </a:r>
          </a:p>
          <a:p>
            <a:pPr marL="457200" indent="-457200" algn="just">
              <a:spcAft>
                <a:spcPts val="0"/>
              </a:spcAft>
              <a:buFont typeface="Arial"/>
              <a:buChar char="•"/>
            </a:pP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GCP with manipulation of trustworthiness: half identities trustworthy (always congruent gaze) half untrustworthy (always incongruent gaze).</a:t>
            </a:r>
          </a:p>
          <a:p>
            <a:pPr marL="457200" indent="-457200" algn="just">
              <a:spcAft>
                <a:spcPts val="0"/>
              </a:spcAft>
              <a:buFont typeface="Arial"/>
              <a:buChar char="•"/>
            </a:pP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Trust rating after GCP: trust learning assessment.</a:t>
            </a:r>
          </a:p>
          <a:p>
            <a:pPr marL="457200" indent="-457200" algn="just">
              <a:spcAft>
                <a:spcPts val="0"/>
              </a:spcAft>
              <a:buFont typeface="Arial"/>
              <a:buChar char="•"/>
            </a:pP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Behavioral Intentions: trust learning assessment.</a:t>
            </a:r>
          </a:p>
        </p:txBody>
      </p:sp>
      <p:sp>
        <p:nvSpPr>
          <p:cNvPr id="30" name="Rettangolo 29"/>
          <p:cNvSpPr/>
          <p:nvPr/>
        </p:nvSpPr>
        <p:spPr>
          <a:xfrm>
            <a:off x="1098131" y="31135295"/>
            <a:ext cx="28925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Higher BPD features are associated with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lower direct trust toward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faces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but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not with:</a:t>
            </a:r>
            <a:endParaRPr lang="it-IT" sz="3200" dirty="0">
              <a:latin typeface="Cambria" charset="0"/>
              <a:ea typeface="Cambria" charset="0"/>
              <a:cs typeface="Cambria" charset="0"/>
            </a:endParaRPr>
          </a:p>
          <a:p>
            <a:pPr marL="457200" lvl="0" indent="-457200" algn="just">
              <a:buFont typeface="Arial" charset="0"/>
              <a:buChar char="•"/>
            </a:pP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indirect trust appraisal: shorter reaction times towards congruent gaze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cued targets regardless of BPD features.</a:t>
            </a:r>
            <a:endParaRPr lang="it-IT" sz="3200" dirty="0">
              <a:latin typeface="Cambria" charset="0"/>
              <a:ea typeface="Cambria" charset="0"/>
              <a:cs typeface="Cambria" charset="0"/>
            </a:endParaRPr>
          </a:p>
          <a:p>
            <a:pPr marL="457200" lvl="0" indent="-457200" algn="just">
              <a:buFont typeface="Arial" charset="0"/>
              <a:buChar char="•"/>
            </a:pP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trust learning measured through trust ratings: significant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differences in trust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ratings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after manipulation regardless of BPD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features.</a:t>
            </a:r>
            <a:endParaRPr lang="it-IT" sz="3200" dirty="0">
              <a:latin typeface="Cambria" charset="0"/>
              <a:ea typeface="Cambria" charset="0"/>
              <a:cs typeface="Cambria" charset="0"/>
            </a:endParaRPr>
          </a:p>
          <a:p>
            <a:pPr marL="457200" lvl="0" indent="-457200" algn="just">
              <a:buFont typeface="Arial" charset="0"/>
              <a:buChar char="•"/>
            </a:pP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trust learning measured through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Behavioral Intentions: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no significant differences in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BI towards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trustworthy or untrustworthy identities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regardless of BPD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features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.</a:t>
            </a:r>
          </a:p>
          <a:p>
            <a:pPr algn="just"/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In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conclusion, in a non-clinical sample, higher BPD features do not impair trust learning but affect trust appraisal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.</a:t>
            </a:r>
          </a:p>
          <a:p>
            <a:endParaRPr lang="en-US" sz="3200" dirty="0" smtClean="0">
              <a:latin typeface="Cambria" charset="0"/>
              <a:ea typeface="Cambria" charset="0"/>
              <a:cs typeface="Cambria" charset="0"/>
            </a:endParaRPr>
          </a:p>
          <a:p>
            <a:pPr algn="just"/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Our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results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provide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additional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evidence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to 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a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specific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social-cognitive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impairment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in BPD: the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untrustworthiness bias. Such impairment express itself 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in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both cooperative 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behavior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e.g., King-Casas, Sharp, Lomax-Bream, 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Lohrenz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Fonagy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&amp; Montague, 2008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) and in therapy context. In early phases of treatment, indeed, it is very common to see in BPD patients a 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lack of trust toward the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therapist 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that takes the form of intense paranoid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transference 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Yeomans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Clarkin, &amp; </a:t>
            </a:r>
            <a:r>
              <a:rPr lang="en-GB" sz="3200" dirty="0" err="1">
                <a:latin typeface="Cambria" charset="0"/>
                <a:ea typeface="Cambria" charset="0"/>
                <a:cs typeface="Cambria" charset="0"/>
              </a:rPr>
              <a:t>Kernberg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, 2015).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For this reason future research should focus on </a:t>
            </a:r>
            <a:r>
              <a:rPr lang="en-GB" sz="3200" dirty="0" err="1" smtClean="0">
                <a:latin typeface="Cambria" charset="0"/>
                <a:ea typeface="Cambria" charset="0"/>
                <a:cs typeface="Cambria" charset="0"/>
              </a:rPr>
              <a:t>claryfing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 whether 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BPD traits are connected to an untrustworthiness bias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and 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the potential role of the different 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typical BPD features such as </a:t>
            </a:r>
            <a:r>
              <a:rPr lang="en-GB" sz="3200" smtClean="0">
                <a:latin typeface="Cambria" charset="0"/>
                <a:ea typeface="Cambria" charset="0"/>
                <a:cs typeface="Cambria" charset="0"/>
              </a:rPr>
              <a:t>Rejection Sensitivity, Effortful Control etc.</a:t>
            </a:r>
            <a:endParaRPr lang="en-US" sz="3200" dirty="0" smtClean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3" name="Rettangolo 32"/>
          <p:cNvSpPr/>
          <p:nvPr/>
        </p:nvSpPr>
        <p:spPr>
          <a:xfrm>
            <a:off x="988256" y="17787453"/>
            <a:ext cx="1457284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4000" b="1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1. Untrustworthiness bias of BPD for Direct Trust Appraisal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(Fig. 1 e Fig. 2). In both 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S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tudy 1 and Study 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2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we </a:t>
            </a: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found a negative association between BPD traits and trustworthiness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ratings: increasing BPD features trustworthiness ratings decrease.</a:t>
            </a:r>
          </a:p>
        </p:txBody>
      </p:sp>
      <p:sp>
        <p:nvSpPr>
          <p:cNvPr id="37" name="Rettangolo 36"/>
          <p:cNvSpPr/>
          <p:nvPr/>
        </p:nvSpPr>
        <p:spPr>
          <a:xfrm>
            <a:off x="15912821" y="17640250"/>
            <a:ext cx="139039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4000" b="1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3. No bias of BPD for Trust learning - ratings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(fig. 3)</a:t>
            </a:r>
            <a:endParaRPr lang="en-US" sz="4000" dirty="0" smtClean="0"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Study 2:</a:t>
            </a:r>
          </a:p>
          <a:p>
            <a:pPr marL="457200" indent="-457200" algn="just">
              <a:spcAft>
                <a:spcPts val="0"/>
              </a:spcAft>
              <a:buFont typeface="Arial" charset="0"/>
              <a:buChar char="•"/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Untrustworthy faces (through GCP) received lower trust ratings than trustworthy faces after the task, </a:t>
            </a:r>
            <a:r>
              <a:rPr lang="en-US" sz="3200" i="1" dirty="0" smtClean="0">
                <a:latin typeface="Cambria" charset="0"/>
                <a:ea typeface="Cambria" charset="0"/>
                <a:cs typeface="Cambria" charset="0"/>
              </a:rPr>
              <a:t>F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(1,105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) = 3.198, </a:t>
            </a:r>
            <a:r>
              <a:rPr lang="en-US" sz="3200" i="1" dirty="0">
                <a:latin typeface="Cambria" charset="0"/>
                <a:ea typeface="Cambria" charset="0"/>
                <a:cs typeface="Cambria" charset="0"/>
              </a:rPr>
              <a:t>p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 = 0.07, η2 =0.03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endParaRPr lang="en-US" sz="3200" dirty="0" smtClean="0">
              <a:latin typeface="Cambria" charset="0"/>
              <a:ea typeface="Cambria" charset="0"/>
              <a:cs typeface="Cambria" charset="0"/>
            </a:endParaRPr>
          </a:p>
          <a:p>
            <a:pPr marL="457200" indent="-457200" algn="just">
              <a:spcAft>
                <a:spcPts val="0"/>
              </a:spcAft>
              <a:buFont typeface="Arial" charset="0"/>
              <a:buChar char="•"/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No influence of BPD features on such effect</a:t>
            </a:r>
          </a:p>
        </p:txBody>
      </p:sp>
      <p:sp>
        <p:nvSpPr>
          <p:cNvPr id="43" name="Rettangolo 42"/>
          <p:cNvSpPr/>
          <p:nvPr/>
        </p:nvSpPr>
        <p:spPr>
          <a:xfrm>
            <a:off x="1432028" y="27156950"/>
            <a:ext cx="1390398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4000" b="1" dirty="0">
                <a:latin typeface="Cambria" panose="02040503050406030204" pitchFamily="18" charset="0"/>
                <a:ea typeface="Times New Roman" panose="02020603050405020304" pitchFamily="18" charset="0"/>
              </a:rPr>
              <a:t>2. </a:t>
            </a:r>
            <a:r>
              <a:rPr lang="en-US" sz="4000" b="1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No bias of BPD for Indirect Trust Appraisal</a:t>
            </a:r>
            <a:endParaRPr lang="en-US" sz="3200" b="1" dirty="0"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W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e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found a gaze cueing effect so that incongruent cues caused significantly longer reaction times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to targets than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congruent ones, </a:t>
            </a:r>
            <a:r>
              <a:rPr lang="en-US" sz="3200" i="1" dirty="0" smtClean="0">
                <a:latin typeface="Cambria" charset="0"/>
                <a:ea typeface="Cambria" charset="0"/>
                <a:cs typeface="Cambria" charset="0"/>
              </a:rPr>
              <a:t>F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(1,105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) = 18.70, </a:t>
            </a:r>
            <a:r>
              <a:rPr lang="en-US" sz="3200" i="1" dirty="0">
                <a:latin typeface="Cambria" charset="0"/>
                <a:ea typeface="Cambria" charset="0"/>
                <a:cs typeface="Cambria" charset="0"/>
              </a:rPr>
              <a:t>p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 &lt; .001, η2  = 0.15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and no BPD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influence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on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such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effect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 </a:t>
            </a:r>
            <a:r>
              <a:rPr lang="en-US" sz="3200" i="1" dirty="0">
                <a:latin typeface="Cambria" charset="0"/>
                <a:ea typeface="Cambria" charset="0"/>
                <a:cs typeface="Cambria" charset="0"/>
              </a:rPr>
              <a:t>F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(1,104) = .34, </a:t>
            </a:r>
            <a:r>
              <a:rPr lang="en-US" sz="3200" i="1" dirty="0">
                <a:latin typeface="Cambria" charset="0"/>
                <a:ea typeface="Cambria" charset="0"/>
                <a:cs typeface="Cambria" charset="0"/>
              </a:rPr>
              <a:t>p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 =.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563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.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That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means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that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independently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from BPD traits,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individuals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'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responses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to targets are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facilitated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faster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) by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congruent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gaze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cues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.</a:t>
            </a:r>
            <a:endParaRPr lang="en-US" sz="3200" dirty="0" smtClean="0">
              <a:latin typeface="Cambria" charset="0"/>
              <a:ea typeface="Cambria" charset="0"/>
              <a:cs typeface="Cambria" charset="0"/>
            </a:endParaRPr>
          </a:p>
        </p:txBody>
      </p:sp>
      <p:grpSp>
        <p:nvGrpSpPr>
          <p:cNvPr id="224" name="Gruppo 223"/>
          <p:cNvGrpSpPr/>
          <p:nvPr/>
        </p:nvGrpSpPr>
        <p:grpSpPr>
          <a:xfrm>
            <a:off x="4091677" y="19888185"/>
            <a:ext cx="6408712" cy="3969152"/>
            <a:chOff x="1546797" y="18359959"/>
            <a:chExt cx="6408712" cy="3969152"/>
          </a:xfrm>
        </p:grpSpPr>
        <p:sp>
          <p:nvSpPr>
            <p:cNvPr id="36" name="Rettangolo 35"/>
            <p:cNvSpPr/>
            <p:nvPr/>
          </p:nvSpPr>
          <p:spPr>
            <a:xfrm>
              <a:off x="2626917" y="21744335"/>
              <a:ext cx="5328592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endPara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Rettangolo 24"/>
            <p:cNvSpPr/>
            <p:nvPr/>
          </p:nvSpPr>
          <p:spPr bwMode="auto">
            <a:xfrm>
              <a:off x="1546797" y="18359959"/>
              <a:ext cx="1152128" cy="720080"/>
            </a:xfrm>
            <a:prstGeom prst="rect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4983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cs typeface="Cambria"/>
                </a:rPr>
                <a:t>Fig. 1</a:t>
              </a:r>
            </a:p>
          </p:txBody>
        </p:sp>
      </p:grpSp>
      <p:sp>
        <p:nvSpPr>
          <p:cNvPr id="56" name="Rettangolo 55"/>
          <p:cNvSpPr/>
          <p:nvPr/>
        </p:nvSpPr>
        <p:spPr bwMode="auto">
          <a:xfrm>
            <a:off x="17151907" y="21789915"/>
            <a:ext cx="1152128" cy="72008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4983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cs typeface="Cambria"/>
              </a:rPr>
              <a:t>Fig. 3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15844400" y="27431205"/>
            <a:ext cx="139039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4000" b="1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4. No bias of BPD for Trust learning - Behavioral Intentions</a:t>
            </a: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No significant differences in Behavioral Intentions towards trustworthy and untrustworthy faces after manipulation</a:t>
            </a:r>
            <a:r>
              <a:rPr lang="it-IT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, </a:t>
            </a:r>
            <a:r>
              <a:rPr lang="en-GB" sz="3200" i="1" dirty="0" smtClean="0">
                <a:latin typeface="Cambria" charset="0"/>
                <a:ea typeface="Cambria" charset="0"/>
                <a:cs typeface="Cambria" charset="0"/>
              </a:rPr>
              <a:t>F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(1,105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)=.928, </a:t>
            </a:r>
            <a:r>
              <a:rPr lang="en-GB" sz="3200" i="1" dirty="0">
                <a:latin typeface="Cambria" charset="0"/>
                <a:ea typeface="Cambria" charset="0"/>
                <a:cs typeface="Cambria" charset="0"/>
              </a:rPr>
              <a:t>p</a:t>
            </a:r>
            <a:r>
              <a:rPr lang="en-GB" sz="3200" dirty="0">
                <a:latin typeface="Cambria" charset="0"/>
                <a:ea typeface="Cambria" charset="0"/>
                <a:cs typeface="Cambria" charset="0"/>
              </a:rPr>
              <a:t>=.</a:t>
            </a:r>
            <a:r>
              <a:rPr lang="en-GB" sz="3200" dirty="0" smtClean="0">
                <a:latin typeface="Cambria" charset="0"/>
                <a:ea typeface="Cambria" charset="0"/>
                <a:cs typeface="Cambria" charset="0"/>
              </a:rPr>
              <a:t>338</a:t>
            </a: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ea typeface="Times New Roman" panose="02020603050405020304" pitchFamily="18" charset="0"/>
              </a:rPr>
              <a:t>No influence of BPD </a:t>
            </a:r>
            <a:r>
              <a:rPr lang="en-US" sz="32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features.</a:t>
            </a:r>
            <a:endParaRPr lang="en-GB" sz="3200" dirty="0" smtClean="0">
              <a:latin typeface="Cambria" charset="0"/>
              <a:ea typeface="Cambria" charset="0"/>
              <a:cs typeface="Cambria" charset="0"/>
            </a:endParaRPr>
          </a:p>
          <a:p>
            <a:pPr algn="just">
              <a:spcAft>
                <a:spcPts val="0"/>
              </a:spcAft>
            </a:pPr>
            <a:endParaRPr lang="en-US" sz="3200" dirty="0" smtClean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492487" y="18963861"/>
            <a:ext cx="184731" cy="1848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graphicFrame>
        <p:nvGraphicFramePr>
          <p:cNvPr id="52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5858516"/>
              </p:ext>
            </p:extLst>
          </p:nvPr>
        </p:nvGraphicFramePr>
        <p:xfrm>
          <a:off x="1018859" y="20674125"/>
          <a:ext cx="6679853" cy="6681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8" name="Grafico 57"/>
          <p:cNvGraphicFramePr/>
          <p:nvPr>
            <p:extLst>
              <p:ext uri="{D42A27DB-BD31-4B8C-83A1-F6EECF244321}">
                <p14:modId xmlns:p14="http://schemas.microsoft.com/office/powerpoint/2010/main" val="1557728630"/>
              </p:ext>
            </p:extLst>
          </p:nvPr>
        </p:nvGraphicFramePr>
        <p:xfrm>
          <a:off x="8110048" y="20674125"/>
          <a:ext cx="7318278" cy="6547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" name="Rettangolo 60"/>
          <p:cNvSpPr/>
          <p:nvPr/>
        </p:nvSpPr>
        <p:spPr bwMode="auto">
          <a:xfrm>
            <a:off x="11433566" y="19861127"/>
            <a:ext cx="1152128" cy="72008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4983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cs typeface="Cambria"/>
              </a:rPr>
              <a:t>Fig. 2</a:t>
            </a:r>
          </a:p>
        </p:txBody>
      </p:sp>
      <p:graphicFrame>
        <p:nvGraphicFramePr>
          <p:cNvPr id="64" name="Grafico 63"/>
          <p:cNvGraphicFramePr/>
          <p:nvPr>
            <p:extLst>
              <p:ext uri="{D42A27DB-BD31-4B8C-83A1-F6EECF244321}">
                <p14:modId xmlns:p14="http://schemas.microsoft.com/office/powerpoint/2010/main" val="740389889"/>
              </p:ext>
            </p:extLst>
          </p:nvPr>
        </p:nvGraphicFramePr>
        <p:xfrm>
          <a:off x="18730245" y="20374735"/>
          <a:ext cx="9855874" cy="6783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1018859" y="37299395"/>
            <a:ext cx="2847874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charset="0"/>
              <a:buChar char="•"/>
            </a:pP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Driver,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., Davis, G., Ricciardelli, P., Kidd, P., Maxwell, E. &amp;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Baron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- Cohen, S. (1999). Gaze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perception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triggers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reflexive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visuospatial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orienting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 Visual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Cognition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6(5), 509-540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Fertuck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E. A.,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Grinband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., &amp; Stanley, B. (2013).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Facial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trust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appraisal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negatively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biased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in borderline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personality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disorder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Psychiatry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Research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207(3), 195-202.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Giesen-Bloo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van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Dyck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R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Spinhoven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van Tilburg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W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Dirksen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C, van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Asselt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T,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Kremers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I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Nadort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M,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Arntz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A: (2006).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Outpatient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psychotherapy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for borderline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personality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disorder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Randomized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trial of schema-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focused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therapy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vs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transference-focused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psychotherapy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Arch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Gen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Psychiatry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2006; 63: 649–658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King-Casas, B., Sharp, C., Lomax-Bream, L., </a:t>
            </a:r>
            <a:r>
              <a:rPr lang="en-US" sz="3200" dirty="0" err="1">
                <a:latin typeface="Cambria" charset="0"/>
                <a:ea typeface="Cambria" charset="0"/>
                <a:cs typeface="Cambria" charset="0"/>
              </a:rPr>
              <a:t>Lohrenz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, T., </a:t>
            </a:r>
            <a:r>
              <a:rPr lang="en-US" sz="3200" dirty="0" err="1">
                <a:latin typeface="Cambria" charset="0"/>
                <a:ea typeface="Cambria" charset="0"/>
                <a:cs typeface="Cambria" charset="0"/>
              </a:rPr>
              <a:t>Fonagy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, P., &amp; Montague, P. R. (2008). The rupture and repair of cooperation in borderline personality disorder. </a:t>
            </a:r>
            <a:r>
              <a:rPr lang="en-US" sz="3200" i="1" dirty="0">
                <a:latin typeface="Cambria" charset="0"/>
                <a:ea typeface="Cambria" charset="0"/>
                <a:cs typeface="Cambria" charset="0"/>
              </a:rPr>
              <a:t>Science (New York, N.Y.)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US" sz="3200" i="1" dirty="0">
                <a:latin typeface="Cambria" charset="0"/>
                <a:ea typeface="Cambria" charset="0"/>
                <a:cs typeface="Cambria" charset="0"/>
              </a:rPr>
              <a:t>321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(5890),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806–810.</a:t>
            </a:r>
            <a:endParaRPr lang="it-IT" sz="3200" dirty="0" smtClean="0">
              <a:latin typeface="Cambria" charset="0"/>
              <a:ea typeface="Cambria" charset="0"/>
              <a:cs typeface="Cambria" charset="0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Miano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A.,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Fertuck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E. A.,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Arntz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A., &amp; Stanley, B. (2013).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Rejection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sensitivity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is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a mediator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between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borderline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personality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disorder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features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and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facial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trust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appraisal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 Journal of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Personality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Disorders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, 27(4), 442-456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Yeomans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F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 E.,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Clarkin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J.F.,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Kernberg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O.F. (2015) </a:t>
            </a:r>
            <a:r>
              <a:rPr lang="it-IT" sz="3200" i="1" dirty="0" err="1">
                <a:latin typeface="Cambria" charset="0"/>
                <a:ea typeface="Cambria" charset="0"/>
                <a:cs typeface="Cambria" charset="0"/>
              </a:rPr>
              <a:t>Transference-Focused</a:t>
            </a:r>
            <a:r>
              <a:rPr lang="it-IT" sz="3200" i="1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i="1" dirty="0" err="1">
                <a:latin typeface="Cambria" charset="0"/>
                <a:ea typeface="Cambria" charset="0"/>
                <a:cs typeface="Cambria" charset="0"/>
              </a:rPr>
              <a:t>Psyhotherapy</a:t>
            </a:r>
            <a:r>
              <a:rPr lang="it-IT" sz="3200" i="1" dirty="0">
                <a:latin typeface="Cambria" charset="0"/>
                <a:ea typeface="Cambria" charset="0"/>
                <a:cs typeface="Cambria" charset="0"/>
              </a:rPr>
              <a:t> for Borderline </a:t>
            </a:r>
            <a:r>
              <a:rPr lang="it-IT" sz="3200" i="1" dirty="0" err="1">
                <a:latin typeface="Cambria" charset="0"/>
                <a:ea typeface="Cambria" charset="0"/>
                <a:cs typeface="Cambria" charset="0"/>
              </a:rPr>
              <a:t>Personality</a:t>
            </a:r>
            <a:r>
              <a:rPr lang="it-IT" sz="3200" i="1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i="1" dirty="0" err="1">
                <a:latin typeface="Cambria" charset="0"/>
                <a:ea typeface="Cambria" charset="0"/>
                <a:cs typeface="Cambria" charset="0"/>
              </a:rPr>
              <a:t>Disorder</a:t>
            </a:r>
            <a:r>
              <a:rPr lang="it-IT" sz="3200" i="1" dirty="0">
                <a:latin typeface="Cambria" charset="0"/>
                <a:ea typeface="Cambria" charset="0"/>
                <a:cs typeface="Cambria" charset="0"/>
              </a:rPr>
              <a:t>: A </a:t>
            </a:r>
            <a:r>
              <a:rPr lang="it-IT" sz="3200" i="1" dirty="0" err="1">
                <a:latin typeface="Cambria" charset="0"/>
                <a:ea typeface="Cambria" charset="0"/>
                <a:cs typeface="Cambria" charset="0"/>
              </a:rPr>
              <a:t>Clinical</a:t>
            </a:r>
            <a:r>
              <a:rPr lang="it-IT" sz="3200" i="1" dirty="0">
                <a:latin typeface="Cambria" charset="0"/>
                <a:ea typeface="Cambria" charset="0"/>
                <a:cs typeface="Cambria" charset="0"/>
              </a:rPr>
              <a:t> Guide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. Washington, DC: American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Psychiatric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Publishing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.</a:t>
            </a:r>
            <a:endParaRPr lang="it-IT" sz="3200" dirty="0"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52" y="728924"/>
            <a:ext cx="2881717" cy="310587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2983" y="1699"/>
            <a:ext cx="4560319" cy="4560319"/>
          </a:xfrm>
          <a:prstGeom prst="rect">
            <a:avLst/>
          </a:prstGeom>
        </p:spPr>
      </p:pic>
      <p:sp>
        <p:nvSpPr>
          <p:cNvPr id="38" name="CasellaDiTesto 37"/>
          <p:cNvSpPr txBox="1"/>
          <p:nvPr/>
        </p:nvSpPr>
        <p:spPr>
          <a:xfrm>
            <a:off x="826716" y="10691149"/>
            <a:ext cx="285818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2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independent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studies</a:t>
            </a:r>
            <a:r>
              <a:rPr lang="it-IT" sz="3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to investigate 1) the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effects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of BPD traits on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direct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and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indirect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trust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appraisal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and Gaze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C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ueing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ffect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(facilitation </a:t>
            </a:r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of congruency between gaze of cue and target position</a:t>
            </a:r>
            <a:r>
              <a:rPr lang="en-US" sz="3200" dirty="0" smtClean="0">
                <a:latin typeface="Cambria" charset="0"/>
                <a:ea typeface="Cambria" charset="0"/>
                <a:cs typeface="Cambria" charset="0"/>
              </a:rPr>
              <a:t>) 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and 2) the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effects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of BPD traits on trust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learning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assessed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directly</a:t>
            </a:r>
            <a:r>
              <a:rPr lang="it-IT" sz="3200" dirty="0" smtClean="0">
                <a:latin typeface="Cambria" charset="0"/>
                <a:ea typeface="Cambria" charset="0"/>
                <a:cs typeface="Cambria" charset="0"/>
              </a:rPr>
              <a:t> and </a:t>
            </a:r>
            <a:r>
              <a:rPr lang="it-IT" sz="3200" dirty="0" err="1" smtClean="0">
                <a:latin typeface="Cambria" charset="0"/>
                <a:ea typeface="Cambria" charset="0"/>
                <a:cs typeface="Cambria" charset="0"/>
              </a:rPr>
              <a:t>indirectly</a:t>
            </a:r>
            <a:endParaRPr lang="it-IT" sz="3200" dirty="0">
              <a:latin typeface="Cambria" charset="0"/>
              <a:ea typeface="Cambria" charset="0"/>
              <a:cs typeface="Cambri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31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31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7173</TotalTime>
  <Words>1140</Words>
  <Application>Microsoft Macintosh PowerPoint</Application>
  <PresentationFormat>Personalizzato</PresentationFormat>
  <Paragraphs>60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Cambria</vt:lpstr>
      <vt:lpstr>MS PGothic</vt:lpstr>
      <vt:lpstr>Times New Roman</vt:lpstr>
      <vt:lpstr>Arial</vt:lpstr>
      <vt:lpstr>Struttura predefinita</vt:lpstr>
      <vt:lpstr>Presentazione di PowerPoint</vt:lpstr>
    </vt:vector>
  </TitlesOfParts>
  <Company>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simona</dc:creator>
  <cp:lastModifiedBy>Utente di Microsoft Office</cp:lastModifiedBy>
  <cp:revision>492</cp:revision>
  <dcterms:created xsi:type="dcterms:W3CDTF">2011-07-10T08:53:02Z</dcterms:created>
  <dcterms:modified xsi:type="dcterms:W3CDTF">2017-09-14T09:10:26Z</dcterms:modified>
</cp:coreProperties>
</file>