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notesMasterIdLst>
    <p:notesMasterId r:id="rId3"/>
  </p:notesMasterIdLst>
  <p:sldIdLst>
    <p:sldId id="256" r:id="rId2"/>
  </p:sldIdLst>
  <p:sldSz cx="30279975" cy="42808525"/>
  <p:notesSz cx="6735763" cy="9869488"/>
  <p:defaultTextStyle>
    <a:defPPr>
      <a:defRPr lang="ja-JP"/>
    </a:defPPr>
    <a:lvl1pPr marL="0" algn="l" defTabSz="4176431" rtl="0" eaLnBrk="1" latinLnBrk="0" hangingPunct="1">
      <a:defRPr kumimoji="1" sz="8200" kern="1200">
        <a:solidFill>
          <a:schemeClr val="tx1"/>
        </a:solidFill>
        <a:latin typeface="+mn-lt"/>
        <a:ea typeface="+mn-ea"/>
        <a:cs typeface="+mn-cs"/>
      </a:defRPr>
    </a:lvl1pPr>
    <a:lvl2pPr marL="2088215" algn="l" defTabSz="4176431" rtl="0" eaLnBrk="1" latinLnBrk="0" hangingPunct="1">
      <a:defRPr kumimoji="1" sz="8200" kern="1200">
        <a:solidFill>
          <a:schemeClr val="tx1"/>
        </a:solidFill>
        <a:latin typeface="+mn-lt"/>
        <a:ea typeface="+mn-ea"/>
        <a:cs typeface="+mn-cs"/>
      </a:defRPr>
    </a:lvl2pPr>
    <a:lvl3pPr marL="4176431" algn="l" defTabSz="4176431" rtl="0" eaLnBrk="1" latinLnBrk="0" hangingPunct="1">
      <a:defRPr kumimoji="1" sz="8200" kern="1200">
        <a:solidFill>
          <a:schemeClr val="tx1"/>
        </a:solidFill>
        <a:latin typeface="+mn-lt"/>
        <a:ea typeface="+mn-ea"/>
        <a:cs typeface="+mn-cs"/>
      </a:defRPr>
    </a:lvl3pPr>
    <a:lvl4pPr marL="6264646" algn="l" defTabSz="4176431" rtl="0" eaLnBrk="1" latinLnBrk="0" hangingPunct="1">
      <a:defRPr kumimoji="1" sz="8200" kern="1200">
        <a:solidFill>
          <a:schemeClr val="tx1"/>
        </a:solidFill>
        <a:latin typeface="+mn-lt"/>
        <a:ea typeface="+mn-ea"/>
        <a:cs typeface="+mn-cs"/>
      </a:defRPr>
    </a:lvl4pPr>
    <a:lvl5pPr marL="8352861" algn="l" defTabSz="4176431" rtl="0" eaLnBrk="1" latinLnBrk="0" hangingPunct="1">
      <a:defRPr kumimoji="1" sz="8200" kern="1200">
        <a:solidFill>
          <a:schemeClr val="tx1"/>
        </a:solidFill>
        <a:latin typeface="+mn-lt"/>
        <a:ea typeface="+mn-ea"/>
        <a:cs typeface="+mn-cs"/>
      </a:defRPr>
    </a:lvl5pPr>
    <a:lvl6pPr marL="10441076" algn="l" defTabSz="4176431" rtl="0" eaLnBrk="1" latinLnBrk="0" hangingPunct="1">
      <a:defRPr kumimoji="1" sz="8200" kern="1200">
        <a:solidFill>
          <a:schemeClr val="tx1"/>
        </a:solidFill>
        <a:latin typeface="+mn-lt"/>
        <a:ea typeface="+mn-ea"/>
        <a:cs typeface="+mn-cs"/>
      </a:defRPr>
    </a:lvl6pPr>
    <a:lvl7pPr marL="12529292" algn="l" defTabSz="4176431" rtl="0" eaLnBrk="1" latinLnBrk="0" hangingPunct="1">
      <a:defRPr kumimoji="1" sz="8200" kern="1200">
        <a:solidFill>
          <a:schemeClr val="tx1"/>
        </a:solidFill>
        <a:latin typeface="+mn-lt"/>
        <a:ea typeface="+mn-ea"/>
        <a:cs typeface="+mn-cs"/>
      </a:defRPr>
    </a:lvl7pPr>
    <a:lvl8pPr marL="14617507" algn="l" defTabSz="4176431" rtl="0" eaLnBrk="1" latinLnBrk="0" hangingPunct="1">
      <a:defRPr kumimoji="1" sz="8200" kern="1200">
        <a:solidFill>
          <a:schemeClr val="tx1"/>
        </a:solidFill>
        <a:latin typeface="+mn-lt"/>
        <a:ea typeface="+mn-ea"/>
        <a:cs typeface="+mn-cs"/>
      </a:defRPr>
    </a:lvl8pPr>
    <a:lvl9pPr marL="16705722" algn="l" defTabSz="4176431" rtl="0" eaLnBrk="1" latinLnBrk="0" hangingPunct="1">
      <a:defRPr kumimoji="1" sz="82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sychology Department" initials="PD"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E0000"/>
    <a:srgbClr val="FF7C80"/>
    <a:srgbClr val="FF4747"/>
    <a:srgbClr val="92D050"/>
    <a:srgbClr val="F57E1B"/>
    <a:srgbClr val="FF9999"/>
    <a:srgbClr val="EBF6F9"/>
    <a:srgbClr val="FCFDFE"/>
    <a:srgbClr val="DCEEF4"/>
    <a:srgbClr val="E5E9F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8870" autoAdjust="0"/>
    <p:restoredTop sz="98747" autoAdjust="0"/>
  </p:normalViewPr>
  <p:slideViewPr>
    <p:cSldViewPr>
      <p:cViewPr>
        <p:scale>
          <a:sx n="40" d="100"/>
          <a:sy n="40" d="100"/>
        </p:scale>
        <p:origin x="-246" y="6540"/>
      </p:cViewPr>
      <p:guideLst>
        <p:guide orient="horz" pos="13483"/>
        <p:guide pos="9537"/>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7" y="6"/>
            <a:ext cx="2919413" cy="493712"/>
          </a:xfrm>
          <a:prstGeom prst="rect">
            <a:avLst/>
          </a:prstGeom>
        </p:spPr>
        <p:txBody>
          <a:bodyPr vert="horz" lIns="91336" tIns="45669" rIns="91336" bIns="45669"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4763" y="6"/>
            <a:ext cx="2919412" cy="493712"/>
          </a:xfrm>
          <a:prstGeom prst="rect">
            <a:avLst/>
          </a:prstGeom>
        </p:spPr>
        <p:txBody>
          <a:bodyPr vert="horz" lIns="91336" tIns="45669" rIns="91336" bIns="45669" rtlCol="0"/>
          <a:lstStyle>
            <a:lvl1pPr algn="r">
              <a:defRPr sz="1200"/>
            </a:lvl1pPr>
          </a:lstStyle>
          <a:p>
            <a:fld id="{56A85B28-2C99-433B-8AD4-0B478DA86EAD}" type="datetimeFigureOut">
              <a:rPr kumimoji="1" lang="ja-JP" altLang="en-US" smtClean="0"/>
              <a:pPr/>
              <a:t>2016/9/14</a:t>
            </a:fld>
            <a:endParaRPr kumimoji="1" lang="ja-JP" altLang="en-US"/>
          </a:p>
        </p:txBody>
      </p:sp>
      <p:sp>
        <p:nvSpPr>
          <p:cNvPr id="4" name="スライド イメージ プレースホルダー 3"/>
          <p:cNvSpPr>
            <a:spLocks noGrp="1" noRot="1" noChangeAspect="1"/>
          </p:cNvSpPr>
          <p:nvPr>
            <p:ph type="sldImg" idx="2"/>
          </p:nvPr>
        </p:nvSpPr>
        <p:spPr>
          <a:xfrm>
            <a:off x="2058988" y="739775"/>
            <a:ext cx="2617787" cy="3702050"/>
          </a:xfrm>
          <a:prstGeom prst="rect">
            <a:avLst/>
          </a:prstGeom>
          <a:noFill/>
          <a:ln w="12700">
            <a:solidFill>
              <a:prstClr val="black"/>
            </a:solidFill>
          </a:ln>
        </p:spPr>
        <p:txBody>
          <a:bodyPr vert="horz" lIns="91336" tIns="45669" rIns="91336" bIns="45669" rtlCol="0" anchor="ctr"/>
          <a:lstStyle/>
          <a:p>
            <a:endParaRPr lang="ja-JP" altLang="en-US"/>
          </a:p>
        </p:txBody>
      </p:sp>
      <p:sp>
        <p:nvSpPr>
          <p:cNvPr id="5" name="ノート プレースホルダー 4"/>
          <p:cNvSpPr>
            <a:spLocks noGrp="1"/>
          </p:cNvSpPr>
          <p:nvPr>
            <p:ph type="body" sz="quarter" idx="3"/>
          </p:nvPr>
        </p:nvSpPr>
        <p:spPr>
          <a:xfrm>
            <a:off x="673104" y="4687891"/>
            <a:ext cx="5389563" cy="4441825"/>
          </a:xfrm>
          <a:prstGeom prst="rect">
            <a:avLst/>
          </a:prstGeom>
        </p:spPr>
        <p:txBody>
          <a:bodyPr vert="horz" lIns="91336" tIns="45669" rIns="91336" bIns="45669"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7" y="9374188"/>
            <a:ext cx="2919413" cy="493712"/>
          </a:xfrm>
          <a:prstGeom prst="rect">
            <a:avLst/>
          </a:prstGeom>
        </p:spPr>
        <p:txBody>
          <a:bodyPr vert="horz" lIns="91336" tIns="45669" rIns="91336" bIns="45669"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4763" y="9374188"/>
            <a:ext cx="2919412" cy="493712"/>
          </a:xfrm>
          <a:prstGeom prst="rect">
            <a:avLst/>
          </a:prstGeom>
        </p:spPr>
        <p:txBody>
          <a:bodyPr vert="horz" lIns="91336" tIns="45669" rIns="91336" bIns="45669" rtlCol="0" anchor="b"/>
          <a:lstStyle>
            <a:lvl1pPr algn="r">
              <a:defRPr sz="1200"/>
            </a:lvl1pPr>
          </a:lstStyle>
          <a:p>
            <a:fld id="{42ECF275-4A84-427E-997D-71676A2AAF19}" type="slidenum">
              <a:rPr kumimoji="1" lang="ja-JP" altLang="en-US" smtClean="0"/>
              <a:pPr/>
              <a:t>‹N›</a:t>
            </a:fld>
            <a:endParaRPr kumimoji="1" lang="ja-JP" altLang="en-US"/>
          </a:p>
        </p:txBody>
      </p:sp>
    </p:spTree>
    <p:extLst>
      <p:ext uri="{BB962C8B-B14F-4D97-AF65-F5344CB8AC3E}">
        <p14:creationId xmlns:p14="http://schemas.microsoft.com/office/powerpoint/2010/main" val="131002906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42ECF275-4A84-427E-997D-71676A2AAF19}" type="slidenum">
              <a:rPr kumimoji="1" lang="ja-JP" altLang="en-US" smtClean="0"/>
              <a:pPr/>
              <a:t>1</a:t>
            </a:fld>
            <a:endParaRPr kumimoji="1" lang="ja-JP" altLang="en-US"/>
          </a:p>
        </p:txBody>
      </p:sp>
    </p:spTree>
    <p:extLst>
      <p:ext uri="{BB962C8B-B14F-4D97-AF65-F5344CB8AC3E}">
        <p14:creationId xmlns:p14="http://schemas.microsoft.com/office/powerpoint/2010/main" val="24473256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2270998" y="13298398"/>
            <a:ext cx="25737979" cy="9176087"/>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4541996" y="24258164"/>
            <a:ext cx="21195983" cy="10939956"/>
          </a:xfrm>
        </p:spPr>
        <p:txBody>
          <a:bodyPr/>
          <a:lstStyle>
            <a:lvl1pPr marL="0" indent="0" algn="ctr">
              <a:buNone/>
              <a:defRPr>
                <a:solidFill>
                  <a:schemeClr val="tx1">
                    <a:tint val="75000"/>
                  </a:schemeClr>
                </a:solidFill>
              </a:defRPr>
            </a:lvl1pPr>
            <a:lvl2pPr marL="2087804" indent="0" algn="ctr">
              <a:buNone/>
              <a:defRPr>
                <a:solidFill>
                  <a:schemeClr val="tx1">
                    <a:tint val="75000"/>
                  </a:schemeClr>
                </a:solidFill>
              </a:defRPr>
            </a:lvl2pPr>
            <a:lvl3pPr marL="4175613" indent="0" algn="ctr">
              <a:buNone/>
              <a:defRPr>
                <a:solidFill>
                  <a:schemeClr val="tx1">
                    <a:tint val="75000"/>
                  </a:schemeClr>
                </a:solidFill>
              </a:defRPr>
            </a:lvl3pPr>
            <a:lvl4pPr marL="6263417" indent="0" algn="ctr">
              <a:buNone/>
              <a:defRPr>
                <a:solidFill>
                  <a:schemeClr val="tx1">
                    <a:tint val="75000"/>
                  </a:schemeClr>
                </a:solidFill>
              </a:defRPr>
            </a:lvl4pPr>
            <a:lvl5pPr marL="8351221" indent="0" algn="ctr">
              <a:buNone/>
              <a:defRPr>
                <a:solidFill>
                  <a:schemeClr val="tx1">
                    <a:tint val="75000"/>
                  </a:schemeClr>
                </a:solidFill>
              </a:defRPr>
            </a:lvl5pPr>
            <a:lvl6pPr marL="10439030" indent="0" algn="ctr">
              <a:buNone/>
              <a:defRPr>
                <a:solidFill>
                  <a:schemeClr val="tx1">
                    <a:tint val="75000"/>
                  </a:schemeClr>
                </a:solidFill>
              </a:defRPr>
            </a:lvl6pPr>
            <a:lvl7pPr marL="12526834" indent="0" algn="ctr">
              <a:buNone/>
              <a:defRPr>
                <a:solidFill>
                  <a:schemeClr val="tx1">
                    <a:tint val="75000"/>
                  </a:schemeClr>
                </a:solidFill>
              </a:defRPr>
            </a:lvl7pPr>
            <a:lvl8pPr marL="14614639" indent="0" algn="ctr">
              <a:buNone/>
              <a:defRPr>
                <a:solidFill>
                  <a:schemeClr val="tx1">
                    <a:tint val="75000"/>
                  </a:schemeClr>
                </a:solidFill>
              </a:defRPr>
            </a:lvl8pPr>
            <a:lvl9pPr marL="16702447"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74B636CA-2EE4-4499-A089-7E7FDDCC47F4}" type="datetimeFigureOut">
              <a:rPr kumimoji="1" lang="ja-JP" altLang="en-US" smtClean="0"/>
              <a:pPr/>
              <a:t>2016/9/14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B997284-B8D4-4E48-8F7E-869A43EC02A7}" type="slidenum">
              <a:rPr kumimoji="1" lang="ja-JP" altLang="en-US" smtClean="0"/>
              <a:pPr/>
              <a:t>‹N›</a:t>
            </a:fld>
            <a:endParaRPr kumimoji="1" lang="ja-JP" altLang="en-US"/>
          </a:p>
        </p:txBody>
      </p:sp>
    </p:spTree>
    <p:extLst>
      <p:ext uri="{BB962C8B-B14F-4D97-AF65-F5344CB8AC3E}">
        <p14:creationId xmlns:p14="http://schemas.microsoft.com/office/powerpoint/2010/main" val="9511927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74B636CA-2EE4-4499-A089-7E7FDDCC47F4}" type="datetimeFigureOut">
              <a:rPr kumimoji="1" lang="ja-JP" altLang="en-US" smtClean="0"/>
              <a:pPr/>
              <a:t>2016/9/14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B997284-B8D4-4E48-8F7E-869A43EC02A7}" type="slidenum">
              <a:rPr kumimoji="1" lang="ja-JP" altLang="en-US" smtClean="0"/>
              <a:pPr/>
              <a:t>‹N›</a:t>
            </a:fld>
            <a:endParaRPr kumimoji="1" lang="ja-JP" altLang="en-US"/>
          </a:p>
        </p:txBody>
      </p:sp>
    </p:spTree>
    <p:extLst>
      <p:ext uri="{BB962C8B-B14F-4D97-AF65-F5344CB8AC3E}">
        <p14:creationId xmlns:p14="http://schemas.microsoft.com/office/powerpoint/2010/main" val="31173105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21952982" y="1714335"/>
            <a:ext cx="6812994" cy="36525978"/>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1513999" y="1714335"/>
            <a:ext cx="19934317" cy="36525978"/>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74B636CA-2EE4-4499-A089-7E7FDDCC47F4}" type="datetimeFigureOut">
              <a:rPr kumimoji="1" lang="ja-JP" altLang="en-US" smtClean="0"/>
              <a:pPr/>
              <a:t>2016/9/14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B997284-B8D4-4E48-8F7E-869A43EC02A7}" type="slidenum">
              <a:rPr kumimoji="1" lang="ja-JP" altLang="en-US" smtClean="0"/>
              <a:pPr/>
              <a:t>‹N›</a:t>
            </a:fld>
            <a:endParaRPr kumimoji="1" lang="ja-JP" altLang="en-US"/>
          </a:p>
        </p:txBody>
      </p:sp>
    </p:spTree>
    <p:extLst>
      <p:ext uri="{BB962C8B-B14F-4D97-AF65-F5344CB8AC3E}">
        <p14:creationId xmlns:p14="http://schemas.microsoft.com/office/powerpoint/2010/main" val="6084900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74B636CA-2EE4-4499-A089-7E7FDDCC47F4}" type="datetimeFigureOut">
              <a:rPr kumimoji="1" lang="ja-JP" altLang="en-US" smtClean="0"/>
              <a:pPr/>
              <a:t>2016/9/14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B997284-B8D4-4E48-8F7E-869A43EC02A7}" type="slidenum">
              <a:rPr kumimoji="1" lang="ja-JP" altLang="en-US" smtClean="0"/>
              <a:pPr/>
              <a:t>‹N›</a:t>
            </a:fld>
            <a:endParaRPr kumimoji="1" lang="ja-JP" altLang="en-US"/>
          </a:p>
        </p:txBody>
      </p:sp>
    </p:spTree>
    <p:extLst>
      <p:ext uri="{BB962C8B-B14F-4D97-AF65-F5344CB8AC3E}">
        <p14:creationId xmlns:p14="http://schemas.microsoft.com/office/powerpoint/2010/main" val="6550184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2391909" y="27508450"/>
            <a:ext cx="25737979" cy="8502249"/>
          </a:xfrm>
        </p:spPr>
        <p:txBody>
          <a:bodyPr anchor="t"/>
          <a:lstStyle>
            <a:lvl1pPr algn="l">
              <a:defRPr sz="183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2391909" y="18144082"/>
            <a:ext cx="25737979" cy="9364362"/>
          </a:xfrm>
        </p:spPr>
        <p:txBody>
          <a:bodyPr anchor="b"/>
          <a:lstStyle>
            <a:lvl1pPr marL="0" indent="0">
              <a:buNone/>
              <a:defRPr sz="9100">
                <a:solidFill>
                  <a:schemeClr val="tx1">
                    <a:tint val="75000"/>
                  </a:schemeClr>
                </a:solidFill>
              </a:defRPr>
            </a:lvl1pPr>
            <a:lvl2pPr marL="2087804" indent="0">
              <a:buNone/>
              <a:defRPr sz="8200">
                <a:solidFill>
                  <a:schemeClr val="tx1">
                    <a:tint val="75000"/>
                  </a:schemeClr>
                </a:solidFill>
              </a:defRPr>
            </a:lvl2pPr>
            <a:lvl3pPr marL="4175613" indent="0">
              <a:buNone/>
              <a:defRPr sz="7300">
                <a:solidFill>
                  <a:schemeClr val="tx1">
                    <a:tint val="75000"/>
                  </a:schemeClr>
                </a:solidFill>
              </a:defRPr>
            </a:lvl3pPr>
            <a:lvl4pPr marL="6263417" indent="0">
              <a:buNone/>
              <a:defRPr sz="6400">
                <a:solidFill>
                  <a:schemeClr val="tx1">
                    <a:tint val="75000"/>
                  </a:schemeClr>
                </a:solidFill>
              </a:defRPr>
            </a:lvl4pPr>
            <a:lvl5pPr marL="8351221" indent="0">
              <a:buNone/>
              <a:defRPr sz="6400">
                <a:solidFill>
                  <a:schemeClr val="tx1">
                    <a:tint val="75000"/>
                  </a:schemeClr>
                </a:solidFill>
              </a:defRPr>
            </a:lvl5pPr>
            <a:lvl6pPr marL="10439030" indent="0">
              <a:buNone/>
              <a:defRPr sz="6400">
                <a:solidFill>
                  <a:schemeClr val="tx1">
                    <a:tint val="75000"/>
                  </a:schemeClr>
                </a:solidFill>
              </a:defRPr>
            </a:lvl6pPr>
            <a:lvl7pPr marL="12526834" indent="0">
              <a:buNone/>
              <a:defRPr sz="6400">
                <a:solidFill>
                  <a:schemeClr val="tx1">
                    <a:tint val="75000"/>
                  </a:schemeClr>
                </a:solidFill>
              </a:defRPr>
            </a:lvl7pPr>
            <a:lvl8pPr marL="14614639" indent="0">
              <a:buNone/>
              <a:defRPr sz="6400">
                <a:solidFill>
                  <a:schemeClr val="tx1">
                    <a:tint val="75000"/>
                  </a:schemeClr>
                </a:solidFill>
              </a:defRPr>
            </a:lvl8pPr>
            <a:lvl9pPr marL="16702447" indent="0">
              <a:buNone/>
              <a:defRPr sz="6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74B636CA-2EE4-4499-A089-7E7FDDCC47F4}" type="datetimeFigureOut">
              <a:rPr kumimoji="1" lang="ja-JP" altLang="en-US" smtClean="0"/>
              <a:pPr/>
              <a:t>2016/9/14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B997284-B8D4-4E48-8F7E-869A43EC02A7}" type="slidenum">
              <a:rPr kumimoji="1" lang="ja-JP" altLang="en-US" smtClean="0"/>
              <a:pPr/>
              <a:t>‹N›</a:t>
            </a:fld>
            <a:endParaRPr kumimoji="1" lang="ja-JP" altLang="en-US"/>
          </a:p>
        </p:txBody>
      </p:sp>
    </p:spTree>
    <p:extLst>
      <p:ext uri="{BB962C8B-B14F-4D97-AF65-F5344CB8AC3E}">
        <p14:creationId xmlns:p14="http://schemas.microsoft.com/office/powerpoint/2010/main" val="32630084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1513999" y="9988665"/>
            <a:ext cx="13373656" cy="28251648"/>
          </a:xfrm>
        </p:spPr>
        <p:txBody>
          <a:bodyPr/>
          <a:lstStyle>
            <a:lvl1pPr>
              <a:defRPr sz="12800"/>
            </a:lvl1pPr>
            <a:lvl2pPr>
              <a:defRPr sz="11000"/>
            </a:lvl2pPr>
            <a:lvl3pPr>
              <a:defRPr sz="9100"/>
            </a:lvl3pPr>
            <a:lvl4pPr>
              <a:defRPr sz="8200"/>
            </a:lvl4pPr>
            <a:lvl5pPr>
              <a:defRPr sz="8200"/>
            </a:lvl5pPr>
            <a:lvl6pPr>
              <a:defRPr sz="8200"/>
            </a:lvl6pPr>
            <a:lvl7pPr>
              <a:defRPr sz="8200"/>
            </a:lvl7pPr>
            <a:lvl8pPr>
              <a:defRPr sz="8200"/>
            </a:lvl8pPr>
            <a:lvl9pPr>
              <a:defRPr sz="82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15392320" y="9988665"/>
            <a:ext cx="13373656" cy="28251648"/>
          </a:xfrm>
        </p:spPr>
        <p:txBody>
          <a:bodyPr/>
          <a:lstStyle>
            <a:lvl1pPr>
              <a:defRPr sz="12800"/>
            </a:lvl1pPr>
            <a:lvl2pPr>
              <a:defRPr sz="11000"/>
            </a:lvl2pPr>
            <a:lvl3pPr>
              <a:defRPr sz="9100"/>
            </a:lvl3pPr>
            <a:lvl4pPr>
              <a:defRPr sz="8200"/>
            </a:lvl4pPr>
            <a:lvl5pPr>
              <a:defRPr sz="8200"/>
            </a:lvl5pPr>
            <a:lvl6pPr>
              <a:defRPr sz="8200"/>
            </a:lvl6pPr>
            <a:lvl7pPr>
              <a:defRPr sz="8200"/>
            </a:lvl7pPr>
            <a:lvl8pPr>
              <a:defRPr sz="8200"/>
            </a:lvl8pPr>
            <a:lvl9pPr>
              <a:defRPr sz="82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74B636CA-2EE4-4499-A089-7E7FDDCC47F4}" type="datetimeFigureOut">
              <a:rPr kumimoji="1" lang="ja-JP" altLang="en-US" smtClean="0"/>
              <a:pPr/>
              <a:t>2016/9/14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3B997284-B8D4-4E48-8F7E-869A43EC02A7}" type="slidenum">
              <a:rPr kumimoji="1" lang="ja-JP" altLang="en-US" smtClean="0"/>
              <a:pPr/>
              <a:t>‹N›</a:t>
            </a:fld>
            <a:endParaRPr kumimoji="1" lang="ja-JP" altLang="en-US"/>
          </a:p>
        </p:txBody>
      </p:sp>
    </p:spTree>
    <p:extLst>
      <p:ext uri="{BB962C8B-B14F-4D97-AF65-F5344CB8AC3E}">
        <p14:creationId xmlns:p14="http://schemas.microsoft.com/office/powerpoint/2010/main" val="40634945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1513999" y="9582375"/>
            <a:ext cx="13378914" cy="3993477"/>
          </a:xfrm>
        </p:spPr>
        <p:txBody>
          <a:bodyPr anchor="b"/>
          <a:lstStyle>
            <a:lvl1pPr marL="0" indent="0">
              <a:buNone/>
              <a:defRPr sz="11000" b="1"/>
            </a:lvl1pPr>
            <a:lvl2pPr marL="2087804" indent="0">
              <a:buNone/>
              <a:defRPr sz="9100" b="1"/>
            </a:lvl2pPr>
            <a:lvl3pPr marL="4175613" indent="0">
              <a:buNone/>
              <a:defRPr sz="8200" b="1"/>
            </a:lvl3pPr>
            <a:lvl4pPr marL="6263417" indent="0">
              <a:buNone/>
              <a:defRPr sz="7300" b="1"/>
            </a:lvl4pPr>
            <a:lvl5pPr marL="8351221" indent="0">
              <a:buNone/>
              <a:defRPr sz="7300" b="1"/>
            </a:lvl5pPr>
            <a:lvl6pPr marL="10439030" indent="0">
              <a:buNone/>
              <a:defRPr sz="7300" b="1"/>
            </a:lvl6pPr>
            <a:lvl7pPr marL="12526834" indent="0">
              <a:buNone/>
              <a:defRPr sz="7300" b="1"/>
            </a:lvl7pPr>
            <a:lvl8pPr marL="14614639" indent="0">
              <a:buNone/>
              <a:defRPr sz="7300" b="1"/>
            </a:lvl8pPr>
            <a:lvl9pPr marL="16702447" indent="0">
              <a:buNone/>
              <a:defRPr sz="73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1513999" y="13575852"/>
            <a:ext cx="13378914" cy="24664452"/>
          </a:xfrm>
        </p:spPr>
        <p:txBody>
          <a:bodyPr/>
          <a:lstStyle>
            <a:lvl1pPr>
              <a:defRPr sz="110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15381808" y="9582375"/>
            <a:ext cx="13384170" cy="3993477"/>
          </a:xfrm>
        </p:spPr>
        <p:txBody>
          <a:bodyPr anchor="b"/>
          <a:lstStyle>
            <a:lvl1pPr marL="0" indent="0">
              <a:buNone/>
              <a:defRPr sz="11000" b="1"/>
            </a:lvl1pPr>
            <a:lvl2pPr marL="2087804" indent="0">
              <a:buNone/>
              <a:defRPr sz="9100" b="1"/>
            </a:lvl2pPr>
            <a:lvl3pPr marL="4175613" indent="0">
              <a:buNone/>
              <a:defRPr sz="8200" b="1"/>
            </a:lvl3pPr>
            <a:lvl4pPr marL="6263417" indent="0">
              <a:buNone/>
              <a:defRPr sz="7300" b="1"/>
            </a:lvl4pPr>
            <a:lvl5pPr marL="8351221" indent="0">
              <a:buNone/>
              <a:defRPr sz="7300" b="1"/>
            </a:lvl5pPr>
            <a:lvl6pPr marL="10439030" indent="0">
              <a:buNone/>
              <a:defRPr sz="7300" b="1"/>
            </a:lvl6pPr>
            <a:lvl7pPr marL="12526834" indent="0">
              <a:buNone/>
              <a:defRPr sz="7300" b="1"/>
            </a:lvl7pPr>
            <a:lvl8pPr marL="14614639" indent="0">
              <a:buNone/>
              <a:defRPr sz="7300" b="1"/>
            </a:lvl8pPr>
            <a:lvl9pPr marL="16702447" indent="0">
              <a:buNone/>
              <a:defRPr sz="73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15381808" y="13575852"/>
            <a:ext cx="13384170" cy="24664452"/>
          </a:xfrm>
        </p:spPr>
        <p:txBody>
          <a:bodyPr/>
          <a:lstStyle>
            <a:lvl1pPr>
              <a:defRPr sz="110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74B636CA-2EE4-4499-A089-7E7FDDCC47F4}" type="datetimeFigureOut">
              <a:rPr kumimoji="1" lang="ja-JP" altLang="en-US" smtClean="0"/>
              <a:pPr/>
              <a:t>2016/9/14</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3B997284-B8D4-4E48-8F7E-869A43EC02A7}" type="slidenum">
              <a:rPr kumimoji="1" lang="ja-JP" altLang="en-US" smtClean="0"/>
              <a:pPr/>
              <a:t>‹N›</a:t>
            </a:fld>
            <a:endParaRPr kumimoji="1" lang="ja-JP" altLang="en-US"/>
          </a:p>
        </p:txBody>
      </p:sp>
    </p:spTree>
    <p:extLst>
      <p:ext uri="{BB962C8B-B14F-4D97-AF65-F5344CB8AC3E}">
        <p14:creationId xmlns:p14="http://schemas.microsoft.com/office/powerpoint/2010/main" val="35962968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74B636CA-2EE4-4499-A089-7E7FDDCC47F4}" type="datetimeFigureOut">
              <a:rPr kumimoji="1" lang="ja-JP" altLang="en-US" smtClean="0"/>
              <a:pPr/>
              <a:t>2016/9/14</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3B997284-B8D4-4E48-8F7E-869A43EC02A7}" type="slidenum">
              <a:rPr kumimoji="1" lang="ja-JP" altLang="en-US" smtClean="0"/>
              <a:pPr/>
              <a:t>‹N›</a:t>
            </a:fld>
            <a:endParaRPr kumimoji="1" lang="ja-JP" altLang="en-US"/>
          </a:p>
        </p:txBody>
      </p:sp>
    </p:spTree>
    <p:extLst>
      <p:ext uri="{BB962C8B-B14F-4D97-AF65-F5344CB8AC3E}">
        <p14:creationId xmlns:p14="http://schemas.microsoft.com/office/powerpoint/2010/main" val="10033238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74B636CA-2EE4-4499-A089-7E7FDDCC47F4}" type="datetimeFigureOut">
              <a:rPr kumimoji="1" lang="ja-JP" altLang="en-US" smtClean="0"/>
              <a:pPr/>
              <a:t>2016/9/14</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3B997284-B8D4-4E48-8F7E-869A43EC02A7}" type="slidenum">
              <a:rPr kumimoji="1" lang="ja-JP" altLang="en-US" smtClean="0"/>
              <a:pPr/>
              <a:t>‹N›</a:t>
            </a:fld>
            <a:endParaRPr kumimoji="1" lang="ja-JP" altLang="en-US"/>
          </a:p>
        </p:txBody>
      </p:sp>
    </p:spTree>
    <p:extLst>
      <p:ext uri="{BB962C8B-B14F-4D97-AF65-F5344CB8AC3E}">
        <p14:creationId xmlns:p14="http://schemas.microsoft.com/office/powerpoint/2010/main" val="12242711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514004" y="1704413"/>
            <a:ext cx="9961903" cy="7253667"/>
          </a:xfrm>
        </p:spPr>
        <p:txBody>
          <a:bodyPr anchor="b"/>
          <a:lstStyle>
            <a:lvl1pPr algn="l">
              <a:defRPr sz="91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11838629" y="1704423"/>
            <a:ext cx="16927347" cy="36535890"/>
          </a:xfrm>
        </p:spPr>
        <p:txBody>
          <a:bodyPr/>
          <a:lstStyle>
            <a:lvl1pPr>
              <a:defRPr sz="14600"/>
            </a:lvl1pPr>
            <a:lvl2pPr>
              <a:defRPr sz="12800"/>
            </a:lvl2pPr>
            <a:lvl3pPr>
              <a:defRPr sz="11000"/>
            </a:lvl3pPr>
            <a:lvl4pPr>
              <a:defRPr sz="9100"/>
            </a:lvl4pPr>
            <a:lvl5pPr>
              <a:defRPr sz="9100"/>
            </a:lvl5pPr>
            <a:lvl6pPr>
              <a:defRPr sz="9100"/>
            </a:lvl6pPr>
            <a:lvl7pPr>
              <a:defRPr sz="9100"/>
            </a:lvl7pPr>
            <a:lvl8pPr>
              <a:defRPr sz="9100"/>
            </a:lvl8pPr>
            <a:lvl9pPr>
              <a:defRPr sz="91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1514004" y="8958090"/>
            <a:ext cx="9961903" cy="29282223"/>
          </a:xfrm>
        </p:spPr>
        <p:txBody>
          <a:bodyPr/>
          <a:lstStyle>
            <a:lvl1pPr marL="0" indent="0">
              <a:buNone/>
              <a:defRPr sz="6400"/>
            </a:lvl1pPr>
            <a:lvl2pPr marL="2087804" indent="0">
              <a:buNone/>
              <a:defRPr sz="5500"/>
            </a:lvl2pPr>
            <a:lvl3pPr marL="4175613" indent="0">
              <a:buNone/>
              <a:defRPr sz="4600"/>
            </a:lvl3pPr>
            <a:lvl4pPr marL="6263417" indent="0">
              <a:buNone/>
              <a:defRPr sz="4100"/>
            </a:lvl4pPr>
            <a:lvl5pPr marL="8351221" indent="0">
              <a:buNone/>
              <a:defRPr sz="4100"/>
            </a:lvl5pPr>
            <a:lvl6pPr marL="10439030" indent="0">
              <a:buNone/>
              <a:defRPr sz="4100"/>
            </a:lvl6pPr>
            <a:lvl7pPr marL="12526834" indent="0">
              <a:buNone/>
              <a:defRPr sz="4100"/>
            </a:lvl7pPr>
            <a:lvl8pPr marL="14614639" indent="0">
              <a:buNone/>
              <a:defRPr sz="4100"/>
            </a:lvl8pPr>
            <a:lvl9pPr marL="16702447" indent="0">
              <a:buNone/>
              <a:defRPr sz="41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74B636CA-2EE4-4499-A089-7E7FDDCC47F4}" type="datetimeFigureOut">
              <a:rPr kumimoji="1" lang="ja-JP" altLang="en-US" smtClean="0"/>
              <a:pPr/>
              <a:t>2016/9/14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3B997284-B8D4-4E48-8F7E-869A43EC02A7}" type="slidenum">
              <a:rPr kumimoji="1" lang="ja-JP" altLang="en-US" smtClean="0"/>
              <a:pPr/>
              <a:t>‹N›</a:t>
            </a:fld>
            <a:endParaRPr kumimoji="1" lang="ja-JP" altLang="en-US"/>
          </a:p>
        </p:txBody>
      </p:sp>
    </p:spTree>
    <p:extLst>
      <p:ext uri="{BB962C8B-B14F-4D97-AF65-F5344CB8AC3E}">
        <p14:creationId xmlns:p14="http://schemas.microsoft.com/office/powerpoint/2010/main" val="26327024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5935087" y="29965968"/>
            <a:ext cx="18167985" cy="3537652"/>
          </a:xfrm>
        </p:spPr>
        <p:txBody>
          <a:bodyPr anchor="b"/>
          <a:lstStyle>
            <a:lvl1pPr algn="l">
              <a:defRPr sz="91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5935087" y="3825021"/>
            <a:ext cx="18167985" cy="25685115"/>
          </a:xfrm>
        </p:spPr>
        <p:txBody>
          <a:bodyPr/>
          <a:lstStyle>
            <a:lvl1pPr marL="0" indent="0">
              <a:buNone/>
              <a:defRPr sz="14600"/>
            </a:lvl1pPr>
            <a:lvl2pPr marL="2087804" indent="0">
              <a:buNone/>
              <a:defRPr sz="12800"/>
            </a:lvl2pPr>
            <a:lvl3pPr marL="4175613" indent="0">
              <a:buNone/>
              <a:defRPr sz="11000"/>
            </a:lvl3pPr>
            <a:lvl4pPr marL="6263417" indent="0">
              <a:buNone/>
              <a:defRPr sz="9100"/>
            </a:lvl4pPr>
            <a:lvl5pPr marL="8351221" indent="0">
              <a:buNone/>
              <a:defRPr sz="9100"/>
            </a:lvl5pPr>
            <a:lvl6pPr marL="10439030" indent="0">
              <a:buNone/>
              <a:defRPr sz="9100"/>
            </a:lvl6pPr>
            <a:lvl7pPr marL="12526834" indent="0">
              <a:buNone/>
              <a:defRPr sz="9100"/>
            </a:lvl7pPr>
            <a:lvl8pPr marL="14614639" indent="0">
              <a:buNone/>
              <a:defRPr sz="9100"/>
            </a:lvl8pPr>
            <a:lvl9pPr marL="16702447" indent="0">
              <a:buNone/>
              <a:defRPr sz="9100"/>
            </a:lvl9pPr>
          </a:lstStyle>
          <a:p>
            <a:endParaRPr kumimoji="1" lang="ja-JP" altLang="en-US"/>
          </a:p>
        </p:txBody>
      </p:sp>
      <p:sp>
        <p:nvSpPr>
          <p:cNvPr id="4" name="テキスト プレースホルダー 3"/>
          <p:cNvSpPr>
            <a:spLocks noGrp="1"/>
          </p:cNvSpPr>
          <p:nvPr>
            <p:ph type="body" sz="half" idx="2"/>
          </p:nvPr>
        </p:nvSpPr>
        <p:spPr>
          <a:xfrm>
            <a:off x="5935087" y="33503620"/>
            <a:ext cx="18167985" cy="5024053"/>
          </a:xfrm>
        </p:spPr>
        <p:txBody>
          <a:bodyPr/>
          <a:lstStyle>
            <a:lvl1pPr marL="0" indent="0">
              <a:buNone/>
              <a:defRPr sz="6400"/>
            </a:lvl1pPr>
            <a:lvl2pPr marL="2087804" indent="0">
              <a:buNone/>
              <a:defRPr sz="5500"/>
            </a:lvl2pPr>
            <a:lvl3pPr marL="4175613" indent="0">
              <a:buNone/>
              <a:defRPr sz="4600"/>
            </a:lvl3pPr>
            <a:lvl4pPr marL="6263417" indent="0">
              <a:buNone/>
              <a:defRPr sz="4100"/>
            </a:lvl4pPr>
            <a:lvl5pPr marL="8351221" indent="0">
              <a:buNone/>
              <a:defRPr sz="4100"/>
            </a:lvl5pPr>
            <a:lvl6pPr marL="10439030" indent="0">
              <a:buNone/>
              <a:defRPr sz="4100"/>
            </a:lvl6pPr>
            <a:lvl7pPr marL="12526834" indent="0">
              <a:buNone/>
              <a:defRPr sz="4100"/>
            </a:lvl7pPr>
            <a:lvl8pPr marL="14614639" indent="0">
              <a:buNone/>
              <a:defRPr sz="4100"/>
            </a:lvl8pPr>
            <a:lvl9pPr marL="16702447" indent="0">
              <a:buNone/>
              <a:defRPr sz="41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74B636CA-2EE4-4499-A089-7E7FDDCC47F4}" type="datetimeFigureOut">
              <a:rPr kumimoji="1" lang="ja-JP" altLang="en-US" smtClean="0"/>
              <a:pPr/>
              <a:t>2016/9/14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3B997284-B8D4-4E48-8F7E-869A43EC02A7}" type="slidenum">
              <a:rPr kumimoji="1" lang="ja-JP" altLang="en-US" smtClean="0"/>
              <a:pPr/>
              <a:t>‹N›</a:t>
            </a:fld>
            <a:endParaRPr kumimoji="1" lang="ja-JP" altLang="en-US"/>
          </a:p>
        </p:txBody>
      </p:sp>
    </p:spTree>
    <p:extLst>
      <p:ext uri="{BB962C8B-B14F-4D97-AF65-F5344CB8AC3E}">
        <p14:creationId xmlns:p14="http://schemas.microsoft.com/office/powerpoint/2010/main" val="33568139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1513999" y="1714326"/>
            <a:ext cx="27251978" cy="7134754"/>
          </a:xfrm>
          <a:prstGeom prst="rect">
            <a:avLst/>
          </a:prstGeom>
        </p:spPr>
        <p:txBody>
          <a:bodyPr vert="horz" lIns="417561" tIns="208780" rIns="417561" bIns="20878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1513999" y="9988665"/>
            <a:ext cx="27251978" cy="28251648"/>
          </a:xfrm>
          <a:prstGeom prst="rect">
            <a:avLst/>
          </a:prstGeom>
        </p:spPr>
        <p:txBody>
          <a:bodyPr vert="horz" lIns="417561" tIns="208780" rIns="417561" bIns="20878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1513999" y="39677170"/>
            <a:ext cx="7065328" cy="2279158"/>
          </a:xfrm>
          <a:prstGeom prst="rect">
            <a:avLst/>
          </a:prstGeom>
        </p:spPr>
        <p:txBody>
          <a:bodyPr vert="horz" lIns="417561" tIns="208780" rIns="417561" bIns="208780" rtlCol="0" anchor="ctr"/>
          <a:lstStyle>
            <a:lvl1pPr algn="l">
              <a:defRPr sz="5500">
                <a:solidFill>
                  <a:schemeClr val="tx1">
                    <a:tint val="75000"/>
                  </a:schemeClr>
                </a:solidFill>
              </a:defRPr>
            </a:lvl1pPr>
          </a:lstStyle>
          <a:p>
            <a:fld id="{74B636CA-2EE4-4499-A089-7E7FDDCC47F4}" type="datetimeFigureOut">
              <a:rPr kumimoji="1" lang="ja-JP" altLang="en-US" smtClean="0"/>
              <a:pPr/>
              <a:t>2016/9/14</a:t>
            </a:fld>
            <a:endParaRPr kumimoji="1" lang="ja-JP" altLang="en-US"/>
          </a:p>
        </p:txBody>
      </p:sp>
      <p:sp>
        <p:nvSpPr>
          <p:cNvPr id="5" name="フッター プレースホルダー 4"/>
          <p:cNvSpPr>
            <a:spLocks noGrp="1"/>
          </p:cNvSpPr>
          <p:nvPr>
            <p:ph type="ftr" sz="quarter" idx="3"/>
          </p:nvPr>
        </p:nvSpPr>
        <p:spPr>
          <a:xfrm>
            <a:off x="10345658" y="39677170"/>
            <a:ext cx="9588659" cy="2279158"/>
          </a:xfrm>
          <a:prstGeom prst="rect">
            <a:avLst/>
          </a:prstGeom>
        </p:spPr>
        <p:txBody>
          <a:bodyPr vert="horz" lIns="417561" tIns="208780" rIns="417561" bIns="208780" rtlCol="0" anchor="ctr"/>
          <a:lstStyle>
            <a:lvl1pPr algn="ctr">
              <a:defRPr sz="55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21700649" y="39677170"/>
            <a:ext cx="7065328" cy="2279158"/>
          </a:xfrm>
          <a:prstGeom prst="rect">
            <a:avLst/>
          </a:prstGeom>
        </p:spPr>
        <p:txBody>
          <a:bodyPr vert="horz" lIns="417561" tIns="208780" rIns="417561" bIns="208780" rtlCol="0" anchor="ctr"/>
          <a:lstStyle>
            <a:lvl1pPr algn="r">
              <a:defRPr sz="5500">
                <a:solidFill>
                  <a:schemeClr val="tx1">
                    <a:tint val="75000"/>
                  </a:schemeClr>
                </a:solidFill>
              </a:defRPr>
            </a:lvl1pPr>
          </a:lstStyle>
          <a:p>
            <a:fld id="{3B997284-B8D4-4E48-8F7E-869A43EC02A7}" type="slidenum">
              <a:rPr kumimoji="1" lang="ja-JP" altLang="en-US" smtClean="0"/>
              <a:pPr/>
              <a:t>‹N›</a:t>
            </a:fld>
            <a:endParaRPr kumimoji="1" lang="ja-JP" altLang="en-US"/>
          </a:p>
        </p:txBody>
      </p:sp>
    </p:spTree>
    <p:extLst>
      <p:ext uri="{BB962C8B-B14F-4D97-AF65-F5344CB8AC3E}">
        <p14:creationId xmlns:p14="http://schemas.microsoft.com/office/powerpoint/2010/main" val="365696692"/>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ctr" defTabSz="4175613" rtl="0" eaLnBrk="1" latinLnBrk="0" hangingPunct="1">
        <a:spcBef>
          <a:spcPct val="0"/>
        </a:spcBef>
        <a:buNone/>
        <a:defRPr kumimoji="1" sz="20100" kern="1200">
          <a:solidFill>
            <a:schemeClr val="tx1"/>
          </a:solidFill>
          <a:latin typeface="+mj-lt"/>
          <a:ea typeface="+mj-ea"/>
          <a:cs typeface="+mj-cs"/>
        </a:defRPr>
      </a:lvl1pPr>
    </p:titleStyle>
    <p:bodyStyle>
      <a:lvl1pPr marL="1565855" indent="-1565855" algn="l" defTabSz="4175613" rtl="0" eaLnBrk="1" latinLnBrk="0" hangingPunct="1">
        <a:spcBef>
          <a:spcPct val="20000"/>
        </a:spcBef>
        <a:buFont typeface="Arial" panose="020B0604020202020204" pitchFamily="34" charset="0"/>
        <a:buChar char="•"/>
        <a:defRPr kumimoji="1" sz="14600" kern="1200">
          <a:solidFill>
            <a:schemeClr val="tx1"/>
          </a:solidFill>
          <a:latin typeface="+mn-lt"/>
          <a:ea typeface="+mn-ea"/>
          <a:cs typeface="+mn-cs"/>
        </a:defRPr>
      </a:lvl1pPr>
      <a:lvl2pPr marL="3392683" indent="-1304879" algn="l" defTabSz="4175613" rtl="0" eaLnBrk="1" latinLnBrk="0" hangingPunct="1">
        <a:spcBef>
          <a:spcPct val="20000"/>
        </a:spcBef>
        <a:buFont typeface="Arial" panose="020B0604020202020204" pitchFamily="34" charset="0"/>
        <a:buChar char="–"/>
        <a:defRPr kumimoji="1" sz="12800" kern="1200">
          <a:solidFill>
            <a:schemeClr val="tx1"/>
          </a:solidFill>
          <a:latin typeface="+mn-lt"/>
          <a:ea typeface="+mn-ea"/>
          <a:cs typeface="+mn-cs"/>
        </a:defRPr>
      </a:lvl2pPr>
      <a:lvl3pPr marL="5219515" indent="-1043902" algn="l" defTabSz="4175613" rtl="0" eaLnBrk="1" latinLnBrk="0" hangingPunct="1">
        <a:spcBef>
          <a:spcPct val="20000"/>
        </a:spcBef>
        <a:buFont typeface="Arial" panose="020B0604020202020204" pitchFamily="34" charset="0"/>
        <a:buChar char="•"/>
        <a:defRPr kumimoji="1" sz="11000" kern="1200">
          <a:solidFill>
            <a:schemeClr val="tx1"/>
          </a:solidFill>
          <a:latin typeface="+mn-lt"/>
          <a:ea typeface="+mn-ea"/>
          <a:cs typeface="+mn-cs"/>
        </a:defRPr>
      </a:lvl3pPr>
      <a:lvl4pPr marL="7307319" indent="-1043902" algn="l" defTabSz="4175613" rtl="0" eaLnBrk="1" latinLnBrk="0" hangingPunct="1">
        <a:spcBef>
          <a:spcPct val="20000"/>
        </a:spcBef>
        <a:buFont typeface="Arial" panose="020B0604020202020204" pitchFamily="34" charset="0"/>
        <a:buChar char="–"/>
        <a:defRPr kumimoji="1" sz="9100" kern="1200">
          <a:solidFill>
            <a:schemeClr val="tx1"/>
          </a:solidFill>
          <a:latin typeface="+mn-lt"/>
          <a:ea typeface="+mn-ea"/>
          <a:cs typeface="+mn-cs"/>
        </a:defRPr>
      </a:lvl4pPr>
      <a:lvl5pPr marL="9395128" indent="-1043902" algn="l" defTabSz="4175613" rtl="0" eaLnBrk="1" latinLnBrk="0" hangingPunct="1">
        <a:spcBef>
          <a:spcPct val="20000"/>
        </a:spcBef>
        <a:buFont typeface="Arial" panose="020B0604020202020204" pitchFamily="34" charset="0"/>
        <a:buChar char="»"/>
        <a:defRPr kumimoji="1" sz="9100" kern="1200">
          <a:solidFill>
            <a:schemeClr val="tx1"/>
          </a:solidFill>
          <a:latin typeface="+mn-lt"/>
          <a:ea typeface="+mn-ea"/>
          <a:cs typeface="+mn-cs"/>
        </a:defRPr>
      </a:lvl5pPr>
      <a:lvl6pPr marL="11482932" indent="-1043902" algn="l" defTabSz="4175613" rtl="0" eaLnBrk="1" latinLnBrk="0" hangingPunct="1">
        <a:spcBef>
          <a:spcPct val="20000"/>
        </a:spcBef>
        <a:buFont typeface="Arial" panose="020B0604020202020204" pitchFamily="34" charset="0"/>
        <a:buChar char="•"/>
        <a:defRPr kumimoji="1" sz="9100" kern="1200">
          <a:solidFill>
            <a:schemeClr val="tx1"/>
          </a:solidFill>
          <a:latin typeface="+mn-lt"/>
          <a:ea typeface="+mn-ea"/>
          <a:cs typeface="+mn-cs"/>
        </a:defRPr>
      </a:lvl6pPr>
      <a:lvl7pPr marL="13570737" indent="-1043902" algn="l" defTabSz="4175613" rtl="0" eaLnBrk="1" latinLnBrk="0" hangingPunct="1">
        <a:spcBef>
          <a:spcPct val="20000"/>
        </a:spcBef>
        <a:buFont typeface="Arial" panose="020B0604020202020204" pitchFamily="34" charset="0"/>
        <a:buChar char="•"/>
        <a:defRPr kumimoji="1" sz="9100" kern="1200">
          <a:solidFill>
            <a:schemeClr val="tx1"/>
          </a:solidFill>
          <a:latin typeface="+mn-lt"/>
          <a:ea typeface="+mn-ea"/>
          <a:cs typeface="+mn-cs"/>
        </a:defRPr>
      </a:lvl7pPr>
      <a:lvl8pPr marL="15658545" indent="-1043902" algn="l" defTabSz="4175613" rtl="0" eaLnBrk="1" latinLnBrk="0" hangingPunct="1">
        <a:spcBef>
          <a:spcPct val="20000"/>
        </a:spcBef>
        <a:buFont typeface="Arial" panose="020B0604020202020204" pitchFamily="34" charset="0"/>
        <a:buChar char="•"/>
        <a:defRPr kumimoji="1" sz="9100" kern="1200">
          <a:solidFill>
            <a:schemeClr val="tx1"/>
          </a:solidFill>
          <a:latin typeface="+mn-lt"/>
          <a:ea typeface="+mn-ea"/>
          <a:cs typeface="+mn-cs"/>
        </a:defRPr>
      </a:lvl8pPr>
      <a:lvl9pPr marL="17746350" indent="-1043902" algn="l" defTabSz="4175613" rtl="0" eaLnBrk="1" latinLnBrk="0" hangingPunct="1">
        <a:spcBef>
          <a:spcPct val="20000"/>
        </a:spcBef>
        <a:buFont typeface="Arial" panose="020B0604020202020204" pitchFamily="34" charset="0"/>
        <a:buChar char="•"/>
        <a:defRPr kumimoji="1" sz="9100" kern="1200">
          <a:solidFill>
            <a:schemeClr val="tx1"/>
          </a:solidFill>
          <a:latin typeface="+mn-lt"/>
          <a:ea typeface="+mn-ea"/>
          <a:cs typeface="+mn-cs"/>
        </a:defRPr>
      </a:lvl9pPr>
    </p:bodyStyle>
    <p:otherStyle>
      <a:defPPr>
        <a:defRPr lang="ja-JP"/>
      </a:defPPr>
      <a:lvl1pPr marL="0" algn="l" defTabSz="4175613" rtl="0" eaLnBrk="1" latinLnBrk="0" hangingPunct="1">
        <a:defRPr kumimoji="1" sz="8200" kern="1200">
          <a:solidFill>
            <a:schemeClr val="tx1"/>
          </a:solidFill>
          <a:latin typeface="+mn-lt"/>
          <a:ea typeface="+mn-ea"/>
          <a:cs typeface="+mn-cs"/>
        </a:defRPr>
      </a:lvl1pPr>
      <a:lvl2pPr marL="2087804" algn="l" defTabSz="4175613" rtl="0" eaLnBrk="1" latinLnBrk="0" hangingPunct="1">
        <a:defRPr kumimoji="1" sz="8200" kern="1200">
          <a:solidFill>
            <a:schemeClr val="tx1"/>
          </a:solidFill>
          <a:latin typeface="+mn-lt"/>
          <a:ea typeface="+mn-ea"/>
          <a:cs typeface="+mn-cs"/>
        </a:defRPr>
      </a:lvl2pPr>
      <a:lvl3pPr marL="4175613" algn="l" defTabSz="4175613" rtl="0" eaLnBrk="1" latinLnBrk="0" hangingPunct="1">
        <a:defRPr kumimoji="1" sz="8200" kern="1200">
          <a:solidFill>
            <a:schemeClr val="tx1"/>
          </a:solidFill>
          <a:latin typeface="+mn-lt"/>
          <a:ea typeface="+mn-ea"/>
          <a:cs typeface="+mn-cs"/>
        </a:defRPr>
      </a:lvl3pPr>
      <a:lvl4pPr marL="6263417" algn="l" defTabSz="4175613" rtl="0" eaLnBrk="1" latinLnBrk="0" hangingPunct="1">
        <a:defRPr kumimoji="1" sz="8200" kern="1200">
          <a:solidFill>
            <a:schemeClr val="tx1"/>
          </a:solidFill>
          <a:latin typeface="+mn-lt"/>
          <a:ea typeface="+mn-ea"/>
          <a:cs typeface="+mn-cs"/>
        </a:defRPr>
      </a:lvl4pPr>
      <a:lvl5pPr marL="8351221" algn="l" defTabSz="4175613" rtl="0" eaLnBrk="1" latinLnBrk="0" hangingPunct="1">
        <a:defRPr kumimoji="1" sz="8200" kern="1200">
          <a:solidFill>
            <a:schemeClr val="tx1"/>
          </a:solidFill>
          <a:latin typeface="+mn-lt"/>
          <a:ea typeface="+mn-ea"/>
          <a:cs typeface="+mn-cs"/>
        </a:defRPr>
      </a:lvl5pPr>
      <a:lvl6pPr marL="10439030" algn="l" defTabSz="4175613" rtl="0" eaLnBrk="1" latinLnBrk="0" hangingPunct="1">
        <a:defRPr kumimoji="1" sz="8200" kern="1200">
          <a:solidFill>
            <a:schemeClr val="tx1"/>
          </a:solidFill>
          <a:latin typeface="+mn-lt"/>
          <a:ea typeface="+mn-ea"/>
          <a:cs typeface="+mn-cs"/>
        </a:defRPr>
      </a:lvl6pPr>
      <a:lvl7pPr marL="12526834" algn="l" defTabSz="4175613" rtl="0" eaLnBrk="1" latinLnBrk="0" hangingPunct="1">
        <a:defRPr kumimoji="1" sz="8200" kern="1200">
          <a:solidFill>
            <a:schemeClr val="tx1"/>
          </a:solidFill>
          <a:latin typeface="+mn-lt"/>
          <a:ea typeface="+mn-ea"/>
          <a:cs typeface="+mn-cs"/>
        </a:defRPr>
      </a:lvl7pPr>
      <a:lvl8pPr marL="14614639" algn="l" defTabSz="4175613" rtl="0" eaLnBrk="1" latinLnBrk="0" hangingPunct="1">
        <a:defRPr kumimoji="1" sz="8200" kern="1200">
          <a:solidFill>
            <a:schemeClr val="tx1"/>
          </a:solidFill>
          <a:latin typeface="+mn-lt"/>
          <a:ea typeface="+mn-ea"/>
          <a:cs typeface="+mn-cs"/>
        </a:defRPr>
      </a:lvl8pPr>
      <a:lvl9pPr marL="16702447" algn="l" defTabSz="4175613" rtl="0" eaLnBrk="1" latinLnBrk="0" hangingPunct="1">
        <a:defRPr kumimoji="1" sz="8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emf"/><Relationship Id="rId10" Type="http://schemas.openxmlformats.org/officeDocument/2006/relationships/image" Target="../media/image8.png"/><Relationship Id="rId4" Type="http://schemas.openxmlformats.org/officeDocument/2006/relationships/image" Target="../media/image2.emf"/><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6" name="正方形/長方形 5"/>
          <p:cNvSpPr/>
          <p:nvPr/>
        </p:nvSpPr>
        <p:spPr>
          <a:xfrm>
            <a:off x="0" y="4184455"/>
            <a:ext cx="30302397" cy="38164241"/>
          </a:xfrm>
          <a:prstGeom prst="rect">
            <a:avLst/>
          </a:prstGeom>
          <a:solidFill>
            <a:schemeClr val="bg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
        <p:nvSpPr>
          <p:cNvPr id="7" name="テキスト ボックス 6"/>
          <p:cNvSpPr txBox="1"/>
          <p:nvPr/>
        </p:nvSpPr>
        <p:spPr>
          <a:xfrm>
            <a:off x="130028" y="172352"/>
            <a:ext cx="30053922" cy="3939540"/>
          </a:xfrm>
          <a:prstGeom prst="rect">
            <a:avLst/>
          </a:prstGeom>
          <a:noFill/>
        </p:spPr>
        <p:txBody>
          <a:bodyPr wrap="square" rtlCol="0">
            <a:spAutoFit/>
          </a:bodyPr>
          <a:lstStyle/>
          <a:p>
            <a:pPr algn="ctr"/>
            <a:r>
              <a:rPr lang="en-US" altLang="ja-JP" sz="8000" b="1" dirty="0" smtClean="0">
                <a:solidFill>
                  <a:schemeClr val="bg1"/>
                </a:solidFill>
                <a:latin typeface="+mj-ea"/>
                <a:ea typeface="+mj-ea"/>
              </a:rPr>
              <a:t>DIFFERENZE INDIVIDUALI E CULTURALI NELL’USO </a:t>
            </a:r>
            <a:r>
              <a:rPr lang="en-US" altLang="ja-JP" sz="8000" b="1" smtClean="0">
                <a:solidFill>
                  <a:schemeClr val="bg1"/>
                </a:solidFill>
                <a:latin typeface="+mj-ea"/>
                <a:ea typeface="+mj-ea"/>
              </a:rPr>
              <a:t>DEGLI </a:t>
            </a:r>
            <a:r>
              <a:rPr lang="en-US" altLang="ja-JP" sz="8000" b="1" smtClean="0">
                <a:solidFill>
                  <a:schemeClr val="bg1"/>
                </a:solidFill>
                <a:latin typeface="+mj-ea"/>
                <a:ea typeface="+mj-ea"/>
              </a:rPr>
              <a:t>HINTS </a:t>
            </a:r>
            <a:r>
              <a:rPr lang="en-US" altLang="ja-JP" sz="8000" b="1" dirty="0" smtClean="0">
                <a:solidFill>
                  <a:schemeClr val="bg1"/>
                </a:solidFill>
                <a:latin typeface="+mj-ea"/>
                <a:ea typeface="+mj-ea"/>
              </a:rPr>
              <a:t>SUBLIMINALI DURANTE L’INSIGHT PROBLEM SOLVING</a:t>
            </a:r>
            <a:endParaRPr kumimoji="1" lang="en-US" altLang="ja-JP" sz="44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p>
            <a:pPr algn="ctr">
              <a:lnSpc>
                <a:spcPts val="5400"/>
              </a:lnSpc>
            </a:pPr>
            <a:r>
              <a:rPr lang="en-US" altLang="ja-JP" sz="4800" baseline="30000" dirty="0" smtClean="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48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Valeria Castoldi</a:t>
            </a:r>
            <a:r>
              <a:rPr lang="en-US" altLang="ja-JP" sz="4800" baseline="300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*1</a:t>
            </a:r>
            <a:r>
              <a:rPr lang="ja-JP" altLang="en-US" sz="4800" baseline="30000"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4800" baseline="300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3 • </a:t>
            </a:r>
            <a:r>
              <a:rPr lang="en-US" altLang="ja-JP" sz="48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Yuki Nishida</a:t>
            </a:r>
            <a:r>
              <a:rPr lang="en-US" altLang="ja-JP" sz="4800" baseline="30000"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*2</a:t>
            </a:r>
            <a:r>
              <a:rPr kumimoji="1" lang="ja-JP" altLang="en-US" sz="48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48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Ryo </a:t>
            </a:r>
            <a:r>
              <a:rPr lang="en-US" altLang="ja-JP" sz="4800" dirty="0" err="1"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Orita</a:t>
            </a:r>
            <a:r>
              <a:rPr kumimoji="1" lang="en-US" altLang="ja-JP" sz="4800" baseline="300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*1</a:t>
            </a:r>
            <a:r>
              <a:rPr kumimoji="1" lang="ja-JP" altLang="en-US" sz="48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4800" dirty="0" err="1"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Masasi</a:t>
            </a:r>
            <a:r>
              <a:rPr lang="en-US" altLang="ja-JP" sz="48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 Hattori</a:t>
            </a:r>
            <a:r>
              <a:rPr kumimoji="1" lang="en-US" altLang="ja-JP" sz="4800" baseline="300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*1</a:t>
            </a:r>
            <a:r>
              <a:rPr kumimoji="1" lang="ja-JP" altLang="en-US" sz="48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48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Laura Macchi</a:t>
            </a:r>
            <a:r>
              <a:rPr kumimoji="1" lang="en-US" altLang="ja-JP" sz="4800" baseline="300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*1</a:t>
            </a:r>
          </a:p>
          <a:p>
            <a:pPr algn="ctr">
              <a:lnSpc>
                <a:spcPts val="5400"/>
              </a:lnSpc>
            </a:pPr>
            <a:r>
              <a:rPr lang="ja-JP" altLang="en-US" sz="40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4000" baseline="30000"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4000" baseline="300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1</a:t>
            </a:r>
            <a:r>
              <a:rPr lang="en-US" altLang="ja-JP" sz="40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Università </a:t>
            </a:r>
            <a:r>
              <a:rPr lang="en-US" altLang="ja-JP" sz="4000"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of </a:t>
            </a:r>
            <a:r>
              <a:rPr lang="en-US" altLang="ja-JP" sz="40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Milano-Bicocca, </a:t>
            </a:r>
            <a:r>
              <a:rPr lang="en-US" altLang="ja-JP" sz="4000" baseline="30000"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*2</a:t>
            </a:r>
            <a:r>
              <a:rPr lang="en-US" altLang="ja-JP" sz="40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Ritsumeikan University</a:t>
            </a:r>
            <a:r>
              <a:rPr lang="it-IT" altLang="ja-JP" sz="40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4000" baseline="300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*3</a:t>
            </a:r>
            <a:r>
              <a:rPr lang="en-US" altLang="ja-JP" sz="40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 v.castoldi1@campus.unimib.it</a:t>
            </a:r>
            <a:r>
              <a:rPr lang="ja-JP" altLang="en-US" sz="40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4000"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3" name="角丸四角形 22"/>
          <p:cNvSpPr/>
          <p:nvPr/>
        </p:nvSpPr>
        <p:spPr>
          <a:xfrm>
            <a:off x="130028" y="9363476"/>
            <a:ext cx="14911877" cy="19908055"/>
          </a:xfrm>
          <a:prstGeom prst="roundRect">
            <a:avLst>
              <a:gd name="adj" fmla="val 528"/>
            </a:avLst>
          </a:prstGeom>
          <a:solidFill>
            <a:schemeClr val="bg1"/>
          </a:solidFill>
          <a:ln w="98425">
            <a:solidFill>
              <a:schemeClr val="accent2"/>
            </a:solidFill>
          </a:ln>
          <a:effectLst/>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dirty="0"/>
          </a:p>
        </p:txBody>
      </p:sp>
      <p:sp>
        <p:nvSpPr>
          <p:cNvPr id="37" name="角丸四角形 36"/>
          <p:cNvSpPr/>
          <p:nvPr/>
        </p:nvSpPr>
        <p:spPr>
          <a:xfrm>
            <a:off x="15299385" y="9363476"/>
            <a:ext cx="14821803" cy="32985220"/>
          </a:xfrm>
          <a:prstGeom prst="roundRect">
            <a:avLst>
              <a:gd name="adj" fmla="val 923"/>
            </a:avLst>
          </a:prstGeom>
          <a:solidFill>
            <a:schemeClr val="bg1"/>
          </a:solidFill>
          <a:ln w="98425">
            <a:solidFill>
              <a:schemeClr val="accent2"/>
            </a:solidFill>
          </a:ln>
          <a:effectLst/>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a:p>
        </p:txBody>
      </p:sp>
      <p:sp>
        <p:nvSpPr>
          <p:cNvPr id="39" name="角丸四角形 38"/>
          <p:cNvSpPr/>
          <p:nvPr/>
        </p:nvSpPr>
        <p:spPr>
          <a:xfrm>
            <a:off x="0" y="17886"/>
            <a:ext cx="30279975" cy="4248472"/>
          </a:xfrm>
          <a:prstGeom prst="roundRect">
            <a:avLst>
              <a:gd name="adj" fmla="val 1892"/>
            </a:avLst>
          </a:prstGeom>
          <a:noFill/>
          <a:ln w="117475">
            <a:solidFill>
              <a:schemeClr val="bg1"/>
            </a:solidFill>
          </a:ln>
          <a:effectLst/>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a:p>
        </p:txBody>
      </p:sp>
      <p:sp>
        <p:nvSpPr>
          <p:cNvPr id="439" name="角丸四角形 438"/>
          <p:cNvSpPr/>
          <p:nvPr/>
        </p:nvSpPr>
        <p:spPr>
          <a:xfrm>
            <a:off x="162322" y="4348360"/>
            <a:ext cx="29945325" cy="4682370"/>
          </a:xfrm>
          <a:prstGeom prst="roundRect">
            <a:avLst>
              <a:gd name="adj" fmla="val 528"/>
            </a:avLst>
          </a:prstGeom>
          <a:noFill/>
          <a:ln w="98425">
            <a:solidFill>
              <a:schemeClr val="accent2"/>
            </a:solidFill>
          </a:ln>
          <a:effectLst/>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dirty="0"/>
          </a:p>
        </p:txBody>
      </p:sp>
      <p:sp>
        <p:nvSpPr>
          <p:cNvPr id="440" name="角丸四角形 439"/>
          <p:cNvSpPr/>
          <p:nvPr/>
        </p:nvSpPr>
        <p:spPr>
          <a:xfrm>
            <a:off x="130028" y="30909318"/>
            <a:ext cx="14911878" cy="11439378"/>
          </a:xfrm>
          <a:prstGeom prst="roundRect">
            <a:avLst>
              <a:gd name="adj" fmla="val 528"/>
            </a:avLst>
          </a:prstGeom>
          <a:noFill/>
          <a:ln w="98425">
            <a:solidFill>
              <a:schemeClr val="accent2"/>
            </a:solidFill>
          </a:ln>
          <a:effectLst/>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dirty="0"/>
          </a:p>
        </p:txBody>
      </p:sp>
      <p:sp>
        <p:nvSpPr>
          <p:cNvPr id="329" name="テキスト ボックス 328"/>
          <p:cNvSpPr txBox="1"/>
          <p:nvPr/>
        </p:nvSpPr>
        <p:spPr>
          <a:xfrm>
            <a:off x="336731" y="5577824"/>
            <a:ext cx="29780920" cy="3554819"/>
          </a:xfrm>
          <a:prstGeom prst="rect">
            <a:avLst/>
          </a:prstGeom>
          <a:noFill/>
        </p:spPr>
        <p:txBody>
          <a:bodyPr wrap="square" rtlCol="0">
            <a:spAutoFit/>
          </a:bodyPr>
          <a:lstStyle/>
          <a:p>
            <a:pPr indent="365125" algn="just">
              <a:lnSpc>
                <a:spcPct val="150000"/>
              </a:lnSpc>
            </a:pPr>
            <a:r>
              <a:rPr lang="it-IT" altLang="ja-JP" sz="3000" dirty="0"/>
              <a:t>É stato dimostrato che gli hints subliminali faciliterebbero la risoluzione di problemi insight (</a:t>
            </a:r>
            <a:r>
              <a:rPr lang="it-IT" altLang="ja-JP" sz="3000" dirty="0" smtClean="0"/>
              <a:t>Hattori &amp; Sloman 2013). </a:t>
            </a:r>
            <a:r>
              <a:rPr lang="it-IT" altLang="ja-JP" sz="3000" dirty="0"/>
              <a:t>Tuttavia alcune evidenze (Hattori &amp; Sloman, </a:t>
            </a:r>
            <a:r>
              <a:rPr lang="it-IT" altLang="ja-JP" sz="3000" dirty="0" smtClean="0"/>
              <a:t>2012) </a:t>
            </a:r>
            <a:r>
              <a:rPr lang="it-IT" altLang="ja-JP" sz="3000" dirty="0"/>
              <a:t>hanno suggerito che in alcuni casi gli hints diminuirebbero il tasso di soluzioni. Una più alta capacità metacognitiva, intesa come l’abilità di inibire stimoli irrilevanti, ostacolerebbe la comparsa dell’insight nella condizione hint, </a:t>
            </a:r>
            <a:r>
              <a:rPr lang="it-IT" altLang="ja-JP" sz="3000" dirty="0" smtClean="0"/>
              <a:t>(Nishida </a:t>
            </a:r>
            <a:r>
              <a:rPr lang="it-IT" altLang="ja-JP" sz="3000" dirty="0"/>
              <a:t>&amp; Castoldi, 2015). Attraverso uno studio parallelo condotto in Italia, presso l’Università Bicocca di Milano </a:t>
            </a:r>
            <a:r>
              <a:rPr lang="it-IT" altLang="ja-JP" sz="3000" dirty="0" smtClean="0"/>
              <a:t>e </a:t>
            </a:r>
            <a:r>
              <a:rPr lang="it-IT" altLang="ja-JP" sz="3000" dirty="0"/>
              <a:t>in Giappone, presso la Ritsumeikan University di </a:t>
            </a:r>
            <a:r>
              <a:rPr lang="it-IT" altLang="ja-JP" sz="3000" dirty="0" smtClean="0"/>
              <a:t>Kyoto, abbiamo </a:t>
            </a:r>
            <a:r>
              <a:rPr lang="it-IT" altLang="ja-JP" sz="3000" dirty="0"/>
              <a:t>ulteriormente esplorato la riduzione dell’efficacia dell’hint da parte di alcuni fattori </a:t>
            </a:r>
            <a:r>
              <a:rPr lang="it-IT" altLang="ja-JP" sz="3000" dirty="0" smtClean="0"/>
              <a:t>cognitivi</a:t>
            </a:r>
            <a:r>
              <a:rPr lang="it-IT" altLang="ja-JP" sz="3000" dirty="0"/>
              <a:t>, </a:t>
            </a:r>
            <a:r>
              <a:rPr lang="it-IT" altLang="ja-JP" sz="3000" dirty="0" smtClean="0"/>
              <a:t>focalizzandoci sempre sulla capacità inibitoria ma anche sulla Mindfulness. Inoltre, </a:t>
            </a:r>
            <a:r>
              <a:rPr lang="it-IT" altLang="ja-JP" sz="3000" dirty="0"/>
              <a:t>c</a:t>
            </a:r>
            <a:r>
              <a:rPr lang="it-IT" altLang="ja-JP" sz="3000" dirty="0" smtClean="0"/>
              <a:t>omparando due campioni di diversa nazionalità, abbiamo analizzato l’influenza di quest’ultima sulle capacità metacognitive e sulla prestazione nell’insight problem solving.</a:t>
            </a:r>
            <a:endParaRPr lang="en-US" altLang="ja-JP" sz="3000" dirty="0" smtClean="0"/>
          </a:p>
        </p:txBody>
      </p:sp>
      <p:sp>
        <p:nvSpPr>
          <p:cNvPr id="10" name="角丸四角形 9"/>
          <p:cNvSpPr/>
          <p:nvPr/>
        </p:nvSpPr>
        <p:spPr>
          <a:xfrm>
            <a:off x="373708" y="9551094"/>
            <a:ext cx="5765279" cy="1123976"/>
          </a:xfrm>
          <a:prstGeom prst="roundRect">
            <a:avLst/>
          </a:prstGeom>
          <a:ln w="139700"/>
          <a:effectLst>
            <a:outerShdw blurRad="584200" dist="38100" dir="2700000" algn="tl" rotWithShape="0">
              <a:prstClr val="black">
                <a:alpha val="40000"/>
              </a:prstClr>
            </a:outerShdw>
          </a:effectLst>
        </p:spPr>
        <p:style>
          <a:lnRef idx="3">
            <a:schemeClr val="lt1"/>
          </a:lnRef>
          <a:fillRef idx="1">
            <a:schemeClr val="accent2"/>
          </a:fillRef>
          <a:effectRef idx="1">
            <a:schemeClr val="accent2"/>
          </a:effectRef>
          <a:fontRef idx="minor">
            <a:schemeClr val="lt1"/>
          </a:fontRef>
        </p:style>
        <p:txBody>
          <a:bodyPr rtlCol="0" anchor="ctr"/>
          <a:lstStyle/>
          <a:p>
            <a:pPr algn="ctr"/>
            <a:r>
              <a:rPr lang="en-US" altLang="ja-JP" sz="5400" b="1" dirty="0" smtClean="0">
                <a:solidFill>
                  <a:schemeClr val="bg1"/>
                </a:solidFill>
              </a:rPr>
              <a:t>Metodo</a:t>
            </a:r>
            <a:endParaRPr kumimoji="1" lang="ja-JP" altLang="en-US" sz="5400" b="1" dirty="0">
              <a:solidFill>
                <a:schemeClr val="bg1"/>
              </a:solidFill>
            </a:endParaRPr>
          </a:p>
        </p:txBody>
      </p:sp>
      <p:sp>
        <p:nvSpPr>
          <p:cNvPr id="318" name="テキスト ボックス 317"/>
          <p:cNvSpPr txBox="1"/>
          <p:nvPr/>
        </p:nvSpPr>
        <p:spPr>
          <a:xfrm>
            <a:off x="310390" y="10891094"/>
            <a:ext cx="14649235" cy="12403395"/>
          </a:xfrm>
          <a:prstGeom prst="rect">
            <a:avLst/>
          </a:prstGeom>
          <a:noFill/>
        </p:spPr>
        <p:txBody>
          <a:bodyPr wrap="square" rtlCol="0">
            <a:spAutoFit/>
          </a:bodyPr>
          <a:lstStyle/>
          <a:p>
            <a:pPr indent="365125"/>
            <a:endParaRPr lang="en-US" altLang="ja-JP" sz="3200" b="1" dirty="0" smtClean="0"/>
          </a:p>
          <a:p>
            <a:pPr indent="365125"/>
            <a:r>
              <a:rPr lang="en-US" altLang="ja-JP" sz="3200" b="1" dirty="0" smtClean="0"/>
              <a:t>Soggetti</a:t>
            </a:r>
          </a:p>
          <a:p>
            <a:pPr indent="365125"/>
            <a:endParaRPr lang="en-US" altLang="ja-JP" sz="3200" b="1" dirty="0" smtClean="0"/>
          </a:p>
          <a:p>
            <a:pPr indent="365125"/>
            <a:r>
              <a:rPr lang="ja-JP" altLang="en-US" sz="3200" dirty="0" smtClean="0"/>
              <a:t>・ </a:t>
            </a:r>
            <a:r>
              <a:rPr lang="it-IT" altLang="ja-JP" sz="3200" dirty="0" smtClean="0"/>
              <a:t>50 </a:t>
            </a:r>
            <a:r>
              <a:rPr lang="en-US" altLang="ja-JP" sz="3200" dirty="0" smtClean="0"/>
              <a:t>studenti della Ritsumeikan University </a:t>
            </a:r>
            <a:r>
              <a:rPr lang="it-IT" altLang="ja-JP" sz="3200" dirty="0" smtClean="0"/>
              <a:t>(</a:t>
            </a:r>
            <a:r>
              <a:rPr lang="it-IT" sz="3200" i="1" kern="50" dirty="0">
                <a:latin typeface="+mj-lt"/>
                <a:ea typeface="Lucida Sans Unicode"/>
              </a:rPr>
              <a:t>Mage</a:t>
            </a:r>
            <a:r>
              <a:rPr lang="it-IT" sz="3200" kern="50" dirty="0">
                <a:latin typeface="+mj-lt"/>
                <a:ea typeface="Lucida Sans Unicode"/>
              </a:rPr>
              <a:t>= 20.5, </a:t>
            </a:r>
            <a:r>
              <a:rPr lang="it-IT" sz="3200" i="1" kern="50" dirty="0">
                <a:latin typeface="+mj-lt"/>
                <a:ea typeface="Lucida Sans Unicode"/>
              </a:rPr>
              <a:t>SD</a:t>
            </a:r>
            <a:r>
              <a:rPr lang="it-IT" sz="3200" kern="50" dirty="0">
                <a:latin typeface="+mj-lt"/>
                <a:ea typeface="Lucida Sans Unicode"/>
              </a:rPr>
              <a:t>= 4.0</a:t>
            </a:r>
            <a:r>
              <a:rPr lang="it-IT" altLang="ja-JP" sz="3200" dirty="0" smtClean="0"/>
              <a:t>)</a:t>
            </a:r>
            <a:r>
              <a:rPr lang="en-US" altLang="ja-JP" sz="3200" dirty="0" smtClean="0"/>
              <a:t> </a:t>
            </a:r>
          </a:p>
          <a:p>
            <a:r>
              <a:rPr lang="en-US" altLang="ja-JP" sz="3200" dirty="0" smtClean="0"/>
              <a:t>    </a:t>
            </a:r>
            <a:r>
              <a:rPr lang="ja-JP" altLang="en-US" sz="3200" dirty="0"/>
              <a:t>・</a:t>
            </a:r>
            <a:r>
              <a:rPr lang="en-US" altLang="ja-JP" sz="3200" dirty="0" smtClean="0"/>
              <a:t> 41 studenti dell’Università </a:t>
            </a:r>
            <a:r>
              <a:rPr lang="en-US" altLang="ja-JP" sz="3200" dirty="0"/>
              <a:t>B</a:t>
            </a:r>
            <a:r>
              <a:rPr lang="en-US" altLang="ja-JP" sz="3200" dirty="0" smtClean="0"/>
              <a:t>icocca di Milano </a:t>
            </a:r>
            <a:r>
              <a:rPr lang="it-IT" altLang="ja-JP" sz="3200" dirty="0" smtClean="0"/>
              <a:t>(</a:t>
            </a:r>
            <a:r>
              <a:rPr lang="it-IT" sz="3200" i="1" dirty="0"/>
              <a:t>M</a:t>
            </a:r>
            <a:r>
              <a:rPr lang="it-IT" sz="3200" dirty="0"/>
              <a:t>age= 26.3, </a:t>
            </a:r>
            <a:r>
              <a:rPr lang="it-IT" sz="3200" i="1" dirty="0"/>
              <a:t>SD</a:t>
            </a:r>
            <a:r>
              <a:rPr lang="it-IT" sz="3200" dirty="0"/>
              <a:t>= 3.4</a:t>
            </a:r>
            <a:r>
              <a:rPr lang="it-IT" altLang="ja-JP" sz="3200" dirty="0" smtClean="0"/>
              <a:t>)</a:t>
            </a:r>
          </a:p>
          <a:p>
            <a:r>
              <a:rPr lang="it-IT" altLang="ja-JP" sz="3200" dirty="0"/>
              <a:t> </a:t>
            </a:r>
            <a:r>
              <a:rPr lang="it-IT" altLang="ja-JP" sz="3200" dirty="0" smtClean="0"/>
              <a:t>      </a:t>
            </a:r>
            <a:r>
              <a:rPr lang="en-US" altLang="ja-JP" sz="3200" dirty="0" smtClean="0"/>
              <a:t>                                                                                                                                                                                                          </a:t>
            </a:r>
            <a:endParaRPr lang="en-US" altLang="ja-JP" sz="3200" dirty="0"/>
          </a:p>
          <a:p>
            <a:endParaRPr lang="en-US" altLang="ja-JP" sz="3200" dirty="0" smtClean="0"/>
          </a:p>
          <a:p>
            <a:pPr algn="ctr"/>
            <a:r>
              <a:rPr lang="en-US" altLang="ja-JP" sz="3200" dirty="0" smtClean="0"/>
              <a:t>Assegnati casualmente alla condizione Hint/No-hint</a:t>
            </a:r>
          </a:p>
          <a:p>
            <a:r>
              <a:rPr lang="en-US" altLang="ja-JP" sz="3200" dirty="0" smtClean="0"/>
              <a:t> </a:t>
            </a:r>
          </a:p>
          <a:p>
            <a:pPr marL="711200" indent="-346075"/>
            <a:r>
              <a:rPr lang="en-US" altLang="ja-JP" sz="3200" b="1" dirty="0" smtClean="0"/>
              <a:t>Procedura</a:t>
            </a:r>
            <a:r>
              <a:rPr lang="en-US" altLang="ja-JP" sz="1600" b="1" dirty="0" smtClean="0"/>
              <a:t>  </a:t>
            </a:r>
          </a:p>
          <a:p>
            <a:pPr marL="711200" indent="-346075"/>
            <a:endParaRPr lang="en-US" altLang="ja-JP" sz="1600" b="1" dirty="0" smtClean="0"/>
          </a:p>
          <a:p>
            <a:pPr marL="365125"/>
            <a:r>
              <a:rPr lang="it-IT" altLang="ja-JP" sz="3200" dirty="0" smtClean="0"/>
              <a:t>1.</a:t>
            </a:r>
            <a:r>
              <a:rPr lang="ja-JP" altLang="en-US" sz="3200" dirty="0" smtClean="0"/>
              <a:t> </a:t>
            </a:r>
            <a:r>
              <a:rPr lang="en-US" altLang="ja-JP" sz="3200" dirty="0" smtClean="0"/>
              <a:t>Ai soggetti è stato somministrato il test </a:t>
            </a:r>
            <a:r>
              <a:rPr lang="en-US" altLang="ja-JP" sz="3200" u="sng" dirty="0" smtClean="0"/>
              <a:t>FFMQ</a:t>
            </a:r>
            <a:r>
              <a:rPr lang="en-US" altLang="ja-JP" sz="3200" dirty="0" smtClean="0"/>
              <a:t> per valutare i livelli di Mindfulness </a:t>
            </a:r>
          </a:p>
          <a:p>
            <a:pPr marL="365125"/>
            <a:r>
              <a:rPr lang="en-US" altLang="ja-JP" sz="3200" dirty="0"/>
              <a:t> </a:t>
            </a:r>
            <a:r>
              <a:rPr lang="en-US" altLang="ja-JP" sz="3200" dirty="0" smtClean="0"/>
              <a:t>   (Baer</a:t>
            </a:r>
            <a:r>
              <a:rPr lang="en-US" altLang="ja-JP" sz="3200" dirty="0"/>
              <a:t>, 2006)</a:t>
            </a:r>
          </a:p>
          <a:p>
            <a:pPr marL="365125"/>
            <a:r>
              <a:rPr lang="en-US" altLang="ja-JP" sz="3200" dirty="0" smtClean="0"/>
              <a:t>               	</a:t>
            </a:r>
            <a:endParaRPr lang="en-US" altLang="ja-JP" sz="1600" dirty="0"/>
          </a:p>
          <a:p>
            <a:pPr marL="711200" indent="-346075"/>
            <a:r>
              <a:rPr lang="it-IT" altLang="ja-JP" sz="3200" dirty="0" smtClean="0"/>
              <a:t>2.</a:t>
            </a:r>
            <a:r>
              <a:rPr lang="ja-JP" altLang="en-US" sz="3200" dirty="0" smtClean="0"/>
              <a:t> </a:t>
            </a:r>
            <a:r>
              <a:rPr lang="it-IT" altLang="ja-JP" sz="3200" dirty="0" smtClean="0"/>
              <a:t>I soggetti dovevano risolvere in 8 minuti una versione semplificata del </a:t>
            </a:r>
            <a:r>
              <a:rPr lang="it-IT" altLang="ja-JP" sz="3200" b="1" i="1" dirty="0"/>
              <a:t>P</a:t>
            </a:r>
            <a:r>
              <a:rPr lang="it-IT" altLang="ja-JP" sz="3200" b="1" i="1" dirty="0" smtClean="0"/>
              <a:t>roblema delle 8 monete </a:t>
            </a:r>
            <a:r>
              <a:rPr lang="en-US" altLang="ja-JP" sz="3200" dirty="0" smtClean="0"/>
              <a:t>(Ormerod, 2002) su pc:</a:t>
            </a:r>
          </a:p>
          <a:p>
            <a:pPr marL="711200" indent="-346075"/>
            <a:endParaRPr lang="en-US" altLang="ja-JP" sz="3200" dirty="0" smtClean="0"/>
          </a:p>
          <a:p>
            <a:pPr marL="711200" indent="-346075"/>
            <a:r>
              <a:rPr lang="it-IT" altLang="ja-JP" sz="3200" dirty="0" smtClean="0"/>
              <a:t> - </a:t>
            </a:r>
            <a:r>
              <a:rPr lang="it-IT" altLang="ja-JP" sz="3200" i="1" dirty="0" smtClean="0"/>
              <a:t>condizione </a:t>
            </a:r>
            <a:r>
              <a:rPr lang="it-IT" altLang="ja-JP" sz="3200" i="1" dirty="0"/>
              <a:t>H</a:t>
            </a:r>
            <a:r>
              <a:rPr lang="it-IT" altLang="ja-JP" sz="3200" i="1" dirty="0" smtClean="0"/>
              <a:t>int</a:t>
            </a:r>
            <a:r>
              <a:rPr lang="en-US" altLang="ja-JP" sz="3200" dirty="0"/>
              <a:t>:</a:t>
            </a:r>
            <a:r>
              <a:rPr lang="en-US" altLang="ja-JP" sz="3200" dirty="0" smtClean="0"/>
              <a:t> </a:t>
            </a:r>
            <a:r>
              <a:rPr lang="en-US" altLang="ja-JP" sz="3200" dirty="0"/>
              <a:t>ogni </a:t>
            </a:r>
            <a:r>
              <a:rPr lang="en-US" altLang="ja-JP" sz="3200" dirty="0" smtClean="0"/>
              <a:t>30 secondi </a:t>
            </a:r>
            <a:r>
              <a:rPr lang="en-US" altLang="ja-JP" sz="3200" dirty="0"/>
              <a:t>veniva </a:t>
            </a:r>
            <a:r>
              <a:rPr lang="en-US" altLang="ja-JP" sz="3200" dirty="0" smtClean="0"/>
              <a:t>presentato sullo schermo un hint, coperto da una maschera costituita da figure geometriche</a:t>
            </a:r>
            <a:endParaRPr lang="en-US" altLang="ja-JP" sz="3200" dirty="0"/>
          </a:p>
          <a:p>
            <a:pPr marL="711200" indent="-346075"/>
            <a:r>
              <a:rPr lang="en-US" altLang="ja-JP" sz="3200" dirty="0" smtClean="0"/>
              <a:t> - </a:t>
            </a:r>
            <a:r>
              <a:rPr lang="en-US" altLang="ja-JP" sz="3200" i="1" dirty="0" smtClean="0"/>
              <a:t>condizione No-hint</a:t>
            </a:r>
            <a:r>
              <a:rPr lang="en-US" altLang="ja-JP" sz="3200" dirty="0"/>
              <a:t>:</a:t>
            </a:r>
            <a:r>
              <a:rPr lang="en-US" altLang="ja-JP" sz="3200" dirty="0" smtClean="0"/>
              <a:t> ogni 30 secondi veniva </a:t>
            </a:r>
            <a:r>
              <a:rPr lang="en-US" altLang="ja-JP" sz="3200" dirty="0"/>
              <a:t> </a:t>
            </a:r>
            <a:r>
              <a:rPr lang="en-US" altLang="ja-JP" sz="3200" dirty="0" smtClean="0"/>
              <a:t>presentato uno schermo bianco.</a:t>
            </a:r>
          </a:p>
          <a:p>
            <a:pPr marL="711200" indent="-346075"/>
            <a:endParaRPr lang="en-US" altLang="ja-JP" sz="3200" dirty="0"/>
          </a:p>
          <a:p>
            <a:pPr marL="711200" indent="-346075"/>
            <a:r>
              <a:rPr lang="it-IT" altLang="ja-JP" sz="3200" dirty="0" smtClean="0"/>
              <a:t>3. Infine </a:t>
            </a:r>
            <a:r>
              <a:rPr lang="en-US" altLang="ja-JP" sz="3200" dirty="0"/>
              <a:t>a</a:t>
            </a:r>
            <a:r>
              <a:rPr lang="en-US" altLang="ja-JP" sz="3200" dirty="0" smtClean="0"/>
              <a:t>i soggetti veniva somministrato il </a:t>
            </a:r>
            <a:r>
              <a:rPr lang="en-US" altLang="ja-JP" sz="3200" u="sng" dirty="0" smtClean="0"/>
              <a:t>Flanker Task</a:t>
            </a:r>
          </a:p>
          <a:p>
            <a:pPr marL="711200" indent="-346075"/>
            <a:r>
              <a:rPr lang="en-US" altLang="ja-JP" sz="3200" dirty="0" smtClean="0"/>
              <a:t>   (Eriksen &amp; Eriksen, 1974)per misurare la capacità </a:t>
            </a:r>
          </a:p>
          <a:p>
            <a:pPr marL="711200" indent="-346075"/>
            <a:r>
              <a:rPr lang="en-US" altLang="ja-JP" sz="3200" dirty="0" smtClean="0"/>
              <a:t>   inibitoria</a:t>
            </a:r>
          </a:p>
          <a:p>
            <a:pPr marL="711200" indent="-346075">
              <a:lnSpc>
                <a:spcPct val="150000"/>
              </a:lnSpc>
            </a:pPr>
            <a:endParaRPr lang="en-US" altLang="ja-JP" sz="3200" dirty="0" smtClean="0"/>
          </a:p>
        </p:txBody>
      </p:sp>
      <p:sp>
        <p:nvSpPr>
          <p:cNvPr id="449" name="角丸四角形 448"/>
          <p:cNvSpPr/>
          <p:nvPr/>
        </p:nvSpPr>
        <p:spPr>
          <a:xfrm>
            <a:off x="15644042" y="9594950"/>
            <a:ext cx="5765279" cy="1123976"/>
          </a:xfrm>
          <a:prstGeom prst="roundRect">
            <a:avLst/>
          </a:prstGeom>
          <a:ln w="139700"/>
          <a:effectLst>
            <a:outerShdw blurRad="584200" dist="38100" dir="2700000" algn="tl" rotWithShape="0">
              <a:prstClr val="black">
                <a:alpha val="40000"/>
              </a:prstClr>
            </a:outerShdw>
          </a:effectLst>
        </p:spPr>
        <p:style>
          <a:lnRef idx="3">
            <a:schemeClr val="lt1"/>
          </a:lnRef>
          <a:fillRef idx="1">
            <a:schemeClr val="accent2"/>
          </a:fillRef>
          <a:effectRef idx="1">
            <a:schemeClr val="accent2"/>
          </a:effectRef>
          <a:fontRef idx="minor">
            <a:schemeClr val="lt1"/>
          </a:fontRef>
        </p:style>
        <p:txBody>
          <a:bodyPr rtlCol="0" anchor="ctr"/>
          <a:lstStyle/>
          <a:p>
            <a:pPr algn="ctr"/>
            <a:r>
              <a:rPr kumimoji="1" lang="en-US" altLang="ja-JP" sz="5400" b="1" dirty="0" err="1" smtClean="0">
                <a:solidFill>
                  <a:schemeClr val="bg1"/>
                </a:solidFill>
              </a:rPr>
              <a:t>Risultati</a:t>
            </a:r>
            <a:endParaRPr kumimoji="1" lang="ja-JP" altLang="en-US" sz="5400" b="1" dirty="0">
              <a:solidFill>
                <a:schemeClr val="bg1"/>
              </a:solidFill>
            </a:endParaRPr>
          </a:p>
        </p:txBody>
      </p:sp>
      <p:sp>
        <p:nvSpPr>
          <p:cNvPr id="450" name="テキスト ボックス 449"/>
          <p:cNvSpPr txBox="1"/>
          <p:nvPr/>
        </p:nvSpPr>
        <p:spPr>
          <a:xfrm>
            <a:off x="15432071" y="11262768"/>
            <a:ext cx="14870326" cy="27484447"/>
          </a:xfrm>
          <a:prstGeom prst="rect">
            <a:avLst/>
          </a:prstGeom>
          <a:noFill/>
        </p:spPr>
        <p:txBody>
          <a:bodyPr wrap="square" rtlCol="0">
            <a:spAutoFit/>
          </a:bodyPr>
          <a:lstStyle/>
          <a:p>
            <a:pPr marL="628650" indent="-263525">
              <a:lnSpc>
                <a:spcPct val="150000"/>
              </a:lnSpc>
            </a:pPr>
            <a:r>
              <a:rPr lang="ja-JP" altLang="en-US" sz="3200" dirty="0" smtClean="0"/>
              <a:t>・ </a:t>
            </a:r>
            <a:r>
              <a:rPr lang="en-US" altLang="ja-JP" sz="4000" b="1" dirty="0"/>
              <a:t>P</a:t>
            </a:r>
            <a:r>
              <a:rPr lang="en-US" altLang="ja-JP" sz="4000" b="1" dirty="0" smtClean="0"/>
              <a:t>rimo Risultato – </a:t>
            </a:r>
            <a:r>
              <a:rPr lang="en-US" altLang="ja-JP" sz="3600" b="1" dirty="0" err="1" smtClean="0"/>
              <a:t>differenze</a:t>
            </a:r>
            <a:r>
              <a:rPr lang="en-US" altLang="ja-JP" sz="3600" b="1" dirty="0" smtClean="0"/>
              <a:t>  </a:t>
            </a:r>
            <a:r>
              <a:rPr lang="en-US" altLang="ja-JP" sz="3600" b="1" dirty="0" err="1" smtClean="0"/>
              <a:t>generali</a:t>
            </a:r>
            <a:r>
              <a:rPr lang="ja-JP" altLang="en-US" sz="3600" b="1" dirty="0" smtClean="0"/>
              <a:t>　</a:t>
            </a:r>
            <a:endParaRPr lang="en-US" altLang="ja-JP" sz="3600" b="1" dirty="0"/>
          </a:p>
          <a:p>
            <a:pPr marL="628650" indent="-263525">
              <a:lnSpc>
                <a:spcPct val="150000"/>
              </a:lnSpc>
            </a:pPr>
            <a:r>
              <a:rPr lang="ja-JP" altLang="en-US" sz="3200" dirty="0" smtClean="0">
                <a:solidFill>
                  <a:srgbClr val="FF0000"/>
                </a:solidFill>
              </a:rPr>
              <a:t>・ </a:t>
            </a:r>
            <a:r>
              <a:rPr lang="it-IT" sz="3200" kern="50" dirty="0">
                <a:ea typeface="Lucida Sans Unicode"/>
              </a:rPr>
              <a:t>Gli </a:t>
            </a:r>
            <a:r>
              <a:rPr lang="it-IT" sz="3200" kern="50" dirty="0" smtClean="0">
                <a:ea typeface="Lucida Sans Unicode"/>
              </a:rPr>
              <a:t>Italiani mostrano una più alta percentuale di risoluzione  (</a:t>
            </a:r>
            <a:r>
              <a:rPr lang="en-US" altLang="ja-JP" sz="3200" i="1" dirty="0" smtClean="0">
                <a:solidFill>
                  <a:prstClr val="black"/>
                </a:solidFill>
              </a:rPr>
              <a:t>χ</a:t>
            </a:r>
            <a:r>
              <a:rPr lang="en-US" altLang="ja-JP" sz="3200" baseline="30000" dirty="0" smtClean="0">
                <a:solidFill>
                  <a:prstClr val="black"/>
                </a:solidFill>
              </a:rPr>
              <a:t>2</a:t>
            </a:r>
            <a:r>
              <a:rPr lang="en-US" altLang="ja-JP" sz="3200" i="1" dirty="0" smtClean="0">
                <a:solidFill>
                  <a:prstClr val="black"/>
                </a:solidFill>
              </a:rPr>
              <a:t> </a:t>
            </a:r>
            <a:r>
              <a:rPr lang="en-US" altLang="ja-JP" sz="3200" i="1" dirty="0">
                <a:solidFill>
                  <a:prstClr val="black"/>
                </a:solidFill>
              </a:rPr>
              <a:t>(1) 10.964, </a:t>
            </a:r>
            <a:r>
              <a:rPr lang="en-US" altLang="ja-JP" sz="3200" i="1" dirty="0">
                <a:solidFill>
                  <a:srgbClr val="FF0000"/>
                </a:solidFill>
              </a:rPr>
              <a:t>p </a:t>
            </a:r>
            <a:r>
              <a:rPr lang="en-US" altLang="ja-JP" sz="3200" dirty="0">
                <a:solidFill>
                  <a:srgbClr val="FF0000"/>
                </a:solidFill>
              </a:rPr>
              <a:t>&lt;</a:t>
            </a:r>
            <a:r>
              <a:rPr lang="en-US" altLang="ja-JP" sz="3200" dirty="0" smtClean="0">
                <a:solidFill>
                  <a:srgbClr val="FF0000"/>
                </a:solidFill>
              </a:rPr>
              <a:t>0,01</a:t>
            </a:r>
            <a:r>
              <a:rPr lang="en-US" altLang="ja-JP" sz="3200" dirty="0" smtClean="0"/>
              <a:t>)</a:t>
            </a:r>
            <a:endParaRPr lang="en-US" altLang="ja-JP" sz="3200" dirty="0"/>
          </a:p>
          <a:p>
            <a:pPr marL="628650" indent="-263525">
              <a:lnSpc>
                <a:spcPct val="150000"/>
              </a:lnSpc>
            </a:pPr>
            <a:r>
              <a:rPr lang="ja-JP" altLang="en-US" sz="3200" dirty="0" smtClean="0">
                <a:solidFill>
                  <a:srgbClr val="FF0000"/>
                </a:solidFill>
              </a:rPr>
              <a:t>・ </a:t>
            </a:r>
            <a:r>
              <a:rPr lang="it-IT" sz="3200" kern="50" dirty="0">
                <a:ea typeface="Lucida Sans Unicode"/>
              </a:rPr>
              <a:t>Gli </a:t>
            </a:r>
            <a:r>
              <a:rPr lang="it-IT" sz="3200" kern="50" dirty="0" smtClean="0">
                <a:ea typeface="Lucida Sans Unicode"/>
              </a:rPr>
              <a:t>Italiani hanno livelli più alti di Mindfulness  </a:t>
            </a:r>
            <a:r>
              <a:rPr lang="en-US" altLang="ja-JP" sz="3200" dirty="0" smtClean="0">
                <a:solidFill>
                  <a:prstClr val="black"/>
                </a:solidFill>
              </a:rPr>
              <a:t>(</a:t>
            </a:r>
            <a:r>
              <a:rPr lang="fr-FR" altLang="ja-JP" sz="3200" i="1" dirty="0">
                <a:solidFill>
                  <a:prstClr val="black"/>
                </a:solidFill>
              </a:rPr>
              <a:t>t </a:t>
            </a:r>
            <a:r>
              <a:rPr lang="fr-FR" altLang="ja-JP" sz="3200" dirty="0">
                <a:solidFill>
                  <a:prstClr val="black"/>
                </a:solidFill>
              </a:rPr>
              <a:t>(89) </a:t>
            </a:r>
            <a:r>
              <a:rPr lang="fr-FR" altLang="ja-JP" sz="3200" dirty="0" smtClean="0">
                <a:solidFill>
                  <a:prstClr val="black"/>
                </a:solidFill>
              </a:rPr>
              <a:t>-4.63 </a:t>
            </a:r>
            <a:r>
              <a:rPr lang="fr-FR" altLang="ja-JP" sz="3200" i="1" dirty="0" smtClean="0">
                <a:solidFill>
                  <a:prstClr val="black"/>
                </a:solidFill>
              </a:rPr>
              <a:t>p </a:t>
            </a:r>
            <a:r>
              <a:rPr lang="fr-FR" altLang="ja-JP" sz="3200" dirty="0" smtClean="0">
                <a:solidFill>
                  <a:prstClr val="black"/>
                </a:solidFill>
              </a:rPr>
              <a:t>&lt; </a:t>
            </a:r>
            <a:r>
              <a:rPr lang="fr-FR" altLang="ja-JP" sz="3200" dirty="0" smtClean="0">
                <a:solidFill>
                  <a:srgbClr val="FF0000"/>
                </a:solidFill>
              </a:rPr>
              <a:t>0,01</a:t>
            </a:r>
            <a:r>
              <a:rPr lang="en-US" altLang="ja-JP" sz="3200" dirty="0" smtClean="0">
                <a:solidFill>
                  <a:prstClr val="black"/>
                </a:solidFill>
              </a:rPr>
              <a:t>)</a:t>
            </a:r>
          </a:p>
          <a:p>
            <a:pPr marL="628650" indent="-263525">
              <a:lnSpc>
                <a:spcPct val="150000"/>
              </a:lnSpc>
            </a:pPr>
            <a:r>
              <a:rPr lang="ja-JP" altLang="en-US" sz="3200" dirty="0" smtClean="0">
                <a:solidFill>
                  <a:srgbClr val="FF0000"/>
                </a:solidFill>
              </a:rPr>
              <a:t>・</a:t>
            </a:r>
            <a:r>
              <a:rPr lang="ja-JP" altLang="en-US" sz="3200" dirty="0" smtClean="0"/>
              <a:t> </a:t>
            </a:r>
            <a:r>
              <a:rPr lang="it-IT" altLang="ja-JP" sz="3200" b="1" kern="50" dirty="0" smtClean="0"/>
              <a:t>I</a:t>
            </a:r>
            <a:r>
              <a:rPr lang="it-IT" altLang="ja-JP" sz="3200" kern="50" dirty="0" smtClean="0"/>
              <a:t> Giapponesi presentano livelli  più alti di capacità inibitoria  (</a:t>
            </a:r>
            <a:r>
              <a:rPr lang="fr-FR" altLang="ja-JP" sz="3200" i="1" dirty="0">
                <a:solidFill>
                  <a:prstClr val="black"/>
                </a:solidFill>
              </a:rPr>
              <a:t>t </a:t>
            </a:r>
            <a:r>
              <a:rPr lang="fr-FR" altLang="ja-JP" sz="3200" dirty="0">
                <a:solidFill>
                  <a:prstClr val="black"/>
                </a:solidFill>
              </a:rPr>
              <a:t>(89) </a:t>
            </a:r>
            <a:r>
              <a:rPr lang="fr-FR" altLang="ja-JP" sz="3200" dirty="0" smtClean="0">
                <a:solidFill>
                  <a:prstClr val="black"/>
                </a:solidFill>
              </a:rPr>
              <a:t>3,00 </a:t>
            </a:r>
            <a:r>
              <a:rPr lang="fr-FR" altLang="ja-JP" sz="3200" i="1" dirty="0">
                <a:solidFill>
                  <a:prstClr val="black"/>
                </a:solidFill>
              </a:rPr>
              <a:t>p </a:t>
            </a:r>
            <a:r>
              <a:rPr lang="fr-FR" altLang="ja-JP" sz="3200" dirty="0">
                <a:solidFill>
                  <a:prstClr val="black"/>
                </a:solidFill>
              </a:rPr>
              <a:t>&lt; </a:t>
            </a:r>
            <a:r>
              <a:rPr lang="fr-FR" altLang="ja-JP" sz="3200" dirty="0" smtClean="0">
                <a:solidFill>
                  <a:srgbClr val="FF0000"/>
                </a:solidFill>
              </a:rPr>
              <a:t>0,05</a:t>
            </a:r>
            <a:r>
              <a:rPr lang="en-US" altLang="ja-JP" sz="3200" dirty="0" smtClean="0"/>
              <a:t>)</a:t>
            </a:r>
            <a:endParaRPr lang="en-US" altLang="ja-JP" sz="3200" dirty="0"/>
          </a:p>
          <a:p>
            <a:pPr marL="623888" lvl="0" indent="-258763" defTabSz="4899025">
              <a:lnSpc>
                <a:spcPct val="150000"/>
              </a:lnSpc>
            </a:pPr>
            <a:endParaRPr lang="en-US" altLang="ja-JP" sz="3200" dirty="0">
              <a:solidFill>
                <a:srgbClr val="FF0000"/>
              </a:solidFill>
            </a:endParaRPr>
          </a:p>
          <a:p>
            <a:pPr marL="623888" lvl="0" indent="-258763" defTabSz="4899025">
              <a:lnSpc>
                <a:spcPct val="150000"/>
              </a:lnSpc>
            </a:pPr>
            <a:endParaRPr lang="en-US" altLang="ja-JP" sz="3200" dirty="0" smtClean="0">
              <a:solidFill>
                <a:srgbClr val="FF0000"/>
              </a:solidFill>
            </a:endParaRPr>
          </a:p>
          <a:p>
            <a:pPr marL="628650">
              <a:lnSpc>
                <a:spcPct val="150000"/>
              </a:lnSpc>
            </a:pPr>
            <a:endParaRPr lang="en-US" altLang="ja-JP" sz="3200" dirty="0" smtClean="0">
              <a:solidFill>
                <a:srgbClr val="FF0000"/>
              </a:solidFill>
            </a:endParaRPr>
          </a:p>
          <a:p>
            <a:pPr marL="628650">
              <a:lnSpc>
                <a:spcPct val="150000"/>
              </a:lnSpc>
            </a:pPr>
            <a:endParaRPr lang="en-US" altLang="ja-JP" sz="3200" dirty="0">
              <a:solidFill>
                <a:srgbClr val="FF0000"/>
              </a:solidFill>
            </a:endParaRPr>
          </a:p>
          <a:p>
            <a:pPr marL="628650">
              <a:lnSpc>
                <a:spcPct val="150000"/>
              </a:lnSpc>
            </a:pPr>
            <a:endParaRPr lang="en-US" altLang="ja-JP" sz="3200" dirty="0" smtClean="0">
              <a:solidFill>
                <a:srgbClr val="FF0000"/>
              </a:solidFill>
            </a:endParaRPr>
          </a:p>
          <a:p>
            <a:pPr marL="628650">
              <a:lnSpc>
                <a:spcPct val="150000"/>
              </a:lnSpc>
            </a:pPr>
            <a:endParaRPr lang="en-US" altLang="ja-JP" sz="3200" dirty="0">
              <a:solidFill>
                <a:srgbClr val="FF0000"/>
              </a:solidFill>
            </a:endParaRPr>
          </a:p>
          <a:p>
            <a:pPr marL="628650">
              <a:lnSpc>
                <a:spcPct val="150000"/>
              </a:lnSpc>
            </a:pPr>
            <a:endParaRPr lang="en-US" altLang="ja-JP" sz="3200" dirty="0" smtClean="0">
              <a:solidFill>
                <a:srgbClr val="FF0000"/>
              </a:solidFill>
            </a:endParaRPr>
          </a:p>
          <a:p>
            <a:pPr marL="628650">
              <a:lnSpc>
                <a:spcPct val="150000"/>
              </a:lnSpc>
            </a:pPr>
            <a:endParaRPr lang="en-US" altLang="ja-JP" sz="3200" dirty="0">
              <a:solidFill>
                <a:srgbClr val="FF0000"/>
              </a:solidFill>
            </a:endParaRPr>
          </a:p>
          <a:p>
            <a:pPr marL="628650">
              <a:lnSpc>
                <a:spcPct val="150000"/>
              </a:lnSpc>
            </a:pPr>
            <a:endParaRPr lang="en-US" altLang="ja-JP" sz="3200" dirty="0" smtClean="0">
              <a:solidFill>
                <a:srgbClr val="FF0000"/>
              </a:solidFill>
            </a:endParaRPr>
          </a:p>
          <a:p>
            <a:pPr marL="628650">
              <a:lnSpc>
                <a:spcPct val="150000"/>
              </a:lnSpc>
            </a:pPr>
            <a:endParaRPr lang="en-US" altLang="ja-JP" sz="3200" dirty="0">
              <a:solidFill>
                <a:srgbClr val="FF0000"/>
              </a:solidFill>
            </a:endParaRPr>
          </a:p>
          <a:p>
            <a:pPr marL="628650">
              <a:lnSpc>
                <a:spcPct val="150000"/>
              </a:lnSpc>
            </a:pPr>
            <a:endParaRPr lang="en-US" altLang="ja-JP" sz="3200" dirty="0" smtClean="0">
              <a:solidFill>
                <a:srgbClr val="FF0000"/>
              </a:solidFill>
            </a:endParaRPr>
          </a:p>
          <a:p>
            <a:pPr marL="628650">
              <a:lnSpc>
                <a:spcPct val="150000"/>
              </a:lnSpc>
            </a:pPr>
            <a:endParaRPr lang="en-US" altLang="ja-JP" sz="3200" dirty="0">
              <a:solidFill>
                <a:srgbClr val="FF0000"/>
              </a:solidFill>
            </a:endParaRPr>
          </a:p>
          <a:p>
            <a:pPr marL="628650">
              <a:lnSpc>
                <a:spcPct val="150000"/>
              </a:lnSpc>
            </a:pPr>
            <a:endParaRPr lang="en-US" altLang="ja-JP" sz="3200" dirty="0" smtClean="0">
              <a:solidFill>
                <a:srgbClr val="FF0000"/>
              </a:solidFill>
            </a:endParaRPr>
          </a:p>
          <a:p>
            <a:pPr marL="628650">
              <a:lnSpc>
                <a:spcPct val="150000"/>
              </a:lnSpc>
            </a:pPr>
            <a:endParaRPr lang="en-US" altLang="ja-JP" sz="3200" dirty="0" smtClean="0"/>
          </a:p>
          <a:p>
            <a:pPr marL="628650" indent="-263525">
              <a:lnSpc>
                <a:spcPct val="150000"/>
              </a:lnSpc>
            </a:pPr>
            <a:endParaRPr lang="en-US" altLang="ja-JP" sz="4000" b="1" dirty="0" smtClean="0"/>
          </a:p>
          <a:p>
            <a:pPr marL="628650" indent="-263525">
              <a:lnSpc>
                <a:spcPct val="150000"/>
              </a:lnSpc>
            </a:pPr>
            <a:r>
              <a:rPr lang="en-US" altLang="ja-JP" sz="4000" b="1" dirty="0" smtClean="0"/>
              <a:t>Secondo Risultato </a:t>
            </a:r>
            <a:r>
              <a:rPr lang="en-US" altLang="ja-JP" sz="3600" b="1" dirty="0" smtClean="0"/>
              <a:t>– interazione tra fattori</a:t>
            </a:r>
          </a:p>
          <a:p>
            <a:pPr marL="628650" indent="-263525">
              <a:lnSpc>
                <a:spcPct val="150000"/>
              </a:lnSpc>
            </a:pPr>
            <a:r>
              <a:rPr lang="ja-JP" altLang="en-US" sz="3200" dirty="0" smtClean="0"/>
              <a:t>・</a:t>
            </a:r>
            <a:r>
              <a:rPr lang="en-US" altLang="ja-JP" sz="3200" dirty="0" smtClean="0"/>
              <a:t>L’alta capacità di inibizione nella condizione </a:t>
            </a:r>
            <a:r>
              <a:rPr lang="en-US" altLang="ja-JP" sz="3200" i="1" dirty="0" smtClean="0"/>
              <a:t>Hint </a:t>
            </a:r>
            <a:r>
              <a:rPr lang="en-US" altLang="ja-JP" sz="3200" dirty="0" smtClean="0"/>
              <a:t> è associata ad una diminuzione della risoluzione del </a:t>
            </a:r>
            <a:r>
              <a:rPr lang="en-US" altLang="ja-JP" sz="3200" i="1" dirty="0"/>
              <a:t>P</a:t>
            </a:r>
            <a:r>
              <a:rPr lang="en-US" altLang="ja-JP" sz="3200" i="1" dirty="0" smtClean="0"/>
              <a:t>roblema delle  8 monete </a:t>
            </a:r>
            <a:r>
              <a:rPr lang="en-US" altLang="ja-JP" sz="3200" u="sng" dirty="0" smtClean="0"/>
              <a:t>solo</a:t>
            </a:r>
            <a:r>
              <a:rPr lang="en-US" altLang="ja-JP" sz="3200" dirty="0" smtClean="0"/>
              <a:t> nei soggetti </a:t>
            </a:r>
            <a:r>
              <a:rPr lang="en-US" altLang="ja-JP" sz="3200" dirty="0"/>
              <a:t>G</a:t>
            </a:r>
            <a:r>
              <a:rPr lang="en-US" altLang="ja-JP" sz="3200" dirty="0" smtClean="0"/>
              <a:t>iapponesi</a:t>
            </a:r>
            <a:endParaRPr lang="en-US" altLang="ja-JP" sz="3200" i="1" u="sng" dirty="0" smtClean="0"/>
          </a:p>
          <a:p>
            <a:pPr marL="628650" indent="-263525"/>
            <a:endParaRPr lang="en-US" altLang="ja-JP" sz="3200" dirty="0"/>
          </a:p>
          <a:p>
            <a:pPr marL="628650" indent="-263525"/>
            <a:r>
              <a:rPr lang="en-US" altLang="ja-JP" sz="3200" dirty="0" smtClean="0"/>
              <a:t>                                                                                          </a:t>
            </a:r>
            <a:r>
              <a:rPr lang="el-GR" altLang="ja-JP" sz="3200" dirty="0"/>
              <a:t>χ2 (1) </a:t>
            </a:r>
            <a:r>
              <a:rPr lang="it-IT" altLang="ja-JP" sz="3200" dirty="0" smtClean="0"/>
              <a:t>4.537</a:t>
            </a:r>
            <a:r>
              <a:rPr lang="el-GR" altLang="ja-JP" sz="3200" dirty="0" smtClean="0"/>
              <a:t>, </a:t>
            </a:r>
            <a:r>
              <a:rPr lang="el-GR" altLang="ja-JP" sz="3200" dirty="0">
                <a:solidFill>
                  <a:srgbClr val="FF0000"/>
                </a:solidFill>
              </a:rPr>
              <a:t>p &lt;</a:t>
            </a:r>
            <a:r>
              <a:rPr lang="el-GR" altLang="ja-JP" sz="3200" dirty="0" smtClean="0">
                <a:solidFill>
                  <a:srgbClr val="FF0000"/>
                </a:solidFill>
              </a:rPr>
              <a:t>0,0</a:t>
            </a:r>
            <a:r>
              <a:rPr lang="it-IT" altLang="ja-JP" sz="3200" dirty="0" smtClean="0">
                <a:solidFill>
                  <a:srgbClr val="FF0000"/>
                </a:solidFill>
              </a:rPr>
              <a:t>5</a:t>
            </a:r>
            <a:endParaRPr lang="en-US" altLang="ja-JP" sz="3200" dirty="0" smtClean="0">
              <a:solidFill>
                <a:srgbClr val="FF0000"/>
              </a:solidFill>
            </a:endParaRPr>
          </a:p>
          <a:p>
            <a:pPr marL="628650" indent="-263525"/>
            <a:endParaRPr lang="en-US" altLang="ja-JP" sz="3200" dirty="0"/>
          </a:p>
          <a:p>
            <a:pPr marL="628650" indent="-263525"/>
            <a:endParaRPr lang="en-US" altLang="ja-JP" sz="3200" dirty="0" smtClean="0"/>
          </a:p>
          <a:p>
            <a:pPr marL="628650" indent="-263525"/>
            <a:endParaRPr lang="en-US" altLang="ja-JP" sz="3200" dirty="0"/>
          </a:p>
          <a:p>
            <a:pPr marL="628650" indent="-263525"/>
            <a:endParaRPr lang="en-US" altLang="ja-JP" sz="3200" dirty="0" smtClean="0"/>
          </a:p>
          <a:p>
            <a:pPr marL="628650" indent="-263525"/>
            <a:endParaRPr lang="en-US" altLang="ja-JP" sz="3200" dirty="0"/>
          </a:p>
          <a:p>
            <a:pPr marL="628650" indent="-263525"/>
            <a:endParaRPr lang="en-US" altLang="ja-JP" sz="3200" dirty="0" smtClean="0"/>
          </a:p>
          <a:p>
            <a:pPr marL="628650" indent="-263525"/>
            <a:endParaRPr lang="en-US" altLang="ja-JP" sz="3200" dirty="0" smtClean="0"/>
          </a:p>
          <a:p>
            <a:pPr marL="628650" indent="-263525"/>
            <a:endParaRPr lang="en-US" altLang="ja-JP" sz="3200" dirty="0"/>
          </a:p>
          <a:p>
            <a:pPr indent="365125"/>
            <a:endParaRPr lang="en-US" altLang="ja-JP" sz="3200" dirty="0" smtClean="0"/>
          </a:p>
          <a:p>
            <a:pPr indent="365125"/>
            <a:endParaRPr lang="en-US" altLang="ja-JP" sz="3200" dirty="0" smtClean="0"/>
          </a:p>
          <a:p>
            <a:pPr indent="365125"/>
            <a:endParaRPr lang="en-US" altLang="ja-JP" sz="3200" dirty="0" smtClean="0"/>
          </a:p>
          <a:p>
            <a:pPr indent="365125">
              <a:lnSpc>
                <a:spcPct val="150000"/>
              </a:lnSpc>
            </a:pPr>
            <a:r>
              <a:rPr lang="ja-JP" altLang="en-US" sz="3200" dirty="0" smtClean="0"/>
              <a:t>・</a:t>
            </a:r>
            <a:r>
              <a:rPr lang="it-IT" altLang="ja-JP" sz="3200" dirty="0" smtClean="0"/>
              <a:t>Significativo effetto principale della </a:t>
            </a:r>
            <a:r>
              <a:rPr lang="it-IT" altLang="ja-JP" sz="3200" u="sng" dirty="0" smtClean="0"/>
              <a:t>Nazionalità</a:t>
            </a:r>
            <a:r>
              <a:rPr lang="it-IT" altLang="ja-JP" sz="3200" dirty="0" smtClean="0"/>
              <a:t> </a:t>
            </a:r>
          </a:p>
          <a:p>
            <a:pPr indent="365125">
              <a:lnSpc>
                <a:spcPct val="150000"/>
              </a:lnSpc>
            </a:pPr>
            <a:r>
              <a:rPr lang="it-IT" altLang="ja-JP" sz="3200" dirty="0" smtClean="0"/>
              <a:t>  sulla percentuale di risoluzione (Ratio  3D) del </a:t>
            </a:r>
            <a:r>
              <a:rPr lang="it-IT" altLang="ja-JP" sz="3200" i="1" dirty="0" smtClean="0"/>
              <a:t>Problema delle 8 monete</a:t>
            </a:r>
            <a:endParaRPr lang="it-IT" altLang="ja-JP" sz="3200" u="sng" dirty="0" smtClean="0"/>
          </a:p>
          <a:p>
            <a:pPr indent="365125">
              <a:lnSpc>
                <a:spcPct val="150000"/>
              </a:lnSpc>
            </a:pPr>
            <a:r>
              <a:rPr lang="ja-JP" altLang="it-IT" sz="3200" dirty="0" smtClean="0"/>
              <a:t>・</a:t>
            </a:r>
            <a:r>
              <a:rPr lang="it-IT" altLang="ja-JP" sz="3200" dirty="0" smtClean="0"/>
              <a:t>Nessuna interazione tra fattori                                                                                                  </a:t>
            </a:r>
          </a:p>
          <a:p>
            <a:pPr indent="365125">
              <a:lnSpc>
                <a:spcPct val="150000"/>
              </a:lnSpc>
            </a:pPr>
            <a:r>
              <a:rPr lang="it-IT" altLang="ja-JP" sz="3200" dirty="0"/>
              <a:t> </a:t>
            </a:r>
            <a:r>
              <a:rPr lang="it-IT" altLang="ja-JP" sz="3200" dirty="0" smtClean="0"/>
              <a:t>                                                                                                        </a:t>
            </a:r>
            <a:r>
              <a:rPr lang="it-IT" altLang="ja-JP" sz="3200" i="1" dirty="0" smtClean="0"/>
              <a:t>F</a:t>
            </a:r>
            <a:r>
              <a:rPr lang="it-IT" altLang="ja-JP" sz="3200" dirty="0" smtClean="0"/>
              <a:t>(1</a:t>
            </a:r>
            <a:r>
              <a:rPr lang="it-IT" altLang="ja-JP" sz="3200" dirty="0"/>
              <a:t>, </a:t>
            </a:r>
            <a:r>
              <a:rPr lang="it-IT" altLang="ja-JP" sz="3200" dirty="0" smtClean="0"/>
              <a:t>75)=</a:t>
            </a:r>
            <a:r>
              <a:rPr lang="it-IT" altLang="ja-JP" sz="3200" dirty="0"/>
              <a:t>0.86 </a:t>
            </a:r>
            <a:r>
              <a:rPr lang="it-IT" altLang="ja-JP" sz="3200" i="1" dirty="0">
                <a:solidFill>
                  <a:srgbClr val="FF0000"/>
                </a:solidFill>
              </a:rPr>
              <a:t>p</a:t>
            </a:r>
            <a:r>
              <a:rPr lang="it-IT" altLang="ja-JP" sz="3200" dirty="0">
                <a:solidFill>
                  <a:srgbClr val="FF0000"/>
                </a:solidFill>
              </a:rPr>
              <a:t>&lt;.01</a:t>
            </a:r>
          </a:p>
          <a:p>
            <a:pPr indent="365125">
              <a:lnSpc>
                <a:spcPct val="150000"/>
              </a:lnSpc>
            </a:pPr>
            <a:endParaRPr lang="it-IT" altLang="ja-JP" sz="3200" dirty="0" smtClean="0"/>
          </a:p>
          <a:p>
            <a:pPr indent="365125"/>
            <a:r>
              <a:rPr lang="en-US" altLang="ja-JP" sz="3200" dirty="0" smtClean="0"/>
              <a:t> </a:t>
            </a:r>
          </a:p>
        </p:txBody>
      </p:sp>
      <p:sp>
        <p:nvSpPr>
          <p:cNvPr id="40" name="テキスト ボックス 39"/>
          <p:cNvSpPr txBox="1"/>
          <p:nvPr/>
        </p:nvSpPr>
        <p:spPr>
          <a:xfrm>
            <a:off x="162322" y="31341366"/>
            <a:ext cx="14850212" cy="14927163"/>
          </a:xfrm>
          <a:prstGeom prst="rect">
            <a:avLst/>
          </a:prstGeom>
          <a:noFill/>
        </p:spPr>
        <p:txBody>
          <a:bodyPr wrap="square" rtlCol="0">
            <a:spAutoFit/>
          </a:bodyPr>
          <a:lstStyle/>
          <a:p>
            <a:pPr>
              <a:lnSpc>
                <a:spcPct val="150000"/>
              </a:lnSpc>
            </a:pPr>
            <a:endParaRPr kumimoji="1" lang="en-US" altLang="ja-JP" sz="3200" b="1" dirty="0" smtClean="0"/>
          </a:p>
          <a:p>
            <a:pPr>
              <a:lnSpc>
                <a:spcPct val="150000"/>
              </a:lnSpc>
            </a:pPr>
            <a:endParaRPr lang="en-US" altLang="ja-JP" sz="3200" b="1" dirty="0"/>
          </a:p>
          <a:p>
            <a:pPr algn="just"/>
            <a:r>
              <a:rPr kumimoji="1" lang="ja-JP" altLang="en-US" sz="3200" dirty="0" smtClean="0"/>
              <a:t>　</a:t>
            </a:r>
            <a:r>
              <a:rPr lang="it-IT" altLang="ja-JP" sz="3200" dirty="0" smtClean="0"/>
              <a:t> I soggetti </a:t>
            </a:r>
            <a:r>
              <a:rPr lang="it-IT" altLang="ja-JP" sz="3200" dirty="0"/>
              <a:t>italiani hanno mostrato </a:t>
            </a:r>
            <a:r>
              <a:rPr lang="it-IT" altLang="ja-JP" sz="3200" dirty="0" smtClean="0"/>
              <a:t>quasi un </a:t>
            </a:r>
            <a:r>
              <a:rPr lang="it-IT" altLang="ja-JP" sz="3200" dirty="0"/>
              <a:t>effetto soffitto nella risoluzione del problema, indipendente dalla presentazione dell’hint </a:t>
            </a:r>
            <a:r>
              <a:rPr lang="it-IT" altLang="ja-JP" sz="3200" dirty="0" smtClean="0"/>
              <a:t>e dai livelli di Mindfulness e capacità inibitoria. </a:t>
            </a:r>
            <a:r>
              <a:rPr lang="it-IT" altLang="ja-JP" sz="3200" dirty="0"/>
              <a:t>I soggetti giapponesi hanno mostrato una capacità inibitoria più alta associata a una bassa percentuale di risoluzione e ad un effetto negativo dell’hint. I </a:t>
            </a:r>
            <a:r>
              <a:rPr lang="it-IT" altLang="ja-JP" sz="3200" dirty="0" smtClean="0"/>
              <a:t>risultati inoltre </a:t>
            </a:r>
            <a:r>
              <a:rPr lang="it-IT" altLang="ja-JP" sz="3200" dirty="0"/>
              <a:t>indicano che il fattore che spiega la varianza maggiore nella risoluzione </a:t>
            </a:r>
            <a:r>
              <a:rPr lang="it-IT" altLang="ja-JP" sz="3200" dirty="0" smtClean="0"/>
              <a:t>del problema </a:t>
            </a:r>
            <a:r>
              <a:rPr lang="it-IT" altLang="ja-JP" sz="3200" dirty="0"/>
              <a:t>insight è la nazionalità</a:t>
            </a:r>
            <a:r>
              <a:rPr lang="it-IT" altLang="ja-JP" sz="3200" dirty="0" smtClean="0"/>
              <a:t>. I risultati supportano quindi </a:t>
            </a:r>
            <a:r>
              <a:rPr lang="it-IT" altLang="ja-JP" sz="3200" dirty="0"/>
              <a:t>la possibile interazione tra i fattori cognitivi </a:t>
            </a:r>
            <a:r>
              <a:rPr lang="it-IT" altLang="ja-JP" sz="3200" dirty="0" smtClean="0"/>
              <a:t>e </a:t>
            </a:r>
            <a:r>
              <a:rPr lang="it-IT" altLang="ja-JP" sz="3200" dirty="0"/>
              <a:t>le differenze interculturali relativamente ai problemi di tipo </a:t>
            </a:r>
            <a:r>
              <a:rPr lang="it-IT" altLang="ja-JP" sz="3200" dirty="0" smtClean="0"/>
              <a:t>insight da approfondire ulteriormente attraverso ricerche future</a:t>
            </a:r>
          </a:p>
          <a:p>
            <a:pPr algn="just"/>
            <a:endParaRPr lang="it-IT" altLang="ja-JP" sz="3200" dirty="0" smtClean="0"/>
          </a:p>
          <a:p>
            <a:pPr algn="just"/>
            <a:endParaRPr lang="it-IT" altLang="ja-JP" sz="3200" dirty="0"/>
          </a:p>
          <a:p>
            <a:pPr algn="just"/>
            <a:endParaRPr lang="it-IT" altLang="ja-JP" sz="3200" dirty="0" smtClean="0"/>
          </a:p>
          <a:p>
            <a:pPr algn="just"/>
            <a:r>
              <a:rPr lang="en-US" sz="2300" dirty="0">
                <a:solidFill>
                  <a:srgbClr val="222222"/>
                </a:solidFill>
              </a:rPr>
              <a:t>Baer, R. A., Smith, G. T., Hopkins, J., </a:t>
            </a:r>
            <a:r>
              <a:rPr lang="en-US" sz="2300" dirty="0" err="1">
                <a:solidFill>
                  <a:srgbClr val="222222"/>
                </a:solidFill>
              </a:rPr>
              <a:t>Krietemeyer</a:t>
            </a:r>
            <a:r>
              <a:rPr lang="en-US" sz="2300" dirty="0">
                <a:solidFill>
                  <a:srgbClr val="222222"/>
                </a:solidFill>
              </a:rPr>
              <a:t>, J., &amp; Toney, L</a:t>
            </a:r>
            <a:r>
              <a:rPr lang="en-US" sz="2300" dirty="0" smtClean="0">
                <a:solidFill>
                  <a:srgbClr val="222222"/>
                </a:solidFill>
              </a:rPr>
              <a:t>.(</a:t>
            </a:r>
            <a:r>
              <a:rPr lang="en-US" sz="2300" dirty="0">
                <a:solidFill>
                  <a:srgbClr val="222222"/>
                </a:solidFill>
              </a:rPr>
              <a:t>2006). Using self-report assessment methods to explore </a:t>
            </a:r>
            <a:r>
              <a:rPr lang="en-US" sz="2300" dirty="0" smtClean="0">
                <a:solidFill>
                  <a:srgbClr val="222222"/>
                </a:solidFill>
              </a:rPr>
              <a:t>facets of </a:t>
            </a:r>
            <a:r>
              <a:rPr lang="en-US" sz="2300" dirty="0">
                <a:solidFill>
                  <a:srgbClr val="222222"/>
                </a:solidFill>
              </a:rPr>
              <a:t>mindfulness</a:t>
            </a:r>
            <a:r>
              <a:rPr lang="en-US" sz="2300" i="1" dirty="0">
                <a:solidFill>
                  <a:srgbClr val="222222"/>
                </a:solidFill>
              </a:rPr>
              <a:t>. Assessment</a:t>
            </a:r>
            <a:r>
              <a:rPr lang="en-US" sz="2300" dirty="0">
                <a:solidFill>
                  <a:srgbClr val="222222"/>
                </a:solidFill>
              </a:rPr>
              <a:t>, 13, </a:t>
            </a:r>
            <a:r>
              <a:rPr lang="en-US" sz="2300" dirty="0" smtClean="0">
                <a:solidFill>
                  <a:srgbClr val="222222"/>
                </a:solidFill>
              </a:rPr>
              <a:t>27-45</a:t>
            </a:r>
          </a:p>
          <a:p>
            <a:pPr algn="just"/>
            <a:r>
              <a:rPr lang="en-US" sz="2300" dirty="0">
                <a:solidFill>
                  <a:srgbClr val="222222"/>
                </a:solidFill>
              </a:rPr>
              <a:t>Eriksen, B. A., &amp; Eriksen, C. W. (1974). Effects of </a:t>
            </a:r>
            <a:r>
              <a:rPr lang="en-US" sz="2300" dirty="0" smtClean="0">
                <a:solidFill>
                  <a:srgbClr val="222222"/>
                </a:solidFill>
              </a:rPr>
              <a:t>noise letters </a:t>
            </a:r>
            <a:r>
              <a:rPr lang="en-US" sz="2300" dirty="0">
                <a:solidFill>
                  <a:srgbClr val="222222"/>
                </a:solidFill>
              </a:rPr>
              <a:t>upon the identification of a target letter in a </a:t>
            </a:r>
            <a:r>
              <a:rPr lang="en-US" sz="2300" dirty="0" smtClean="0">
                <a:solidFill>
                  <a:srgbClr val="222222"/>
                </a:solidFill>
              </a:rPr>
              <a:t>non-search task</a:t>
            </a:r>
            <a:r>
              <a:rPr lang="en-US" sz="2300" dirty="0">
                <a:solidFill>
                  <a:srgbClr val="222222"/>
                </a:solidFill>
              </a:rPr>
              <a:t>. </a:t>
            </a:r>
            <a:r>
              <a:rPr lang="en-US" sz="2300" i="1" dirty="0">
                <a:solidFill>
                  <a:srgbClr val="222222"/>
                </a:solidFill>
              </a:rPr>
              <a:t>Perception &amp; Psychophysics, </a:t>
            </a:r>
            <a:r>
              <a:rPr lang="en-US" sz="2300" dirty="0">
                <a:solidFill>
                  <a:srgbClr val="222222"/>
                </a:solidFill>
              </a:rPr>
              <a:t>16, 143–149</a:t>
            </a:r>
          </a:p>
          <a:p>
            <a:pPr algn="just"/>
            <a:r>
              <a:rPr lang="en-US" sz="2300" dirty="0" smtClean="0">
                <a:solidFill>
                  <a:srgbClr val="222222"/>
                </a:solidFill>
              </a:rPr>
              <a:t>Hattori</a:t>
            </a:r>
            <a:r>
              <a:rPr lang="en-US" sz="2300" dirty="0">
                <a:solidFill>
                  <a:srgbClr val="222222"/>
                </a:solidFill>
              </a:rPr>
              <a:t>, </a:t>
            </a:r>
            <a:r>
              <a:rPr lang="en-US" sz="2300" dirty="0" err="1">
                <a:solidFill>
                  <a:srgbClr val="222222"/>
                </a:solidFill>
              </a:rPr>
              <a:t>Masasi</a:t>
            </a:r>
            <a:r>
              <a:rPr lang="en-US" sz="2300" dirty="0">
                <a:solidFill>
                  <a:srgbClr val="222222"/>
                </a:solidFill>
              </a:rPr>
              <a:t>, Steven Sloman, and Ryo </a:t>
            </a:r>
            <a:r>
              <a:rPr lang="en-US" sz="2300" dirty="0" err="1">
                <a:solidFill>
                  <a:srgbClr val="222222"/>
                </a:solidFill>
              </a:rPr>
              <a:t>Orita</a:t>
            </a:r>
            <a:r>
              <a:rPr lang="en-US" sz="2300" dirty="0">
                <a:solidFill>
                  <a:srgbClr val="222222"/>
                </a:solidFill>
              </a:rPr>
              <a:t>. "Effects of unrecognized hints and metacognitive control in insight problem solving." </a:t>
            </a:r>
            <a:r>
              <a:rPr lang="en-US" sz="2300" i="1" dirty="0">
                <a:solidFill>
                  <a:srgbClr val="222222"/>
                </a:solidFill>
              </a:rPr>
              <a:t>The 30th International Congress of Psychology</a:t>
            </a:r>
            <a:r>
              <a:rPr lang="en-US" sz="2300" dirty="0">
                <a:solidFill>
                  <a:srgbClr val="222222"/>
                </a:solidFill>
              </a:rPr>
              <a:t>. </a:t>
            </a:r>
            <a:r>
              <a:rPr lang="en-US" sz="2300" dirty="0" smtClean="0">
                <a:solidFill>
                  <a:srgbClr val="222222"/>
                </a:solidFill>
              </a:rPr>
              <a:t>2012</a:t>
            </a:r>
            <a:endParaRPr lang="en-US" altLang="ja-JP" sz="2300" dirty="0"/>
          </a:p>
          <a:p>
            <a:pPr algn="just"/>
            <a:r>
              <a:rPr lang="en-US" altLang="ja-JP" sz="2300" dirty="0" smtClean="0"/>
              <a:t>Hattori</a:t>
            </a:r>
            <a:r>
              <a:rPr lang="en-US" altLang="ja-JP" sz="2300" dirty="0"/>
              <a:t>, M., Sloman, S. A., &amp; </a:t>
            </a:r>
            <a:r>
              <a:rPr lang="en-US" altLang="ja-JP" sz="2300" dirty="0" err="1"/>
              <a:t>Orita</a:t>
            </a:r>
            <a:r>
              <a:rPr lang="en-US" altLang="ja-JP" sz="2300" dirty="0"/>
              <a:t>, R. (2013). Effects of subliminal hints on insight problem solving. </a:t>
            </a:r>
            <a:r>
              <a:rPr lang="en-US" altLang="ja-JP" sz="2300" i="1" dirty="0" err="1"/>
              <a:t>Psychonomic</a:t>
            </a:r>
            <a:r>
              <a:rPr lang="en-US" altLang="ja-JP" sz="2300" i="1" dirty="0"/>
              <a:t> Bulletin &amp; Review</a:t>
            </a:r>
            <a:r>
              <a:rPr lang="en-US" altLang="ja-JP" sz="2300" dirty="0"/>
              <a:t>, 20, </a:t>
            </a:r>
            <a:r>
              <a:rPr lang="en-US" altLang="ja-JP" sz="2300" dirty="0" smtClean="0"/>
              <a:t>790-797</a:t>
            </a:r>
          </a:p>
          <a:p>
            <a:pPr algn="just"/>
            <a:r>
              <a:rPr lang="en-US" altLang="ja-JP" sz="2300" dirty="0" smtClean="0"/>
              <a:t>Nishida</a:t>
            </a:r>
            <a:r>
              <a:rPr lang="en-US" altLang="ja-JP" sz="2300" dirty="0"/>
              <a:t>, Y., Castoldi V., 2015, Response inhibition and suppression of idea generation in insight problem solving, </a:t>
            </a:r>
            <a:r>
              <a:rPr lang="en-US" altLang="ja-JP" sz="2300" i="1" dirty="0" err="1" smtClean="0"/>
              <a:t>Congresso</a:t>
            </a:r>
            <a:r>
              <a:rPr lang="en-US" altLang="ja-JP" sz="2300" i="1" dirty="0" smtClean="0"/>
              <a:t> </a:t>
            </a:r>
            <a:r>
              <a:rPr lang="en-US" altLang="ja-JP" sz="2300" i="1" dirty="0"/>
              <a:t>JPA 2015</a:t>
            </a:r>
            <a:r>
              <a:rPr lang="en-US" altLang="ja-JP" sz="2300" dirty="0"/>
              <a:t>, </a:t>
            </a:r>
            <a:r>
              <a:rPr lang="en-US" altLang="ja-JP" sz="2300" dirty="0" smtClean="0"/>
              <a:t> Atsuta-</a:t>
            </a:r>
            <a:r>
              <a:rPr lang="en-US" altLang="ja-JP" sz="2300" dirty="0" err="1" smtClean="0"/>
              <a:t>nishimachi</a:t>
            </a:r>
            <a:r>
              <a:rPr lang="en-US" altLang="ja-JP" sz="2300" dirty="0" smtClean="0"/>
              <a:t> </a:t>
            </a:r>
            <a:r>
              <a:rPr lang="en-US" altLang="ja-JP" sz="2300" dirty="0"/>
              <a:t>a Nagoya  </a:t>
            </a:r>
            <a:endParaRPr lang="en-US" altLang="ja-JP" sz="2300" dirty="0" smtClean="0"/>
          </a:p>
          <a:p>
            <a:pPr algn="just"/>
            <a:r>
              <a:rPr lang="en-US" altLang="ja-JP" sz="2300" dirty="0" err="1"/>
              <a:t>Ormerod</a:t>
            </a:r>
            <a:r>
              <a:rPr lang="en-US" altLang="ja-JP" sz="2300" dirty="0"/>
              <a:t>, Thomas C., James N. MacGregor, and Edward P. Chronicle. "Dynamics and constraints in insight problem solving." </a:t>
            </a:r>
            <a:r>
              <a:rPr lang="en-US" altLang="ja-JP" sz="2300" i="1" dirty="0"/>
              <a:t>Journal of Experimental Psychology: Learning, Memory, and Cognition </a:t>
            </a:r>
            <a:r>
              <a:rPr lang="en-US" altLang="ja-JP" sz="2300" dirty="0"/>
              <a:t>28.4 (2002): 791.</a:t>
            </a:r>
            <a:endParaRPr lang="en-US" altLang="ja-JP" sz="2300" dirty="0" smtClean="0"/>
          </a:p>
          <a:p>
            <a:pPr algn="just"/>
            <a:endParaRPr lang="en-US" altLang="ja-JP" sz="2400" dirty="0" smtClean="0"/>
          </a:p>
          <a:p>
            <a:pPr algn="just"/>
            <a:endParaRPr lang="en-US" altLang="ja-JP" sz="2400" dirty="0"/>
          </a:p>
          <a:p>
            <a:pPr algn="just"/>
            <a:endParaRPr lang="en-US" altLang="ja-JP" sz="2400" dirty="0" smtClean="0"/>
          </a:p>
          <a:p>
            <a:pPr algn="just">
              <a:lnSpc>
                <a:spcPct val="150000"/>
              </a:lnSpc>
            </a:pPr>
            <a:endParaRPr lang="en-US" altLang="ja-JP" sz="2400" dirty="0" smtClean="0"/>
          </a:p>
          <a:p>
            <a:pPr algn="just">
              <a:lnSpc>
                <a:spcPct val="150000"/>
              </a:lnSpc>
            </a:pPr>
            <a:endParaRPr lang="en-US" altLang="ja-JP" sz="2400" dirty="0"/>
          </a:p>
          <a:p>
            <a:pPr algn="just">
              <a:lnSpc>
                <a:spcPct val="150000"/>
              </a:lnSpc>
            </a:pPr>
            <a:endParaRPr lang="it-IT" altLang="ja-JP" sz="3200" dirty="0" smtClean="0"/>
          </a:p>
          <a:p>
            <a:pPr algn="just">
              <a:lnSpc>
                <a:spcPct val="150000"/>
              </a:lnSpc>
            </a:pPr>
            <a:endParaRPr kumimoji="1" lang="en-US" altLang="ja-JP" sz="3200" dirty="0" smtClean="0"/>
          </a:p>
        </p:txBody>
      </p:sp>
      <p:grpSp>
        <p:nvGrpSpPr>
          <p:cNvPr id="3" name="グループ化 2"/>
          <p:cNvGrpSpPr/>
          <p:nvPr/>
        </p:nvGrpSpPr>
        <p:grpSpPr>
          <a:xfrm>
            <a:off x="24879298" y="30261246"/>
            <a:ext cx="4680518" cy="4796498"/>
            <a:chOff x="24303307" y="25107221"/>
            <a:chExt cx="6148942" cy="6760993"/>
          </a:xfrm>
        </p:grpSpPr>
        <p:grpSp>
          <p:nvGrpSpPr>
            <p:cNvPr id="36" name="グループ化 35"/>
            <p:cNvGrpSpPr/>
            <p:nvPr/>
          </p:nvGrpSpPr>
          <p:grpSpPr>
            <a:xfrm>
              <a:off x="25092901" y="25107221"/>
              <a:ext cx="4755444" cy="2974495"/>
              <a:chOff x="395536" y="2508623"/>
              <a:chExt cx="3655454" cy="2272766"/>
            </a:xfrm>
          </p:grpSpPr>
          <p:sp>
            <p:nvSpPr>
              <p:cNvPr id="455" name="円/楕円 454"/>
              <p:cNvSpPr/>
              <p:nvPr/>
            </p:nvSpPr>
            <p:spPr>
              <a:xfrm>
                <a:off x="395536" y="3269221"/>
                <a:ext cx="792088" cy="792088"/>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6" name="円/楕円 455"/>
              <p:cNvSpPr/>
              <p:nvPr/>
            </p:nvSpPr>
            <p:spPr>
              <a:xfrm>
                <a:off x="1218481" y="3269221"/>
                <a:ext cx="792088" cy="792088"/>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7" name="円/楕円 456"/>
              <p:cNvSpPr/>
              <p:nvPr/>
            </p:nvSpPr>
            <p:spPr>
              <a:xfrm>
                <a:off x="791580" y="3989301"/>
                <a:ext cx="792088" cy="792088"/>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8" name="円/楕円 457"/>
              <p:cNvSpPr/>
              <p:nvPr/>
            </p:nvSpPr>
            <p:spPr>
              <a:xfrm>
                <a:off x="824324" y="3584280"/>
                <a:ext cx="792088" cy="792088"/>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9" name="円/楕円 458"/>
              <p:cNvSpPr/>
              <p:nvPr/>
            </p:nvSpPr>
            <p:spPr>
              <a:xfrm>
                <a:off x="2438214" y="2508623"/>
                <a:ext cx="792088" cy="792088"/>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0" name="円/楕円 459"/>
              <p:cNvSpPr/>
              <p:nvPr/>
            </p:nvSpPr>
            <p:spPr>
              <a:xfrm>
                <a:off x="2862858" y="3237037"/>
                <a:ext cx="792088" cy="792088"/>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1" name="円/楕円 460"/>
              <p:cNvSpPr/>
              <p:nvPr/>
            </p:nvSpPr>
            <p:spPr>
              <a:xfrm>
                <a:off x="3258902" y="2508623"/>
                <a:ext cx="792088" cy="792088"/>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2" name="円/楕円 461"/>
              <p:cNvSpPr/>
              <p:nvPr/>
            </p:nvSpPr>
            <p:spPr>
              <a:xfrm>
                <a:off x="2376610" y="3905758"/>
                <a:ext cx="792088" cy="792088"/>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3" name="下矢印 462"/>
              <p:cNvSpPr/>
              <p:nvPr/>
            </p:nvSpPr>
            <p:spPr>
              <a:xfrm rot="8407491">
                <a:off x="1325669" y="3934043"/>
                <a:ext cx="388526" cy="827844"/>
              </a:xfrm>
              <a:prstGeom prst="downArrow">
                <a:avLst>
                  <a:gd name="adj1" fmla="val 50000"/>
                  <a:gd name="adj2" fmla="val 119312"/>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8" name="角丸四角形吹き出し 37"/>
            <p:cNvSpPr/>
            <p:nvPr/>
          </p:nvSpPr>
          <p:spPr>
            <a:xfrm>
              <a:off x="24303307" y="28558550"/>
              <a:ext cx="6148942" cy="3309664"/>
            </a:xfrm>
            <a:prstGeom prst="wedgeRoundRectCallout">
              <a:avLst>
                <a:gd name="adj1" fmla="val -23034"/>
                <a:gd name="adj2" fmla="val -61900"/>
                <a:gd name="adj3" fmla="val 16667"/>
              </a:avLst>
            </a:prstGeom>
            <a:solidFill>
              <a:schemeClr val="bg1"/>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2800" dirty="0" smtClean="0">
                  <a:solidFill>
                    <a:srgbClr val="FF0000"/>
                  </a:solidFill>
                </a:rPr>
                <a:t>Ratio 3D </a:t>
              </a:r>
              <a:r>
                <a:rPr lang="en-US" altLang="ja-JP" sz="2800" dirty="0" smtClean="0">
                  <a:solidFill>
                    <a:schemeClr val="tx1"/>
                  </a:solidFill>
                </a:rPr>
                <a:t>=  Numero di movimenti tridimensionali / </a:t>
              </a:r>
            </a:p>
            <a:p>
              <a:pPr algn="just"/>
              <a:r>
                <a:rPr lang="en-US" altLang="ja-JP" sz="2800" dirty="0" smtClean="0">
                  <a:solidFill>
                    <a:schemeClr val="tx1"/>
                  </a:solidFill>
                </a:rPr>
                <a:t>numero di tutti i movimenti </a:t>
              </a:r>
            </a:p>
          </p:txBody>
        </p:sp>
      </p:grpSp>
      <p:sp>
        <p:nvSpPr>
          <p:cNvPr id="468" name="角丸四角形 467"/>
          <p:cNvSpPr/>
          <p:nvPr/>
        </p:nvSpPr>
        <p:spPr>
          <a:xfrm>
            <a:off x="310389" y="31433422"/>
            <a:ext cx="5765279" cy="1123976"/>
          </a:xfrm>
          <a:prstGeom prst="roundRect">
            <a:avLst/>
          </a:prstGeom>
          <a:ln w="139700"/>
          <a:effectLst>
            <a:outerShdw blurRad="584200" dist="38100" dir="2700000" algn="tl" rotWithShape="0">
              <a:prstClr val="black">
                <a:alpha val="40000"/>
              </a:prstClr>
            </a:outerShdw>
          </a:effectLst>
        </p:spPr>
        <p:style>
          <a:lnRef idx="3">
            <a:schemeClr val="lt1"/>
          </a:lnRef>
          <a:fillRef idx="1">
            <a:schemeClr val="accent2"/>
          </a:fillRef>
          <a:effectRef idx="1">
            <a:schemeClr val="accent2"/>
          </a:effectRef>
          <a:fontRef idx="minor">
            <a:schemeClr val="lt1"/>
          </a:fontRef>
        </p:style>
        <p:txBody>
          <a:bodyPr rtlCol="0" anchor="ctr"/>
          <a:lstStyle/>
          <a:p>
            <a:pPr algn="ctr"/>
            <a:r>
              <a:rPr kumimoji="1" lang="en-US" altLang="ja-JP" sz="5400" b="1" dirty="0" err="1" smtClean="0">
                <a:solidFill>
                  <a:schemeClr val="bg1"/>
                </a:solidFill>
              </a:rPr>
              <a:t>Discussione</a:t>
            </a:r>
            <a:endParaRPr kumimoji="1" lang="ja-JP" altLang="en-US" sz="5400" b="1" dirty="0">
              <a:solidFill>
                <a:schemeClr val="bg1"/>
              </a:solidFill>
            </a:endParaRPr>
          </a:p>
        </p:txBody>
      </p:sp>
      <p:sp>
        <p:nvSpPr>
          <p:cNvPr id="480" name="角丸四角形 479"/>
          <p:cNvSpPr/>
          <p:nvPr/>
        </p:nvSpPr>
        <p:spPr>
          <a:xfrm>
            <a:off x="373707" y="4453848"/>
            <a:ext cx="5765280" cy="820622"/>
          </a:xfrm>
          <a:prstGeom prst="roundRect">
            <a:avLst/>
          </a:prstGeom>
          <a:ln w="139700"/>
          <a:effectLst>
            <a:outerShdw blurRad="584200" dist="38100" dir="2700000" algn="tl" rotWithShape="0">
              <a:prstClr val="black">
                <a:alpha val="40000"/>
              </a:prstClr>
            </a:outerShdw>
          </a:effectLst>
        </p:spPr>
        <p:style>
          <a:lnRef idx="3">
            <a:schemeClr val="lt1"/>
          </a:lnRef>
          <a:fillRef idx="1">
            <a:schemeClr val="accent2"/>
          </a:fillRef>
          <a:effectRef idx="1">
            <a:schemeClr val="accent2"/>
          </a:effectRef>
          <a:fontRef idx="minor">
            <a:schemeClr val="lt1"/>
          </a:fontRef>
        </p:style>
        <p:txBody>
          <a:bodyPr rtlCol="0" anchor="ctr"/>
          <a:lstStyle/>
          <a:p>
            <a:pPr algn="ctr"/>
            <a:r>
              <a:rPr kumimoji="1" lang="en-US" altLang="ja-JP" sz="5400" b="1" dirty="0" err="1" smtClean="0">
                <a:solidFill>
                  <a:schemeClr val="bg1"/>
                </a:solidFill>
              </a:rPr>
              <a:t>Introduzione</a:t>
            </a:r>
            <a:endParaRPr kumimoji="1" lang="ja-JP" altLang="en-US" sz="5400" b="1" dirty="0">
              <a:solidFill>
                <a:schemeClr val="bg1"/>
              </a:solidFill>
            </a:endParaRPr>
          </a:p>
        </p:txBody>
      </p:sp>
      <p:sp>
        <p:nvSpPr>
          <p:cNvPr id="489" name="角丸四角形 488"/>
          <p:cNvSpPr/>
          <p:nvPr/>
        </p:nvSpPr>
        <p:spPr>
          <a:xfrm>
            <a:off x="310390" y="37004765"/>
            <a:ext cx="5765279" cy="1123976"/>
          </a:xfrm>
          <a:prstGeom prst="roundRect">
            <a:avLst/>
          </a:prstGeom>
          <a:ln w="139700"/>
          <a:effectLst>
            <a:outerShdw blurRad="584200" dist="38100" dir="2700000" algn="tl" rotWithShape="0">
              <a:prstClr val="black">
                <a:alpha val="40000"/>
              </a:prstClr>
            </a:outerShdw>
          </a:effectLst>
        </p:spPr>
        <p:style>
          <a:lnRef idx="3">
            <a:schemeClr val="lt1"/>
          </a:lnRef>
          <a:fillRef idx="1">
            <a:schemeClr val="accent2"/>
          </a:fillRef>
          <a:effectRef idx="1">
            <a:schemeClr val="accent2"/>
          </a:effectRef>
          <a:fontRef idx="minor">
            <a:schemeClr val="lt1"/>
          </a:fontRef>
        </p:style>
        <p:txBody>
          <a:bodyPr rtlCol="0" anchor="ctr"/>
          <a:lstStyle/>
          <a:p>
            <a:pPr algn="ctr"/>
            <a:r>
              <a:rPr lang="en-US" altLang="ja-JP" sz="5400" b="1" dirty="0" smtClean="0">
                <a:solidFill>
                  <a:schemeClr val="bg1"/>
                </a:solidFill>
              </a:rPr>
              <a:t>Bibliografia</a:t>
            </a:r>
            <a:endParaRPr kumimoji="1" lang="ja-JP" altLang="en-US" sz="5400" b="1" dirty="0">
              <a:solidFill>
                <a:schemeClr val="bg1"/>
              </a:solidFill>
            </a:endParaRPr>
          </a:p>
        </p:txBody>
      </p:sp>
      <p:sp>
        <p:nvSpPr>
          <p:cNvPr id="491" name="四角形吹き出し 490"/>
          <p:cNvSpPr/>
          <p:nvPr/>
        </p:nvSpPr>
        <p:spPr>
          <a:xfrm>
            <a:off x="10199972" y="21366299"/>
            <a:ext cx="4759653" cy="1928190"/>
          </a:xfrm>
          <a:prstGeom prst="wedgeRectCallout">
            <a:avLst>
              <a:gd name="adj1" fmla="val 20464"/>
              <a:gd name="adj2" fmla="val 61023"/>
            </a:avLst>
          </a:prstGeom>
          <a:ln w="76200"/>
        </p:spPr>
        <p:style>
          <a:lnRef idx="2">
            <a:schemeClr val="dk1"/>
          </a:lnRef>
          <a:fillRef idx="1">
            <a:schemeClr val="lt1"/>
          </a:fillRef>
          <a:effectRef idx="0">
            <a:schemeClr val="dk1"/>
          </a:effectRef>
          <a:fontRef idx="minor">
            <a:schemeClr val="dk1"/>
          </a:fontRef>
        </p:style>
        <p:txBody>
          <a:bodyPr rtlCol="0" anchor="ctr"/>
          <a:lstStyle/>
          <a:p>
            <a:pPr marL="257175"/>
            <a:endParaRPr kumimoji="1" lang="ja-JP" altLang="en-US" sz="2800"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8347" y="26189612"/>
            <a:ext cx="3796664" cy="284749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030756" y="23631686"/>
            <a:ext cx="4928870" cy="33237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正方形/長方形 3"/>
          <p:cNvSpPr/>
          <p:nvPr/>
        </p:nvSpPr>
        <p:spPr>
          <a:xfrm>
            <a:off x="10146792" y="21394539"/>
            <a:ext cx="4759654" cy="1815882"/>
          </a:xfrm>
          <a:prstGeom prst="rect">
            <a:avLst/>
          </a:prstGeom>
        </p:spPr>
        <p:txBody>
          <a:bodyPr wrap="square">
            <a:spAutoFit/>
          </a:bodyPr>
          <a:lstStyle/>
          <a:p>
            <a:pPr algn="ctr"/>
            <a:r>
              <a:rPr lang="en-US" altLang="ja-JP" sz="2800" dirty="0" smtClean="0"/>
              <a:t>“</a:t>
            </a:r>
            <a:r>
              <a:rPr lang="en-US" altLang="ja-JP" sz="2800" dirty="0"/>
              <a:t>M</a:t>
            </a:r>
            <a:r>
              <a:rPr lang="en-US" altLang="ja-JP" sz="2800" dirty="0" smtClean="0"/>
              <a:t>odifica la disposizione, muovendo solo due monete, in modo tale che ogni moneta ne tocchi esattamente le altre tre“</a:t>
            </a:r>
            <a:endParaRPr lang="ja-JP" altLang="en-US" sz="2800" dirty="0"/>
          </a:p>
        </p:txBody>
      </p:sp>
      <p:pic>
        <p:nvPicPr>
          <p:cNvPr id="2"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46923" y="23048268"/>
            <a:ext cx="14652462" cy="9963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932075" y="28515275"/>
            <a:ext cx="7992888" cy="5088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Freccia in giù 12"/>
          <p:cNvSpPr/>
          <p:nvPr/>
        </p:nvSpPr>
        <p:spPr>
          <a:xfrm rot="19023696">
            <a:off x="7896359" y="18286720"/>
            <a:ext cx="484632" cy="74002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it-IT"/>
          </a:p>
        </p:txBody>
      </p:sp>
      <p:sp>
        <p:nvSpPr>
          <p:cNvPr id="14" name="Freccia in giù 13"/>
          <p:cNvSpPr/>
          <p:nvPr/>
        </p:nvSpPr>
        <p:spPr>
          <a:xfrm>
            <a:off x="7345112" y="13483382"/>
            <a:ext cx="484632" cy="86409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it-IT"/>
          </a:p>
        </p:txBody>
      </p:sp>
      <p:sp>
        <p:nvSpPr>
          <p:cNvPr id="5" name="Parentesi graffa chiusa 4"/>
          <p:cNvSpPr/>
          <p:nvPr/>
        </p:nvSpPr>
        <p:spPr>
          <a:xfrm rot="16200000">
            <a:off x="18273820" y="27793000"/>
            <a:ext cx="357722" cy="2016876"/>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9" name="CasellaDiTesto 8"/>
          <p:cNvSpPr txBox="1"/>
          <p:nvPr/>
        </p:nvSpPr>
        <p:spPr>
          <a:xfrm>
            <a:off x="18288062" y="28339772"/>
            <a:ext cx="477238" cy="461665"/>
          </a:xfrm>
          <a:prstGeom prst="rect">
            <a:avLst/>
          </a:prstGeom>
          <a:noFill/>
        </p:spPr>
        <p:txBody>
          <a:bodyPr wrap="square" rtlCol="0">
            <a:spAutoFit/>
          </a:bodyPr>
          <a:lstStyle/>
          <a:p>
            <a:r>
              <a:rPr lang="it-IT" sz="2400" dirty="0"/>
              <a:t>*</a:t>
            </a:r>
          </a:p>
        </p:txBody>
      </p:sp>
      <p:pic>
        <p:nvPicPr>
          <p:cNvPr id="15"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932075" y="36645823"/>
            <a:ext cx="7992888" cy="53798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9684671" y="20376730"/>
            <a:ext cx="6365125" cy="4968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3276891" y="14746053"/>
            <a:ext cx="6367756" cy="49955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5932075" y="14746053"/>
            <a:ext cx="6367756" cy="49955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Parentesi graffa chiusa 15"/>
          <p:cNvSpPr/>
          <p:nvPr/>
        </p:nvSpPr>
        <p:spPr>
          <a:xfrm rot="16200000">
            <a:off x="19369602" y="14652655"/>
            <a:ext cx="216025" cy="2557996"/>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17" name="CasellaDiTesto 16"/>
          <p:cNvSpPr txBox="1"/>
          <p:nvPr/>
        </p:nvSpPr>
        <p:spPr>
          <a:xfrm>
            <a:off x="19321161" y="15499606"/>
            <a:ext cx="312906" cy="400110"/>
          </a:xfrm>
          <a:prstGeom prst="rect">
            <a:avLst/>
          </a:prstGeom>
          <a:noFill/>
        </p:spPr>
        <p:txBody>
          <a:bodyPr wrap="none" rtlCol="0">
            <a:spAutoFit/>
          </a:bodyPr>
          <a:lstStyle/>
          <a:p>
            <a:r>
              <a:rPr lang="it-IT" sz="2000" dirty="0" smtClean="0"/>
              <a:t>*</a:t>
            </a:r>
            <a:endParaRPr lang="it-IT" sz="2000" dirty="0"/>
          </a:p>
        </p:txBody>
      </p:sp>
      <p:pic>
        <p:nvPicPr>
          <p:cNvPr id="18" name="Picture 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5293115" y="15814241"/>
            <a:ext cx="2760553" cy="225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 name="Picture 3"/>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rot="10800000">
            <a:off x="21692715" y="24794132"/>
            <a:ext cx="2753738" cy="225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 name="Picture 4"/>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2849714" y="24966583"/>
            <a:ext cx="439737"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2662472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8576</TotalTime>
  <Words>301</Words>
  <Application>Microsoft Office PowerPoint</Application>
  <PresentationFormat>Personalizzato</PresentationFormat>
  <Paragraphs>94</Paragraphs>
  <Slides>1</Slides>
  <Notes>1</Notes>
  <HiddenSlides>0</HiddenSlides>
  <MMClips>0</MMClips>
  <ScaleCrop>false</ScaleCrop>
  <HeadingPairs>
    <vt:vector size="4" baseType="variant">
      <vt:variant>
        <vt:lpstr>Tema</vt:lpstr>
      </vt:variant>
      <vt:variant>
        <vt:i4>1</vt:i4>
      </vt:variant>
      <vt:variant>
        <vt:lpstr>Titoli diapositive</vt:lpstr>
      </vt:variant>
      <vt:variant>
        <vt:i4>1</vt:i4>
      </vt:variant>
    </vt:vector>
  </HeadingPairs>
  <TitlesOfParts>
    <vt:vector size="2" baseType="lpstr">
      <vt:lpstr>Office ​​テーマ</vt:lpstr>
      <vt:lpstr>Presentazione standard di PowerPoint</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Psychology Department</dc:creator>
  <cp:lastModifiedBy>Valeria</cp:lastModifiedBy>
  <cp:revision>551</cp:revision>
  <cp:lastPrinted>2015-01-17T02:06:19Z</cp:lastPrinted>
  <dcterms:created xsi:type="dcterms:W3CDTF">2014-10-31T01:51:56Z</dcterms:created>
  <dcterms:modified xsi:type="dcterms:W3CDTF">2016-09-14T09:58:26Z</dcterms:modified>
</cp:coreProperties>
</file>