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8" r:id="rId3"/>
    <p:sldId id="270" r:id="rId4"/>
    <p:sldId id="257" r:id="rId5"/>
    <p:sldId id="262" r:id="rId6"/>
    <p:sldId id="261" r:id="rId7"/>
    <p:sldId id="271" r:id="rId8"/>
    <p:sldId id="263" r:id="rId9"/>
    <p:sldId id="259" r:id="rId10"/>
    <p:sldId id="260" r:id="rId11"/>
    <p:sldId id="272" r:id="rId12"/>
    <p:sldId id="264" r:id="rId13"/>
    <p:sldId id="265" r:id="rId14"/>
    <p:sldId id="269" r:id="rId15"/>
    <p:sldId id="273" r:id="rId16"/>
    <p:sldId id="266" r:id="rId17"/>
    <p:sldId id="274" r:id="rId18"/>
    <p:sldId id="275" r:id="rId19"/>
    <p:sldId id="268" r:id="rId20"/>
    <p:sldId id="276" r:id="rId21"/>
    <p:sldId id="277" r:id="rId22"/>
    <p:sldId id="278" r:id="rId23"/>
    <p:sldId id="279"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96" autoAdjust="0"/>
  </p:normalViewPr>
  <p:slideViewPr>
    <p:cSldViewPr snapToGrid="0">
      <p:cViewPr varScale="1">
        <p:scale>
          <a:sx n="83" d="100"/>
          <a:sy n="83" d="100"/>
        </p:scale>
        <p:origin x="58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7577E8-19F9-4AD5-856C-8D5E145CFDA1}" type="datetimeFigureOut">
              <a:rPr lang="it-IT" smtClean="0"/>
              <a:t>22/10/2015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3114A0-23B5-4F3A-8959-91F270C6A247}" type="slidenum">
              <a:rPr lang="it-IT" smtClean="0"/>
              <a:t>‹N›</a:t>
            </a:fld>
            <a:endParaRPr lang="it-IT"/>
          </a:p>
        </p:txBody>
      </p:sp>
    </p:spTree>
    <p:extLst>
      <p:ext uri="{BB962C8B-B14F-4D97-AF65-F5344CB8AC3E}">
        <p14:creationId xmlns:p14="http://schemas.microsoft.com/office/powerpoint/2010/main" val="4036226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C3114A0-23B5-4F3A-8959-91F270C6A247}" type="slidenum">
              <a:rPr lang="it-IT" smtClean="0"/>
              <a:t>1</a:t>
            </a:fld>
            <a:endParaRPr lang="it-IT"/>
          </a:p>
        </p:txBody>
      </p:sp>
    </p:spTree>
    <p:extLst>
      <p:ext uri="{BB962C8B-B14F-4D97-AF65-F5344CB8AC3E}">
        <p14:creationId xmlns:p14="http://schemas.microsoft.com/office/powerpoint/2010/main" val="1598876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aseline="0" dirty="0" err="1" smtClean="0"/>
              <a:t>Italian</a:t>
            </a:r>
            <a:r>
              <a:rPr lang="it-IT" baseline="0" dirty="0" smtClean="0"/>
              <a:t> </a:t>
            </a:r>
            <a:r>
              <a:rPr lang="it-IT" baseline="0" dirty="0" err="1" smtClean="0"/>
              <a:t>legal</a:t>
            </a:r>
            <a:r>
              <a:rPr lang="it-IT" baseline="0" dirty="0" smtClean="0"/>
              <a:t> </a:t>
            </a:r>
            <a:r>
              <a:rPr lang="it-IT" baseline="0" dirty="0" err="1" smtClean="0"/>
              <a:t>philosopher</a:t>
            </a:r>
            <a:r>
              <a:rPr lang="it-IT" baseline="0" dirty="0" smtClean="0"/>
              <a:t> Amedeo Giovanni Conte.</a:t>
            </a:r>
            <a:endParaRPr lang="it-IT" dirty="0"/>
          </a:p>
        </p:txBody>
      </p:sp>
      <p:sp>
        <p:nvSpPr>
          <p:cNvPr id="4" name="Segnaposto numero diapositiva 3"/>
          <p:cNvSpPr>
            <a:spLocks noGrp="1"/>
          </p:cNvSpPr>
          <p:nvPr>
            <p:ph type="sldNum" sz="quarter" idx="10"/>
          </p:nvPr>
        </p:nvSpPr>
        <p:spPr/>
        <p:txBody>
          <a:bodyPr/>
          <a:lstStyle/>
          <a:p>
            <a:fld id="{2C3114A0-23B5-4F3A-8959-91F270C6A247}" type="slidenum">
              <a:rPr lang="it-IT" smtClean="0"/>
              <a:t>4</a:t>
            </a:fld>
            <a:endParaRPr lang="it-IT"/>
          </a:p>
        </p:txBody>
      </p:sp>
    </p:spTree>
    <p:extLst>
      <p:ext uri="{BB962C8B-B14F-4D97-AF65-F5344CB8AC3E}">
        <p14:creationId xmlns:p14="http://schemas.microsoft.com/office/powerpoint/2010/main" val="1769601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C3114A0-23B5-4F3A-8959-91F270C6A247}" type="slidenum">
              <a:rPr lang="it-IT" smtClean="0"/>
              <a:t>9</a:t>
            </a:fld>
            <a:endParaRPr lang="it-IT"/>
          </a:p>
        </p:txBody>
      </p:sp>
    </p:spTree>
    <p:extLst>
      <p:ext uri="{BB962C8B-B14F-4D97-AF65-F5344CB8AC3E}">
        <p14:creationId xmlns:p14="http://schemas.microsoft.com/office/powerpoint/2010/main" val="421019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C3114A0-23B5-4F3A-8959-91F270C6A247}" type="slidenum">
              <a:rPr lang="it-IT" smtClean="0"/>
              <a:t>10</a:t>
            </a:fld>
            <a:endParaRPr lang="it-IT"/>
          </a:p>
        </p:txBody>
      </p:sp>
    </p:spTree>
    <p:extLst>
      <p:ext uri="{BB962C8B-B14F-4D97-AF65-F5344CB8AC3E}">
        <p14:creationId xmlns:p14="http://schemas.microsoft.com/office/powerpoint/2010/main" val="1228090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400" dirty="0" err="1" smtClean="0"/>
              <a:t>Dülmen</a:t>
            </a:r>
            <a:r>
              <a:rPr lang="en-GB" dirty="0" smtClean="0"/>
              <a:t> (</a:t>
            </a:r>
            <a:r>
              <a:rPr lang="en-GB" dirty="0" err="1" smtClean="0"/>
              <a:t>Westfalen</a:t>
            </a:r>
            <a:r>
              <a:rPr lang="en-GB" dirty="0" smtClean="0"/>
              <a:t>),</a:t>
            </a:r>
            <a:r>
              <a:rPr lang="en-GB" baseline="0" dirty="0" smtClean="0"/>
              <a:t> May, 2013.</a:t>
            </a:r>
            <a:endParaRPr lang="en-GB" dirty="0"/>
          </a:p>
        </p:txBody>
      </p:sp>
      <p:sp>
        <p:nvSpPr>
          <p:cNvPr id="4" name="Segnaposto numero diapositiva 3"/>
          <p:cNvSpPr>
            <a:spLocks noGrp="1"/>
          </p:cNvSpPr>
          <p:nvPr>
            <p:ph type="sldNum" sz="quarter" idx="10"/>
          </p:nvPr>
        </p:nvSpPr>
        <p:spPr/>
        <p:txBody>
          <a:bodyPr/>
          <a:lstStyle/>
          <a:p>
            <a:fld id="{2C3114A0-23B5-4F3A-8959-91F270C6A247}" type="slidenum">
              <a:rPr lang="it-IT" smtClean="0"/>
              <a:t>13</a:t>
            </a:fld>
            <a:endParaRPr lang="it-IT"/>
          </a:p>
        </p:txBody>
      </p:sp>
    </p:spTree>
    <p:extLst>
      <p:ext uri="{BB962C8B-B14F-4D97-AF65-F5344CB8AC3E}">
        <p14:creationId xmlns:p14="http://schemas.microsoft.com/office/powerpoint/2010/main" val="580131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93184563-5E80-4DC8-9C37-21DCBC86C9CD}"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900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99A79F19-BC98-4D2C-9181-C5F717E69830}" type="datetime1">
              <a:rPr lang="it-IT" smtClean="0"/>
              <a:t>22/10/2015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619674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24091818-FD7C-45ED-9795-5603B09B2CDE}"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3865567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smtClean="0"/>
              <a:t>Fare clic per modificare lo stile del titolo</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22FB4FCA-82FE-4E8A-B08E-3A11356BE626}"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93443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057CBCC-96D6-4E06-9878-F75A6CA77AB6}"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3803654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smtClean="0"/>
              <a:t>Fare clic per modificare lo stile del titolo</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smtClean="0"/>
              <a:t>Fare clic per modificare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3F147AE2-D7AA-48A4-A721-FA1CD59424D1}"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491381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smtClean="0"/>
              <a:t>Fare clic per modificare lo stile del titolo</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smtClean="0"/>
              <a:t>Fare clic per modificare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FAD2AA53-C163-458B-8FAD-2B83B2F4A1D9}"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746207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B533C56-3E16-458B-97AD-0699A9752612}"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94268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9158F30D-8115-4FEA-BEEB-62F0E6318154}"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3178430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nchor="ct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A5B0026-BE7A-47CA-BA47-36467C088481}"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5368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4B62963A-6BE9-4895-970B-2EA46081105B}" type="datetime1">
              <a:rPr lang="it-IT" smtClean="0"/>
              <a:t>22/10/2015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8195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92008074-281D-4EDB-801D-DA32FE6D9E4D}" type="datetime1">
              <a:rPr lang="it-IT" smtClean="0"/>
              <a:t>22/10/2015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478834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0BC7C4BE-4914-4A69-AF84-5BC5191BF61D}" type="datetime1">
              <a:rPr lang="it-IT" smtClean="0"/>
              <a:t>22/10/2015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670393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39EC8B02-9F8B-45A2-B4A4-B6B8508B313A}" type="datetime1">
              <a:rPr lang="it-IT" smtClean="0"/>
              <a:t>22/10/2015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4229328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72ED3D-A84E-410B-8E1C-D37242803B92}" type="datetime1">
              <a:rPr lang="it-IT" smtClean="0"/>
              <a:t>22/10/2015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164298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7C088767-4655-41A8-8689-5BB83B9DFC66}" type="datetime1">
              <a:rPr lang="it-IT" smtClean="0"/>
              <a:t>22/10/2015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2361897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smtClean="0"/>
              <a:t>Fare clic per modificare lo stile del titolo</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3F1DAE7F-B5B6-4469-AEBC-EB7403F27AC4}" type="datetime1">
              <a:rPr lang="it-IT" smtClean="0"/>
              <a:t>22/10/2015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1D265DD-87EC-4E42-A3AF-369015E15F68}" type="slidenum">
              <a:rPr lang="it-IT" smtClean="0"/>
              <a:t>‹N›</a:t>
            </a:fld>
            <a:endParaRPr lang="it-IT"/>
          </a:p>
        </p:txBody>
      </p:sp>
    </p:spTree>
    <p:extLst>
      <p:ext uri="{BB962C8B-B14F-4D97-AF65-F5344CB8AC3E}">
        <p14:creationId xmlns:p14="http://schemas.microsoft.com/office/powerpoint/2010/main" val="1293347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2ADD3AA8-F67B-4C23-A2E8-2741871D81FC}" type="datetime1">
              <a:rPr lang="it-IT" smtClean="0"/>
              <a:t>22/10/2015</a:t>
            </a:fld>
            <a:endParaRPr lang="it-IT"/>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it-IT"/>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1D265DD-87EC-4E42-A3AF-369015E15F68}" type="slidenum">
              <a:rPr lang="it-IT" smtClean="0"/>
              <a:t>‹N›</a:t>
            </a:fld>
            <a:endParaRPr lang="it-IT"/>
          </a:p>
        </p:txBody>
      </p:sp>
    </p:spTree>
    <p:extLst>
      <p:ext uri="{BB962C8B-B14F-4D97-AF65-F5344CB8AC3E}">
        <p14:creationId xmlns:p14="http://schemas.microsoft.com/office/powerpoint/2010/main" val="40525142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 Id="rId5" Type="http://schemas.openxmlformats.org/officeDocument/2006/relationships/image" Target="../media/image8.jp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 Id="rId5" Type="http://schemas.openxmlformats.org/officeDocument/2006/relationships/image" Target="../media/image3.jpg"/><Relationship Id="rId4" Type="http://schemas.openxmlformats.org/officeDocument/2006/relationships/image" Target="../media/image1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4212" y="478551"/>
            <a:ext cx="8030020" cy="1462217"/>
          </a:xfrm>
        </p:spPr>
        <p:txBody>
          <a:bodyPr anchor="t">
            <a:normAutofit/>
          </a:bodyPr>
          <a:lstStyle/>
          <a:p>
            <a:r>
              <a:rPr lang="en-GB" sz="2800" b="1" dirty="0">
                <a:solidFill>
                  <a:schemeClr val="bg2"/>
                </a:solidFill>
              </a:rPr>
              <a:t>The Fourth </a:t>
            </a:r>
            <a:r>
              <a:rPr lang="en-GB" sz="2800" b="1" dirty="0" smtClean="0">
                <a:solidFill>
                  <a:schemeClr val="bg2"/>
                </a:solidFill>
              </a:rPr>
              <a:t>Conference of </a:t>
            </a:r>
            <a:r>
              <a:rPr lang="en-GB" sz="2800" b="1" dirty="0">
                <a:solidFill>
                  <a:schemeClr val="bg2"/>
                </a:solidFill>
              </a:rPr>
              <a:t>the European Network on Social Ontology (ENSO IV</a:t>
            </a:r>
            <a:r>
              <a:rPr lang="en-GB" sz="2800" b="1" dirty="0" smtClean="0">
                <a:solidFill>
                  <a:schemeClr val="bg2"/>
                </a:solidFill>
              </a:rPr>
              <a:t>)</a:t>
            </a:r>
            <a:br>
              <a:rPr lang="en-GB" sz="2800" b="1" dirty="0" smtClean="0">
                <a:solidFill>
                  <a:schemeClr val="bg2"/>
                </a:solidFill>
              </a:rPr>
            </a:br>
            <a:r>
              <a:rPr lang="en-GB" sz="2000" b="1" dirty="0" smtClean="0">
                <a:solidFill>
                  <a:schemeClr val="bg2"/>
                </a:solidFill>
              </a:rPr>
              <a:t>Palermo, 24 – 26 | 9 </a:t>
            </a:r>
            <a:r>
              <a:rPr lang="en-GB" sz="2000" b="1" smtClean="0">
                <a:solidFill>
                  <a:schemeClr val="bg2"/>
                </a:solidFill>
              </a:rPr>
              <a:t>| </a:t>
            </a:r>
            <a:r>
              <a:rPr lang="en-GB" sz="2000" b="1" smtClean="0">
                <a:solidFill>
                  <a:schemeClr val="bg2"/>
                </a:solidFill>
              </a:rPr>
              <a:t>2015</a:t>
            </a:r>
            <a:endParaRPr lang="it-IT" sz="2000" dirty="0">
              <a:solidFill>
                <a:schemeClr val="bg2"/>
              </a:solidFill>
            </a:endParaRPr>
          </a:p>
        </p:txBody>
      </p:sp>
      <p:sp>
        <p:nvSpPr>
          <p:cNvPr id="3" name="Sottotitolo 2"/>
          <p:cNvSpPr>
            <a:spLocks noGrp="1"/>
          </p:cNvSpPr>
          <p:nvPr>
            <p:ph type="subTitle" idx="1"/>
          </p:nvPr>
        </p:nvSpPr>
        <p:spPr>
          <a:xfrm>
            <a:off x="684212" y="2696202"/>
            <a:ext cx="7769323" cy="1947333"/>
          </a:xfrm>
        </p:spPr>
        <p:txBody>
          <a:bodyPr>
            <a:normAutofit/>
          </a:bodyPr>
          <a:lstStyle/>
          <a:p>
            <a:r>
              <a:rPr lang="it-IT" sz="4000" i="1" cap="small" dirty="0" err="1" smtClean="0">
                <a:solidFill>
                  <a:schemeClr val="tx1"/>
                </a:solidFill>
              </a:rPr>
              <a:t>Institutional</a:t>
            </a:r>
            <a:r>
              <a:rPr lang="it-IT" sz="4000" i="1" cap="small" dirty="0" smtClean="0">
                <a:solidFill>
                  <a:schemeClr val="tx1"/>
                </a:solidFill>
              </a:rPr>
              <a:t> </a:t>
            </a:r>
            <a:r>
              <a:rPr lang="it-IT" sz="4000" i="1" cap="small" dirty="0" err="1" smtClean="0">
                <a:solidFill>
                  <a:schemeClr val="tx1"/>
                </a:solidFill>
              </a:rPr>
              <a:t>Ontology</a:t>
            </a:r>
            <a:r>
              <a:rPr lang="it-IT" sz="4000" i="1" cap="small" dirty="0" smtClean="0">
                <a:solidFill>
                  <a:schemeClr val="tx1"/>
                </a:solidFill>
              </a:rPr>
              <a:t> </a:t>
            </a:r>
            <a:br>
              <a:rPr lang="it-IT" sz="4000" i="1" cap="small" dirty="0" smtClean="0">
                <a:solidFill>
                  <a:schemeClr val="tx1"/>
                </a:solidFill>
              </a:rPr>
            </a:br>
            <a:r>
              <a:rPr lang="it-IT" sz="4000" i="1" cap="small" dirty="0" err="1" smtClean="0">
                <a:solidFill>
                  <a:schemeClr val="tx1"/>
                </a:solidFill>
              </a:rPr>
              <a:t>as</a:t>
            </a:r>
            <a:r>
              <a:rPr lang="it-IT" sz="4000" i="1" cap="small" dirty="0" smtClean="0">
                <a:solidFill>
                  <a:schemeClr val="tx1"/>
                </a:solidFill>
              </a:rPr>
              <a:t> an </a:t>
            </a:r>
            <a:r>
              <a:rPr lang="it-IT" sz="4000" i="1" cap="small" dirty="0" err="1" smtClean="0">
                <a:solidFill>
                  <a:schemeClr val="tx1"/>
                </a:solidFill>
              </a:rPr>
              <a:t>Ontology</a:t>
            </a:r>
            <a:r>
              <a:rPr lang="it-IT" sz="4000" i="1" cap="small" dirty="0" smtClean="0">
                <a:solidFill>
                  <a:schemeClr val="tx1"/>
                </a:solidFill>
              </a:rPr>
              <a:t> of Types</a:t>
            </a:r>
            <a:endParaRPr lang="it-IT" sz="4000" i="1" cap="small" dirty="0">
              <a:solidFill>
                <a:schemeClr val="tx1"/>
              </a:solidFill>
            </a:endParaRPr>
          </a:p>
        </p:txBody>
      </p:sp>
      <p:sp>
        <p:nvSpPr>
          <p:cNvPr id="5" name="CasellaDiTesto 4"/>
          <p:cNvSpPr txBox="1"/>
          <p:nvPr/>
        </p:nvSpPr>
        <p:spPr>
          <a:xfrm>
            <a:off x="8036733" y="5243804"/>
            <a:ext cx="3582957" cy="1107996"/>
          </a:xfrm>
          <a:prstGeom prst="rect">
            <a:avLst/>
          </a:prstGeom>
          <a:noFill/>
        </p:spPr>
        <p:txBody>
          <a:bodyPr wrap="square" rtlCol="0">
            <a:spAutoFit/>
          </a:bodyPr>
          <a:lstStyle/>
          <a:p>
            <a:pPr>
              <a:spcAft>
                <a:spcPts val="600"/>
              </a:spcAft>
            </a:pPr>
            <a:r>
              <a:rPr lang="it-IT" sz="2000" dirty="0" smtClean="0">
                <a:solidFill>
                  <a:schemeClr val="tx2"/>
                </a:solidFill>
              </a:rPr>
              <a:t>Lorenzo </a:t>
            </a:r>
            <a:r>
              <a:rPr lang="it-IT" sz="2000" cap="small" dirty="0" smtClean="0">
                <a:solidFill>
                  <a:schemeClr val="tx2"/>
                </a:solidFill>
              </a:rPr>
              <a:t>Passerini Glazel</a:t>
            </a:r>
          </a:p>
          <a:p>
            <a:pPr>
              <a:spcAft>
                <a:spcPts val="600"/>
              </a:spcAft>
            </a:pPr>
            <a:r>
              <a:rPr lang="it-IT" dirty="0" smtClean="0"/>
              <a:t>Università di Milano – Bicocca</a:t>
            </a:r>
          </a:p>
          <a:p>
            <a:pPr>
              <a:spcAft>
                <a:spcPts val="600"/>
              </a:spcAft>
            </a:pPr>
            <a:r>
              <a:rPr lang="it-IT" dirty="0"/>
              <a:t>l</a:t>
            </a:r>
            <a:r>
              <a:rPr lang="it-IT" dirty="0" smtClean="0"/>
              <a:t>orenzo.passerini@unimib.it</a:t>
            </a:r>
            <a:endParaRPr lang="it-IT" dirty="0"/>
          </a:p>
        </p:txBody>
      </p:sp>
      <p:sp>
        <p:nvSpPr>
          <p:cNvPr id="4" name="CasellaDiTesto 3"/>
          <p:cNvSpPr txBox="1"/>
          <p:nvPr/>
        </p:nvSpPr>
        <p:spPr>
          <a:xfrm>
            <a:off x="684212" y="4396509"/>
            <a:ext cx="3121170" cy="1508105"/>
          </a:xfrm>
          <a:prstGeom prst="rect">
            <a:avLst/>
          </a:prstGeom>
          <a:noFill/>
        </p:spPr>
        <p:txBody>
          <a:bodyPr wrap="square" rtlCol="0">
            <a:spAutoFit/>
          </a:bodyPr>
          <a:lstStyle/>
          <a:p>
            <a:r>
              <a:rPr lang="en-GB" sz="1600" dirty="0" smtClean="0">
                <a:solidFill>
                  <a:schemeClr val="accent1">
                    <a:lumMod val="50000"/>
                  </a:schemeClr>
                </a:solidFill>
              </a:rPr>
              <a:t>“A </a:t>
            </a:r>
            <a:r>
              <a:rPr lang="en-GB" sz="1600" dirty="0" err="1" smtClean="0">
                <a:solidFill>
                  <a:schemeClr val="accent1">
                    <a:lumMod val="50000"/>
                  </a:schemeClr>
                </a:solidFill>
              </a:rPr>
              <a:t>Legisign</a:t>
            </a:r>
            <a:r>
              <a:rPr lang="en-GB" sz="1600" dirty="0" smtClean="0">
                <a:solidFill>
                  <a:schemeClr val="accent1">
                    <a:lumMod val="50000"/>
                  </a:schemeClr>
                </a:solidFill>
              </a:rPr>
              <a:t> is a law that is a Sign […]. Nor would the Replica be significant if it were not for the law which renders it so”.</a:t>
            </a:r>
          </a:p>
          <a:p>
            <a:pPr algn="r"/>
            <a:r>
              <a:rPr lang="en-GB" sz="1200" dirty="0" smtClean="0"/>
              <a:t>Charles Sanders </a:t>
            </a:r>
            <a:r>
              <a:rPr lang="en-GB" sz="1200" cap="small" dirty="0" smtClean="0"/>
              <a:t>Peirce</a:t>
            </a:r>
            <a:endParaRPr lang="en-GB" sz="1200" cap="small" dirty="0"/>
          </a:p>
        </p:txBody>
      </p:sp>
    </p:spTree>
    <p:extLst>
      <p:ext uri="{BB962C8B-B14F-4D97-AF65-F5344CB8AC3E}">
        <p14:creationId xmlns:p14="http://schemas.microsoft.com/office/powerpoint/2010/main" val="3276391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059441" y="565200"/>
            <a:ext cx="4649787" cy="576262"/>
          </a:xfrm>
        </p:spPr>
        <p:txBody>
          <a:bodyPr/>
          <a:lstStyle/>
          <a:p>
            <a:r>
              <a:rPr lang="it-IT" i="1" dirty="0" smtClean="0"/>
              <a:t>Eido</a:t>
            </a:r>
            <a:r>
              <a:rPr lang="it-IT" dirty="0" smtClean="0"/>
              <a:t>graphic </a:t>
            </a:r>
            <a:r>
              <a:rPr lang="it-IT" dirty="0" err="1" smtClean="0"/>
              <a:t>predicates</a:t>
            </a:r>
            <a:endParaRPr lang="it-IT" dirty="0"/>
          </a:p>
        </p:txBody>
      </p:sp>
      <p:sp>
        <p:nvSpPr>
          <p:cNvPr id="4" name="Segnaposto contenuto 3"/>
          <p:cNvSpPr>
            <a:spLocks noGrp="1"/>
          </p:cNvSpPr>
          <p:nvPr>
            <p:ph sz="half" idx="2"/>
          </p:nvPr>
        </p:nvSpPr>
        <p:spPr>
          <a:xfrm>
            <a:off x="539413" y="2038303"/>
            <a:ext cx="4937655" cy="3030538"/>
          </a:xfrm>
        </p:spPr>
        <p:txBody>
          <a:bodyPr>
            <a:normAutofit lnSpcReduction="10000"/>
          </a:bodyPr>
          <a:lstStyle/>
          <a:p>
            <a:r>
              <a:rPr lang="en-GB" dirty="0" smtClean="0"/>
              <a:t>5. “</a:t>
            </a:r>
            <a:r>
              <a:rPr lang="en-GB" dirty="0"/>
              <a:t>According to Italian law, </a:t>
            </a:r>
            <a:r>
              <a:rPr lang="en-GB" dirty="0" smtClean="0"/>
              <a:t>in </a:t>
            </a:r>
            <a:r>
              <a:rPr lang="en-GB" dirty="0"/>
              <a:t>the absence of </a:t>
            </a:r>
            <a:r>
              <a:rPr lang="en-GB" dirty="0" smtClean="0"/>
              <a:t>a contrary </a:t>
            </a:r>
            <a:r>
              <a:rPr lang="en-GB" dirty="0"/>
              <a:t>stipulation, </a:t>
            </a:r>
            <a:r>
              <a:rPr lang="en-GB" dirty="0">
                <a:solidFill>
                  <a:schemeClr val="accent5"/>
                </a:solidFill>
              </a:rPr>
              <a:t>from marriage derives the community of property </a:t>
            </a:r>
            <a:r>
              <a:rPr lang="en-GB" dirty="0"/>
              <a:t>between the </a:t>
            </a:r>
            <a:r>
              <a:rPr lang="en-GB" dirty="0" smtClean="0"/>
              <a:t>spouses”.</a:t>
            </a:r>
            <a:endParaRPr lang="en-GB" dirty="0"/>
          </a:p>
          <a:p>
            <a:endParaRPr lang="en-GB" dirty="0" smtClean="0"/>
          </a:p>
          <a:p>
            <a:r>
              <a:rPr lang="en-GB" dirty="0" smtClean="0">
                <a:solidFill>
                  <a:schemeClr val="accent6"/>
                </a:solidFill>
              </a:rPr>
              <a:t>10</a:t>
            </a:r>
            <a:r>
              <a:rPr lang="en-GB" dirty="0">
                <a:solidFill>
                  <a:schemeClr val="accent6"/>
                </a:solidFill>
              </a:rPr>
              <a:t>*</a:t>
            </a:r>
            <a:r>
              <a:rPr lang="en-GB" dirty="0"/>
              <a:t>. “According to Italian law, </a:t>
            </a:r>
            <a:r>
              <a:rPr lang="en-GB" dirty="0" smtClean="0"/>
              <a:t>marriage </a:t>
            </a:r>
            <a:r>
              <a:rPr lang="en-GB" dirty="0" smtClean="0">
                <a:solidFill>
                  <a:schemeClr val="accent6"/>
                </a:solidFill>
              </a:rPr>
              <a:t>takes place on a bright sunny day, September </a:t>
            </a:r>
            <a:r>
              <a:rPr lang="en-GB" dirty="0">
                <a:solidFill>
                  <a:schemeClr val="accent6"/>
                </a:solidFill>
              </a:rPr>
              <a:t>29</a:t>
            </a:r>
            <a:r>
              <a:rPr lang="en-GB" baseline="30000" dirty="0">
                <a:solidFill>
                  <a:schemeClr val="accent6"/>
                </a:solidFill>
              </a:rPr>
              <a:t>th</a:t>
            </a:r>
            <a:r>
              <a:rPr lang="en-GB" dirty="0">
                <a:solidFill>
                  <a:schemeClr val="accent6"/>
                </a:solidFill>
              </a:rPr>
              <a:t>, 2012</a:t>
            </a:r>
            <a:r>
              <a:rPr lang="en-GB" dirty="0"/>
              <a:t>”.</a:t>
            </a:r>
          </a:p>
        </p:txBody>
      </p:sp>
      <p:sp>
        <p:nvSpPr>
          <p:cNvPr id="5" name="Segnaposto testo 4"/>
          <p:cNvSpPr>
            <a:spLocks noGrp="1"/>
          </p:cNvSpPr>
          <p:nvPr>
            <p:ph type="body" sz="quarter" idx="3"/>
          </p:nvPr>
        </p:nvSpPr>
        <p:spPr>
          <a:xfrm>
            <a:off x="6191569" y="565200"/>
            <a:ext cx="4665134" cy="576262"/>
          </a:xfrm>
        </p:spPr>
        <p:txBody>
          <a:bodyPr/>
          <a:lstStyle/>
          <a:p>
            <a:r>
              <a:rPr lang="it-IT" i="1" dirty="0" err="1" smtClean="0"/>
              <a:t>Idio</a:t>
            </a:r>
            <a:r>
              <a:rPr lang="it-IT" dirty="0" err="1" smtClean="0"/>
              <a:t>graphic</a:t>
            </a:r>
            <a:r>
              <a:rPr lang="it-IT" dirty="0" smtClean="0"/>
              <a:t> </a:t>
            </a:r>
            <a:r>
              <a:rPr lang="it-IT" dirty="0" err="1" smtClean="0"/>
              <a:t>predicates</a:t>
            </a:r>
            <a:endParaRPr lang="it-IT" dirty="0"/>
          </a:p>
        </p:txBody>
      </p:sp>
      <p:sp>
        <p:nvSpPr>
          <p:cNvPr id="6" name="Segnaposto contenuto 5"/>
          <p:cNvSpPr>
            <a:spLocks noGrp="1"/>
          </p:cNvSpPr>
          <p:nvPr>
            <p:ph sz="quarter" idx="4"/>
          </p:nvPr>
        </p:nvSpPr>
        <p:spPr>
          <a:xfrm>
            <a:off x="6423729" y="2013452"/>
            <a:ext cx="4929188" cy="3255704"/>
          </a:xfrm>
        </p:spPr>
        <p:txBody>
          <a:bodyPr>
            <a:normAutofit/>
          </a:bodyPr>
          <a:lstStyle/>
          <a:p>
            <a:r>
              <a:rPr lang="en-GB" dirty="0" smtClean="0"/>
              <a:t>9. “From Andrea </a:t>
            </a:r>
            <a:r>
              <a:rPr lang="en-GB" dirty="0"/>
              <a:t>and Francesca’s marriage </a:t>
            </a:r>
            <a:r>
              <a:rPr lang="en-GB" dirty="0" smtClean="0">
                <a:solidFill>
                  <a:schemeClr val="accent5"/>
                </a:solidFill>
              </a:rPr>
              <a:t>derived</a:t>
            </a:r>
            <a:r>
              <a:rPr lang="en-GB" dirty="0" smtClean="0"/>
              <a:t> </a:t>
            </a:r>
            <a:r>
              <a:rPr lang="en-GB" dirty="0" smtClean="0">
                <a:solidFill>
                  <a:schemeClr val="accent5"/>
                </a:solidFill>
              </a:rPr>
              <a:t>the </a:t>
            </a:r>
            <a:r>
              <a:rPr lang="en-GB" dirty="0">
                <a:solidFill>
                  <a:schemeClr val="accent5"/>
                </a:solidFill>
              </a:rPr>
              <a:t>community of property </a:t>
            </a:r>
            <a:r>
              <a:rPr lang="en-GB" dirty="0" smtClean="0"/>
              <a:t>between them”.</a:t>
            </a:r>
            <a:br>
              <a:rPr lang="en-GB" dirty="0" smtClean="0"/>
            </a:br>
            <a:r>
              <a:rPr lang="en-GB" dirty="0" smtClean="0"/>
              <a:t/>
            </a:r>
            <a:br>
              <a:rPr lang="en-GB" dirty="0" smtClean="0"/>
            </a:br>
            <a:r>
              <a:rPr lang="en-GB" dirty="0" smtClean="0"/>
              <a:t/>
            </a:r>
            <a:br>
              <a:rPr lang="en-GB" dirty="0" smtClean="0"/>
            </a:br>
            <a:endParaRPr lang="en-GB" dirty="0" smtClean="0"/>
          </a:p>
          <a:p>
            <a:r>
              <a:rPr lang="en-GB" dirty="0"/>
              <a:t>6. “Andrea and Francesca’s marriage </a:t>
            </a:r>
            <a:r>
              <a:rPr lang="en-GB" dirty="0">
                <a:solidFill>
                  <a:schemeClr val="accent5"/>
                </a:solidFill>
              </a:rPr>
              <a:t>took place on a bright sunny day, September 29</a:t>
            </a:r>
            <a:r>
              <a:rPr lang="en-GB" baseline="30000" dirty="0">
                <a:solidFill>
                  <a:schemeClr val="accent5"/>
                </a:solidFill>
              </a:rPr>
              <a:t>th</a:t>
            </a:r>
            <a:r>
              <a:rPr lang="en-GB" dirty="0">
                <a:solidFill>
                  <a:schemeClr val="accent5"/>
                </a:solidFill>
              </a:rPr>
              <a:t>, 2012</a:t>
            </a:r>
            <a:r>
              <a:rPr lang="en-GB" dirty="0"/>
              <a:t>”. </a:t>
            </a:r>
          </a:p>
          <a:p>
            <a:endParaRPr lang="en-GB" dirty="0"/>
          </a:p>
        </p:txBody>
      </p:sp>
      <p:sp>
        <p:nvSpPr>
          <p:cNvPr id="8" name="Freccia a destra 7"/>
          <p:cNvSpPr/>
          <p:nvPr/>
        </p:nvSpPr>
        <p:spPr>
          <a:xfrm>
            <a:off x="5477069" y="2549979"/>
            <a:ext cx="883740" cy="4478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9" name="Gruppo 18"/>
          <p:cNvGrpSpPr/>
          <p:nvPr/>
        </p:nvGrpSpPr>
        <p:grpSpPr>
          <a:xfrm>
            <a:off x="5477068" y="3986283"/>
            <a:ext cx="883740" cy="840165"/>
            <a:chOff x="5459002" y="3715697"/>
            <a:chExt cx="883740" cy="840165"/>
          </a:xfrm>
          <a:solidFill>
            <a:srgbClr val="FF0000"/>
          </a:solidFill>
        </p:grpSpPr>
        <p:sp>
          <p:nvSpPr>
            <p:cNvPr id="9" name="Freccia a destra 8"/>
            <p:cNvSpPr/>
            <p:nvPr/>
          </p:nvSpPr>
          <p:spPr>
            <a:xfrm rot="10800000">
              <a:off x="5459002" y="3911844"/>
              <a:ext cx="883740" cy="447870"/>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Dati 11"/>
            <p:cNvSpPr/>
            <p:nvPr/>
          </p:nvSpPr>
          <p:spPr>
            <a:xfrm rot="1000887">
              <a:off x="5806449" y="3715697"/>
              <a:ext cx="251765" cy="84016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321 w 8000"/>
                <a:gd name="connsiteY0" fmla="*/ 10630 h 10630"/>
                <a:gd name="connsiteX1" fmla="*/ 0 w 8000"/>
                <a:gd name="connsiteY1" fmla="*/ 0 h 10630"/>
                <a:gd name="connsiteX2" fmla="*/ 8000 w 8000"/>
                <a:gd name="connsiteY2" fmla="*/ 0 h 10630"/>
                <a:gd name="connsiteX3" fmla="*/ 6000 w 8000"/>
                <a:gd name="connsiteY3" fmla="*/ 10000 h 10630"/>
                <a:gd name="connsiteX4" fmla="*/ 321 w 8000"/>
                <a:gd name="connsiteY4" fmla="*/ 10630 h 10630"/>
                <a:gd name="connsiteX0" fmla="*/ 0 w 9599"/>
                <a:gd name="connsiteY0" fmla="*/ 10000 h 10000"/>
                <a:gd name="connsiteX1" fmla="*/ 2708 w 9599"/>
                <a:gd name="connsiteY1" fmla="*/ 635 h 10000"/>
                <a:gd name="connsiteX2" fmla="*/ 9599 w 9599"/>
                <a:gd name="connsiteY2" fmla="*/ 0 h 10000"/>
                <a:gd name="connsiteX3" fmla="*/ 7099 w 9599"/>
                <a:gd name="connsiteY3" fmla="*/ 9407 h 10000"/>
                <a:gd name="connsiteX4" fmla="*/ 0 w 9599"/>
                <a:gd name="connsiteY4" fmla="*/ 10000 h 10000"/>
                <a:gd name="connsiteX0" fmla="*/ 0 w 10000"/>
                <a:gd name="connsiteY0" fmla="*/ 10000 h 10000"/>
                <a:gd name="connsiteX1" fmla="*/ 2655 w 10000"/>
                <a:gd name="connsiteY1" fmla="*/ 653 h 10000"/>
                <a:gd name="connsiteX2" fmla="*/ 10000 w 10000"/>
                <a:gd name="connsiteY2" fmla="*/ 0 h 10000"/>
                <a:gd name="connsiteX3" fmla="*/ 7396 w 10000"/>
                <a:gd name="connsiteY3" fmla="*/ 9407 h 10000"/>
                <a:gd name="connsiteX4" fmla="*/ 0 w 10000"/>
                <a:gd name="connsiteY4" fmla="*/ 10000 h 10000"/>
                <a:gd name="connsiteX0" fmla="*/ 0 w 10349"/>
                <a:gd name="connsiteY0" fmla="*/ 10236 h 10236"/>
                <a:gd name="connsiteX1" fmla="*/ 3004 w 10349"/>
                <a:gd name="connsiteY1" fmla="*/ 653 h 10236"/>
                <a:gd name="connsiteX2" fmla="*/ 10349 w 10349"/>
                <a:gd name="connsiteY2" fmla="*/ 0 h 10236"/>
                <a:gd name="connsiteX3" fmla="*/ 7745 w 10349"/>
                <a:gd name="connsiteY3" fmla="*/ 9407 h 10236"/>
                <a:gd name="connsiteX4" fmla="*/ 0 w 10349"/>
                <a:gd name="connsiteY4" fmla="*/ 10236 h 10236"/>
                <a:gd name="connsiteX0" fmla="*/ 0 w 10399"/>
                <a:gd name="connsiteY0" fmla="*/ 10176 h 10176"/>
                <a:gd name="connsiteX1" fmla="*/ 3054 w 10399"/>
                <a:gd name="connsiteY1" fmla="*/ 653 h 10176"/>
                <a:gd name="connsiteX2" fmla="*/ 10399 w 10399"/>
                <a:gd name="connsiteY2" fmla="*/ 0 h 10176"/>
                <a:gd name="connsiteX3" fmla="*/ 7795 w 10399"/>
                <a:gd name="connsiteY3" fmla="*/ 9407 h 10176"/>
                <a:gd name="connsiteX4" fmla="*/ 0 w 10399"/>
                <a:gd name="connsiteY4" fmla="*/ 10176 h 10176"/>
                <a:gd name="connsiteX0" fmla="*/ 0 w 10399"/>
                <a:gd name="connsiteY0" fmla="*/ 10176 h 10176"/>
                <a:gd name="connsiteX1" fmla="*/ 3132 w 10399"/>
                <a:gd name="connsiteY1" fmla="*/ 749 h 10176"/>
                <a:gd name="connsiteX2" fmla="*/ 10399 w 10399"/>
                <a:gd name="connsiteY2" fmla="*/ 0 h 10176"/>
                <a:gd name="connsiteX3" fmla="*/ 7795 w 10399"/>
                <a:gd name="connsiteY3" fmla="*/ 9407 h 10176"/>
                <a:gd name="connsiteX4" fmla="*/ 0 w 10399"/>
                <a:gd name="connsiteY4" fmla="*/ 10176 h 10176"/>
                <a:gd name="connsiteX0" fmla="*/ 0 w 10658"/>
                <a:gd name="connsiteY0" fmla="*/ 10205 h 10205"/>
                <a:gd name="connsiteX1" fmla="*/ 3391 w 10658"/>
                <a:gd name="connsiteY1" fmla="*/ 749 h 10205"/>
                <a:gd name="connsiteX2" fmla="*/ 10658 w 10658"/>
                <a:gd name="connsiteY2" fmla="*/ 0 h 10205"/>
                <a:gd name="connsiteX3" fmla="*/ 8054 w 10658"/>
                <a:gd name="connsiteY3" fmla="*/ 9407 h 10205"/>
                <a:gd name="connsiteX4" fmla="*/ 0 w 10658"/>
                <a:gd name="connsiteY4" fmla="*/ 10205 h 10205"/>
                <a:gd name="connsiteX0" fmla="*/ 0 w 10840"/>
                <a:gd name="connsiteY0" fmla="*/ 10330 h 10330"/>
                <a:gd name="connsiteX1" fmla="*/ 3573 w 10840"/>
                <a:gd name="connsiteY1" fmla="*/ 749 h 10330"/>
                <a:gd name="connsiteX2" fmla="*/ 10840 w 10840"/>
                <a:gd name="connsiteY2" fmla="*/ 0 h 10330"/>
                <a:gd name="connsiteX3" fmla="*/ 8236 w 10840"/>
                <a:gd name="connsiteY3" fmla="*/ 9407 h 10330"/>
                <a:gd name="connsiteX4" fmla="*/ 0 w 10840"/>
                <a:gd name="connsiteY4" fmla="*/ 10330 h 10330"/>
                <a:gd name="connsiteX0" fmla="*/ 0 w 10269"/>
                <a:gd name="connsiteY0" fmla="*/ 10162 h 10162"/>
                <a:gd name="connsiteX1" fmla="*/ 3002 w 10269"/>
                <a:gd name="connsiteY1" fmla="*/ 749 h 10162"/>
                <a:gd name="connsiteX2" fmla="*/ 10269 w 10269"/>
                <a:gd name="connsiteY2" fmla="*/ 0 h 10162"/>
                <a:gd name="connsiteX3" fmla="*/ 7665 w 10269"/>
                <a:gd name="connsiteY3" fmla="*/ 9407 h 10162"/>
                <a:gd name="connsiteX4" fmla="*/ 0 w 10269"/>
                <a:gd name="connsiteY4" fmla="*/ 10162 h 1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9" h="10162">
                  <a:moveTo>
                    <a:pt x="0" y="10162"/>
                  </a:moveTo>
                  <a:lnTo>
                    <a:pt x="3002" y="749"/>
                  </a:lnTo>
                  <a:lnTo>
                    <a:pt x="10269" y="0"/>
                  </a:lnTo>
                  <a:lnTo>
                    <a:pt x="7665" y="9407"/>
                  </a:lnTo>
                  <a:lnTo>
                    <a:pt x="0" y="10162"/>
                  </a:lnTo>
                  <a:close/>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3" name="CasellaDiTesto 12"/>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2</a:t>
            </a:r>
            <a:r>
              <a:rPr lang="en-GB" sz="1600" dirty="0" smtClean="0">
                <a:solidFill>
                  <a:schemeClr val="accent3">
                    <a:lumMod val="75000"/>
                  </a:schemeClr>
                </a:solidFill>
              </a:rPr>
              <a:t>. Properties being transmitted: an asymmetry between </a:t>
            </a:r>
            <a:r>
              <a:rPr lang="en-GB" sz="1600" i="1" dirty="0" smtClean="0">
                <a:solidFill>
                  <a:schemeClr val="accent3">
                    <a:lumMod val="75000"/>
                  </a:schemeClr>
                </a:solidFill>
              </a:rPr>
              <a:t>eidographic</a:t>
            </a:r>
            <a:r>
              <a:rPr lang="en-GB" sz="1600" dirty="0" smtClean="0">
                <a:solidFill>
                  <a:schemeClr val="accent3">
                    <a:lumMod val="75000"/>
                  </a:schemeClr>
                </a:solidFill>
              </a:rPr>
              <a:t> and </a:t>
            </a:r>
            <a:r>
              <a:rPr lang="en-GB" sz="1600" i="1" dirty="0" smtClean="0">
                <a:solidFill>
                  <a:schemeClr val="accent3">
                    <a:lumMod val="75000"/>
                  </a:schemeClr>
                </a:solidFill>
              </a:rPr>
              <a:t>idiographic </a:t>
            </a:r>
            <a:r>
              <a:rPr lang="en-GB" sz="1600" dirty="0" smtClean="0">
                <a:solidFill>
                  <a:schemeClr val="accent3">
                    <a:lumMod val="75000"/>
                  </a:schemeClr>
                </a:solidFill>
              </a:rPr>
              <a:t>predicates </a:t>
            </a:r>
            <a:endParaRPr lang="en-GB" sz="1600" dirty="0">
              <a:solidFill>
                <a:schemeClr val="accent3">
                  <a:lumMod val="75000"/>
                </a:schemeClr>
              </a:solidFill>
            </a:endParaRPr>
          </a:p>
        </p:txBody>
      </p:sp>
      <p:sp>
        <p:nvSpPr>
          <p:cNvPr id="11" name="CasellaDiTesto 10"/>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8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4108287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additive="base">
                                        <p:cTn id="24"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right)">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 calcmode="lin" valueType="num">
                                      <p:cBhvr additive="base">
                                        <p:cTn id="35"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uiExpand="1" build="p"/>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322386" y="1466850"/>
            <a:ext cx="9221789" cy="3002325"/>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smtClean="0">
                <a:solidFill>
                  <a:schemeClr val="accent3">
                    <a:lumMod val="50000"/>
                  </a:schemeClr>
                </a:solidFill>
              </a:rPr>
              <a:t>3.</a:t>
            </a:r>
            <a:br>
              <a:rPr lang="en-GB" dirty="0" smtClean="0">
                <a:solidFill>
                  <a:schemeClr val="accent3">
                    <a:lumMod val="50000"/>
                  </a:schemeClr>
                </a:solidFill>
              </a:rPr>
            </a:br>
            <a:r>
              <a:rPr lang="en-GB" dirty="0" smtClean="0">
                <a:solidFill>
                  <a:schemeClr val="accent3">
                    <a:lumMod val="50000"/>
                  </a:schemeClr>
                </a:solidFill>
              </a:rPr>
              <a:t>two forms of </a:t>
            </a:r>
            <a:r>
              <a:rPr lang="en-GB" dirty="0" err="1" smtClean="0">
                <a:solidFill>
                  <a:schemeClr val="accent3">
                    <a:lumMod val="50000"/>
                  </a:schemeClr>
                </a:solidFill>
              </a:rPr>
              <a:t>atypicality</a:t>
            </a:r>
            <a:r>
              <a:rPr lang="en-GB" dirty="0" smtClean="0">
                <a:solidFill>
                  <a:schemeClr val="accent3">
                    <a:lumMod val="50000"/>
                  </a:schemeClr>
                </a:solidFill>
              </a:rPr>
              <a:t>:</a:t>
            </a:r>
            <a:br>
              <a:rPr lang="en-GB" dirty="0" smtClean="0">
                <a:solidFill>
                  <a:schemeClr val="accent3">
                    <a:lumMod val="50000"/>
                  </a:schemeClr>
                </a:solidFill>
              </a:rPr>
            </a:br>
            <a:r>
              <a:rPr lang="en-GB" i="1" dirty="0" smtClean="0">
                <a:solidFill>
                  <a:schemeClr val="accent3">
                    <a:lumMod val="50000"/>
                  </a:schemeClr>
                </a:solidFill>
              </a:rPr>
              <a:t>privative</a:t>
            </a:r>
            <a:r>
              <a:rPr lang="en-GB" dirty="0" smtClean="0">
                <a:solidFill>
                  <a:schemeClr val="accent3">
                    <a:lumMod val="50000"/>
                  </a:schemeClr>
                </a:solidFill>
              </a:rPr>
              <a:t> </a:t>
            </a:r>
            <a:r>
              <a:rPr lang="en-GB" dirty="0" err="1" smtClean="0">
                <a:solidFill>
                  <a:schemeClr val="accent3">
                    <a:lumMod val="50000"/>
                  </a:schemeClr>
                </a:solidFill>
              </a:rPr>
              <a:t>atypicality</a:t>
            </a:r>
            <a:endParaRPr lang="en-GB" dirty="0" smtClean="0">
              <a:solidFill>
                <a:schemeClr val="accent3">
                  <a:lumMod val="50000"/>
                </a:schemeClr>
              </a:solidFill>
            </a:endParaRPr>
          </a:p>
          <a:p>
            <a:pPr algn="ctr"/>
            <a:r>
              <a:rPr lang="en-GB" dirty="0" smtClean="0">
                <a:solidFill>
                  <a:schemeClr val="accent3">
                    <a:lumMod val="50000"/>
                  </a:schemeClr>
                </a:solidFill>
              </a:rPr>
              <a:t>vs.</a:t>
            </a:r>
          </a:p>
          <a:p>
            <a:pPr algn="ctr"/>
            <a:r>
              <a:rPr lang="en-GB" i="1" dirty="0" smtClean="0">
                <a:solidFill>
                  <a:schemeClr val="accent3">
                    <a:lumMod val="50000"/>
                  </a:schemeClr>
                </a:solidFill>
              </a:rPr>
              <a:t>negative </a:t>
            </a:r>
            <a:r>
              <a:rPr lang="en-GB" dirty="0" err="1" smtClean="0">
                <a:solidFill>
                  <a:schemeClr val="accent3">
                    <a:lumMod val="50000"/>
                  </a:schemeClr>
                </a:solidFill>
              </a:rPr>
              <a:t>atypicality</a:t>
            </a:r>
            <a:endParaRPr lang="en-GB" dirty="0">
              <a:solidFill>
                <a:schemeClr val="accent3">
                  <a:lumMod val="50000"/>
                </a:schemeClr>
              </a:solidFill>
            </a:endParaRPr>
          </a:p>
        </p:txBody>
      </p:sp>
    </p:spTree>
    <p:extLst>
      <p:ext uri="{BB962C8B-B14F-4D97-AF65-F5344CB8AC3E}">
        <p14:creationId xmlns:p14="http://schemas.microsoft.com/office/powerpoint/2010/main" val="728628959"/>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972079" y="1035921"/>
            <a:ext cx="4649787" cy="2393079"/>
          </a:xfrm>
        </p:spPr>
        <p:txBody>
          <a:bodyPr anchor="t"/>
          <a:lstStyle/>
          <a:p>
            <a:pPr algn="ctr"/>
            <a:r>
              <a:rPr lang="it-IT" i="1" dirty="0" smtClean="0">
                <a:solidFill>
                  <a:schemeClr val="accent6"/>
                </a:solidFill>
              </a:rPr>
              <a:t>Privative</a:t>
            </a:r>
            <a:r>
              <a:rPr lang="it-IT" dirty="0" smtClean="0">
                <a:solidFill>
                  <a:schemeClr val="accent6"/>
                </a:solidFill>
              </a:rPr>
              <a:t> </a:t>
            </a:r>
            <a:r>
              <a:rPr lang="it-IT" dirty="0" err="1" smtClean="0">
                <a:solidFill>
                  <a:schemeClr val="accent6"/>
                </a:solidFill>
              </a:rPr>
              <a:t>atypicality</a:t>
            </a:r>
            <a:endParaRPr lang="it-IT" dirty="0" smtClean="0">
              <a:solidFill>
                <a:schemeClr val="accent6"/>
              </a:solidFill>
            </a:endParaRPr>
          </a:p>
          <a:p>
            <a:pPr algn="ctr"/>
            <a:r>
              <a:rPr lang="it-IT" sz="2000" dirty="0" smtClean="0">
                <a:solidFill>
                  <a:schemeClr val="bg2">
                    <a:lumMod val="75000"/>
                  </a:schemeClr>
                </a:solidFill>
              </a:rPr>
              <a:t>(</a:t>
            </a:r>
            <a:r>
              <a:rPr lang="it-IT" sz="2000" i="1" dirty="0" smtClean="0">
                <a:solidFill>
                  <a:schemeClr val="bg2">
                    <a:lumMod val="75000"/>
                  </a:schemeClr>
                </a:solidFill>
              </a:rPr>
              <a:t>steretic</a:t>
            </a:r>
            <a:r>
              <a:rPr lang="it-IT" sz="2000" dirty="0" smtClean="0">
                <a:solidFill>
                  <a:schemeClr val="bg2">
                    <a:lumMod val="75000"/>
                  </a:schemeClr>
                </a:solidFill>
              </a:rPr>
              <a:t>,</a:t>
            </a:r>
            <a:r>
              <a:rPr lang="it-IT" sz="2000" baseline="30000" dirty="0" smtClean="0">
                <a:solidFill>
                  <a:schemeClr val="bg2">
                    <a:lumMod val="75000"/>
                  </a:schemeClr>
                </a:solidFill>
              </a:rPr>
              <a:t>1</a:t>
            </a:r>
            <a:r>
              <a:rPr lang="it-IT" sz="2000" dirty="0" smtClean="0">
                <a:solidFill>
                  <a:schemeClr val="bg2">
                    <a:lumMod val="75000"/>
                  </a:schemeClr>
                </a:solidFill>
              </a:rPr>
              <a:t> scalar </a:t>
            </a:r>
            <a:r>
              <a:rPr lang="it-IT" sz="2000" dirty="0" err="1" smtClean="0">
                <a:solidFill>
                  <a:schemeClr val="bg2">
                    <a:lumMod val="75000"/>
                  </a:schemeClr>
                </a:solidFill>
              </a:rPr>
              <a:t>atypicality</a:t>
            </a:r>
            <a:r>
              <a:rPr lang="it-IT" sz="2000" dirty="0" smtClean="0">
                <a:solidFill>
                  <a:schemeClr val="bg2">
                    <a:lumMod val="75000"/>
                  </a:schemeClr>
                </a:solidFill>
              </a:rPr>
              <a:t>)</a:t>
            </a:r>
          </a:p>
          <a:p>
            <a:pPr algn="ctr"/>
            <a:r>
              <a:rPr lang="it-IT" sz="2000" dirty="0" err="1" smtClean="0">
                <a:solidFill>
                  <a:schemeClr val="bg2">
                    <a:lumMod val="75000"/>
                  </a:schemeClr>
                </a:solidFill>
              </a:rPr>
              <a:t>Deviation</a:t>
            </a:r>
            <a:r>
              <a:rPr lang="it-IT" sz="2000" dirty="0">
                <a:solidFill>
                  <a:schemeClr val="bg2">
                    <a:lumMod val="75000"/>
                  </a:schemeClr>
                </a:solidFill>
              </a:rPr>
              <a:t> </a:t>
            </a:r>
            <a:r>
              <a:rPr lang="it-IT" sz="2000" dirty="0" smtClean="0">
                <a:solidFill>
                  <a:schemeClr val="bg2">
                    <a:lumMod val="75000"/>
                  </a:schemeClr>
                </a:solidFill>
              </a:rPr>
              <a:t>from a </a:t>
            </a:r>
            <a:r>
              <a:rPr lang="it-IT" sz="2000" dirty="0" err="1" smtClean="0">
                <a:solidFill>
                  <a:schemeClr val="bg2">
                    <a:lumMod val="75000"/>
                  </a:schemeClr>
                </a:solidFill>
              </a:rPr>
              <a:t>given</a:t>
            </a:r>
            <a:r>
              <a:rPr lang="it-IT" sz="2000" dirty="0" smtClean="0">
                <a:solidFill>
                  <a:schemeClr val="bg2">
                    <a:lumMod val="75000"/>
                  </a:schemeClr>
                </a:solidFill>
              </a:rPr>
              <a:t> </a:t>
            </a:r>
            <a:r>
              <a:rPr lang="it-IT" sz="2000" dirty="0" err="1" smtClean="0">
                <a:solidFill>
                  <a:schemeClr val="bg2">
                    <a:lumMod val="75000"/>
                  </a:schemeClr>
                </a:solidFill>
              </a:rPr>
              <a:t>type</a:t>
            </a:r>
            <a:r>
              <a:rPr lang="it-IT" sz="2000" dirty="0" smtClean="0">
                <a:solidFill>
                  <a:schemeClr val="bg2">
                    <a:lumMod val="75000"/>
                  </a:schemeClr>
                </a:solidFill>
              </a:rPr>
              <a:t>, </a:t>
            </a:r>
            <a:br>
              <a:rPr lang="it-IT" sz="2000" dirty="0" smtClean="0">
                <a:solidFill>
                  <a:schemeClr val="bg2">
                    <a:lumMod val="75000"/>
                  </a:schemeClr>
                </a:solidFill>
              </a:rPr>
            </a:br>
            <a:r>
              <a:rPr lang="it-IT" sz="2000" dirty="0" err="1" smtClean="0">
                <a:solidFill>
                  <a:schemeClr val="bg2">
                    <a:lumMod val="75000"/>
                  </a:schemeClr>
                </a:solidFill>
              </a:rPr>
              <a:t>partial</a:t>
            </a:r>
            <a:r>
              <a:rPr lang="it-IT" sz="2000" dirty="0" smtClean="0">
                <a:solidFill>
                  <a:schemeClr val="bg2">
                    <a:lumMod val="75000"/>
                  </a:schemeClr>
                </a:solidFill>
              </a:rPr>
              <a:t> non-</a:t>
            </a:r>
            <a:r>
              <a:rPr lang="it-IT" sz="2000" dirty="0" err="1" smtClean="0">
                <a:solidFill>
                  <a:schemeClr val="bg2">
                    <a:lumMod val="75000"/>
                  </a:schemeClr>
                </a:solidFill>
              </a:rPr>
              <a:t>conformity</a:t>
            </a:r>
            <a:r>
              <a:rPr lang="it-IT" sz="2000" dirty="0" smtClean="0">
                <a:solidFill>
                  <a:schemeClr val="bg2">
                    <a:lumMod val="75000"/>
                  </a:schemeClr>
                </a:solidFill>
              </a:rPr>
              <a:t> with </a:t>
            </a:r>
            <a:r>
              <a:rPr lang="it-IT" sz="2000" dirty="0" err="1" smtClean="0">
                <a:solidFill>
                  <a:schemeClr val="bg2">
                    <a:lumMod val="75000"/>
                  </a:schemeClr>
                </a:solidFill>
              </a:rPr>
              <a:t>reference</a:t>
            </a:r>
            <a:r>
              <a:rPr lang="it-IT" sz="2000" dirty="0" smtClean="0">
                <a:solidFill>
                  <a:schemeClr val="bg2">
                    <a:lumMod val="75000"/>
                  </a:schemeClr>
                </a:solidFill>
              </a:rPr>
              <a:t> to a </a:t>
            </a:r>
            <a:r>
              <a:rPr lang="it-IT" sz="2000" dirty="0" err="1" smtClean="0">
                <a:solidFill>
                  <a:schemeClr val="bg2">
                    <a:lumMod val="75000"/>
                  </a:schemeClr>
                </a:solidFill>
              </a:rPr>
              <a:t>type</a:t>
            </a:r>
            <a:r>
              <a:rPr lang="it-IT" sz="2000" dirty="0" smtClean="0">
                <a:solidFill>
                  <a:schemeClr val="bg2">
                    <a:lumMod val="75000"/>
                  </a:schemeClr>
                </a:solidFill>
              </a:rPr>
              <a:t>.</a:t>
            </a:r>
            <a:endParaRPr lang="it-IT" sz="2000" dirty="0">
              <a:solidFill>
                <a:schemeClr val="bg2">
                  <a:lumMod val="75000"/>
                </a:schemeClr>
              </a:solidFill>
            </a:endParaRPr>
          </a:p>
        </p:txBody>
      </p:sp>
      <p:pic>
        <p:nvPicPr>
          <p:cNvPr id="8" name="Segnaposto contenuto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108239" y="5076825"/>
            <a:ext cx="2162175" cy="1171575"/>
          </a:xfrm>
        </p:spPr>
      </p:pic>
      <p:sp>
        <p:nvSpPr>
          <p:cNvPr id="5" name="Segnaposto testo 4"/>
          <p:cNvSpPr>
            <a:spLocks noGrp="1"/>
          </p:cNvSpPr>
          <p:nvPr>
            <p:ph type="body" sz="quarter" idx="3"/>
          </p:nvPr>
        </p:nvSpPr>
        <p:spPr>
          <a:xfrm>
            <a:off x="6534910" y="1035921"/>
            <a:ext cx="4665134" cy="2270778"/>
          </a:xfrm>
        </p:spPr>
        <p:txBody>
          <a:bodyPr anchor="t"/>
          <a:lstStyle/>
          <a:p>
            <a:pPr algn="ctr"/>
            <a:r>
              <a:rPr lang="it-IT" i="1" dirty="0" smtClean="0">
                <a:solidFill>
                  <a:schemeClr val="accent6"/>
                </a:solidFill>
              </a:rPr>
              <a:t>Negative</a:t>
            </a:r>
            <a:r>
              <a:rPr lang="it-IT" dirty="0" smtClean="0">
                <a:solidFill>
                  <a:schemeClr val="accent6"/>
                </a:solidFill>
              </a:rPr>
              <a:t> </a:t>
            </a:r>
            <a:r>
              <a:rPr lang="it-IT" dirty="0" err="1" smtClean="0">
                <a:solidFill>
                  <a:schemeClr val="accent6"/>
                </a:solidFill>
              </a:rPr>
              <a:t>atypicality</a:t>
            </a:r>
            <a:endParaRPr lang="it-IT" dirty="0" smtClean="0">
              <a:solidFill>
                <a:schemeClr val="accent6"/>
              </a:solidFill>
            </a:endParaRPr>
          </a:p>
          <a:p>
            <a:pPr algn="ctr"/>
            <a:r>
              <a:rPr lang="it-IT" sz="2000" dirty="0" smtClean="0">
                <a:solidFill>
                  <a:schemeClr val="bg2">
                    <a:lumMod val="75000"/>
                  </a:schemeClr>
                </a:solidFill>
              </a:rPr>
              <a:t>(</a:t>
            </a:r>
            <a:r>
              <a:rPr lang="it-IT" sz="2000" i="1" dirty="0" smtClean="0">
                <a:solidFill>
                  <a:schemeClr val="bg2">
                    <a:lumMod val="75000"/>
                  </a:schemeClr>
                </a:solidFill>
              </a:rPr>
              <a:t>apophatic</a:t>
            </a:r>
            <a:r>
              <a:rPr lang="it-IT" sz="2000" dirty="0" smtClean="0">
                <a:solidFill>
                  <a:schemeClr val="bg2">
                    <a:lumMod val="75000"/>
                  </a:schemeClr>
                </a:solidFill>
              </a:rPr>
              <a:t>,</a:t>
            </a:r>
            <a:r>
              <a:rPr lang="it-IT" sz="2000" baseline="30000" dirty="0" smtClean="0">
                <a:solidFill>
                  <a:schemeClr val="bg2">
                    <a:lumMod val="75000"/>
                  </a:schemeClr>
                </a:solidFill>
              </a:rPr>
              <a:t>1</a:t>
            </a:r>
            <a:r>
              <a:rPr lang="it-IT" sz="2000" dirty="0" smtClean="0">
                <a:solidFill>
                  <a:schemeClr val="bg2">
                    <a:lumMod val="75000"/>
                  </a:schemeClr>
                </a:solidFill>
              </a:rPr>
              <a:t> </a:t>
            </a:r>
            <a:r>
              <a:rPr lang="it-IT" sz="2000" dirty="0" err="1" smtClean="0">
                <a:solidFill>
                  <a:schemeClr val="bg2">
                    <a:lumMod val="75000"/>
                  </a:schemeClr>
                </a:solidFill>
              </a:rPr>
              <a:t>binary</a:t>
            </a:r>
            <a:r>
              <a:rPr lang="it-IT" sz="2000" dirty="0" smtClean="0">
                <a:solidFill>
                  <a:schemeClr val="bg2">
                    <a:lumMod val="75000"/>
                  </a:schemeClr>
                </a:solidFill>
              </a:rPr>
              <a:t> </a:t>
            </a:r>
            <a:r>
              <a:rPr lang="it-IT" sz="2000" dirty="0" err="1" smtClean="0">
                <a:solidFill>
                  <a:schemeClr val="bg2">
                    <a:lumMod val="75000"/>
                  </a:schemeClr>
                </a:solidFill>
              </a:rPr>
              <a:t>atypicality</a:t>
            </a:r>
            <a:r>
              <a:rPr lang="it-IT" sz="2000" dirty="0" smtClean="0">
                <a:solidFill>
                  <a:schemeClr val="bg2">
                    <a:lumMod val="75000"/>
                  </a:schemeClr>
                </a:solidFill>
              </a:rPr>
              <a:t>)</a:t>
            </a:r>
          </a:p>
          <a:p>
            <a:pPr algn="ctr"/>
            <a:r>
              <a:rPr lang="it-IT" sz="2000" dirty="0" err="1" smtClean="0">
                <a:solidFill>
                  <a:schemeClr val="bg2">
                    <a:lumMod val="75000"/>
                  </a:schemeClr>
                </a:solidFill>
              </a:rPr>
              <a:t>Typelessness</a:t>
            </a:r>
            <a:r>
              <a:rPr lang="it-IT" sz="2000" dirty="0" smtClean="0">
                <a:solidFill>
                  <a:schemeClr val="bg2">
                    <a:lumMod val="75000"/>
                  </a:schemeClr>
                </a:solidFill>
              </a:rPr>
              <a:t>, </a:t>
            </a:r>
            <a:r>
              <a:rPr lang="it-IT" sz="2000" dirty="0" err="1" smtClean="0">
                <a:solidFill>
                  <a:schemeClr val="bg2">
                    <a:lumMod val="75000"/>
                  </a:schemeClr>
                </a:solidFill>
              </a:rPr>
              <a:t>irreducibleness</a:t>
            </a:r>
            <a:r>
              <a:rPr lang="it-IT" sz="2000" dirty="0" smtClean="0">
                <a:solidFill>
                  <a:schemeClr val="bg2">
                    <a:lumMod val="75000"/>
                  </a:schemeClr>
                </a:solidFill>
              </a:rPr>
              <a:t> to </a:t>
            </a:r>
            <a:r>
              <a:rPr lang="it-IT" sz="2000" dirty="0" err="1" smtClean="0">
                <a:solidFill>
                  <a:schemeClr val="bg2">
                    <a:lumMod val="75000"/>
                  </a:schemeClr>
                </a:solidFill>
              </a:rPr>
              <a:t>any</a:t>
            </a:r>
            <a:r>
              <a:rPr lang="it-IT" sz="2000" dirty="0" smtClean="0">
                <a:solidFill>
                  <a:schemeClr val="bg2">
                    <a:lumMod val="75000"/>
                  </a:schemeClr>
                </a:solidFill>
              </a:rPr>
              <a:t> </a:t>
            </a:r>
            <a:r>
              <a:rPr lang="it-IT" sz="2000" dirty="0" err="1" smtClean="0">
                <a:solidFill>
                  <a:schemeClr val="bg2">
                    <a:lumMod val="75000"/>
                  </a:schemeClr>
                </a:solidFill>
              </a:rPr>
              <a:t>existing</a:t>
            </a:r>
            <a:r>
              <a:rPr lang="it-IT" sz="2000" dirty="0" smtClean="0">
                <a:solidFill>
                  <a:schemeClr val="bg2">
                    <a:lumMod val="75000"/>
                  </a:schemeClr>
                </a:solidFill>
              </a:rPr>
              <a:t> </a:t>
            </a:r>
            <a:r>
              <a:rPr lang="it-IT" sz="2000" dirty="0" err="1" smtClean="0">
                <a:solidFill>
                  <a:schemeClr val="bg2">
                    <a:lumMod val="75000"/>
                  </a:schemeClr>
                </a:solidFill>
              </a:rPr>
              <a:t>type</a:t>
            </a:r>
            <a:r>
              <a:rPr lang="it-IT" sz="2000" dirty="0" smtClean="0">
                <a:solidFill>
                  <a:schemeClr val="bg2">
                    <a:lumMod val="75000"/>
                  </a:schemeClr>
                </a:solidFill>
              </a:rPr>
              <a:t>.</a:t>
            </a:r>
            <a:endParaRPr lang="it-IT" sz="2000" dirty="0">
              <a:solidFill>
                <a:schemeClr val="bg2">
                  <a:lumMod val="75000"/>
                </a:schemeClr>
              </a:solidFill>
            </a:endParaRPr>
          </a:p>
        </p:txBody>
      </p:sp>
      <p:pic>
        <p:nvPicPr>
          <p:cNvPr id="9" name="Segnaposto contenuto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7238255" y="3306699"/>
            <a:ext cx="3258444" cy="1862744"/>
          </a:xfrm>
        </p:spPr>
      </p:pic>
      <p:pic>
        <p:nvPicPr>
          <p:cNvPr id="10" name="Immagin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2716" y="3524647"/>
            <a:ext cx="2162175" cy="1171575"/>
          </a:xfrm>
          <a:prstGeom prst="rect">
            <a:avLst/>
          </a:prstGeom>
        </p:spPr>
      </p:pic>
      <p:pic>
        <p:nvPicPr>
          <p:cNvPr id="4"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949" y="3528023"/>
            <a:ext cx="2162747" cy="1168199"/>
          </a:xfrm>
          <a:prstGeom prst="rect">
            <a:avLst/>
          </a:prstGeom>
        </p:spPr>
      </p:pic>
      <p:sp>
        <p:nvSpPr>
          <p:cNvPr id="11" name="CasellaDiTesto 10"/>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3. Two forms of </a:t>
            </a:r>
            <a:r>
              <a:rPr lang="en-GB" sz="1600" dirty="0" err="1" smtClean="0">
                <a:solidFill>
                  <a:schemeClr val="accent3">
                    <a:lumMod val="75000"/>
                  </a:schemeClr>
                </a:solidFill>
              </a:rPr>
              <a:t>atypicality</a:t>
            </a:r>
            <a:r>
              <a:rPr lang="en-GB" sz="1600" dirty="0" smtClean="0">
                <a:solidFill>
                  <a:schemeClr val="accent3">
                    <a:lumMod val="75000"/>
                  </a:schemeClr>
                </a:solidFill>
              </a:rPr>
              <a:t>: </a:t>
            </a:r>
            <a:r>
              <a:rPr lang="en-GB" sz="1600" i="1" dirty="0" smtClean="0">
                <a:solidFill>
                  <a:schemeClr val="accent3">
                    <a:lumMod val="75000"/>
                  </a:schemeClr>
                </a:solidFill>
              </a:rPr>
              <a:t>privative</a:t>
            </a:r>
            <a:r>
              <a:rPr lang="en-GB" sz="1600" dirty="0" smtClean="0">
                <a:solidFill>
                  <a:schemeClr val="accent3">
                    <a:lumMod val="75000"/>
                  </a:schemeClr>
                </a:solidFill>
              </a:rPr>
              <a:t> </a:t>
            </a:r>
            <a:r>
              <a:rPr lang="en-GB" sz="1600" dirty="0" err="1" smtClean="0">
                <a:solidFill>
                  <a:schemeClr val="accent3">
                    <a:lumMod val="75000"/>
                  </a:schemeClr>
                </a:solidFill>
              </a:rPr>
              <a:t>atypicality</a:t>
            </a:r>
            <a:r>
              <a:rPr lang="en-GB" sz="1600" dirty="0" smtClean="0">
                <a:solidFill>
                  <a:schemeClr val="accent3">
                    <a:lumMod val="75000"/>
                  </a:schemeClr>
                </a:solidFill>
              </a:rPr>
              <a:t> vs. </a:t>
            </a:r>
            <a:r>
              <a:rPr lang="en-GB" sz="1600" i="1" dirty="0" smtClean="0">
                <a:solidFill>
                  <a:schemeClr val="accent3">
                    <a:lumMod val="75000"/>
                  </a:schemeClr>
                </a:solidFill>
              </a:rPr>
              <a:t>negative</a:t>
            </a:r>
            <a:r>
              <a:rPr lang="en-GB" sz="1600" dirty="0" smtClean="0">
                <a:solidFill>
                  <a:schemeClr val="accent3">
                    <a:lumMod val="75000"/>
                  </a:schemeClr>
                </a:solidFill>
              </a:rPr>
              <a:t> </a:t>
            </a:r>
            <a:r>
              <a:rPr lang="en-GB" sz="1600" dirty="0" err="1" smtClean="0">
                <a:solidFill>
                  <a:schemeClr val="accent3">
                    <a:lumMod val="75000"/>
                  </a:schemeClr>
                </a:solidFill>
              </a:rPr>
              <a:t>atypicality</a:t>
            </a:r>
            <a:endParaRPr lang="en-GB" sz="1600" dirty="0">
              <a:solidFill>
                <a:schemeClr val="accent3">
                  <a:lumMod val="75000"/>
                </a:schemeClr>
              </a:solidFill>
            </a:endParaRPr>
          </a:p>
        </p:txBody>
      </p:sp>
      <p:sp>
        <p:nvSpPr>
          <p:cNvPr id="12" name="CasellaDiTesto 11"/>
          <p:cNvSpPr txBox="1"/>
          <p:nvPr/>
        </p:nvSpPr>
        <p:spPr>
          <a:xfrm>
            <a:off x="5662443" y="5909846"/>
            <a:ext cx="5357982" cy="584775"/>
          </a:xfrm>
          <a:prstGeom prst="rect">
            <a:avLst/>
          </a:prstGeom>
          <a:noFill/>
        </p:spPr>
        <p:txBody>
          <a:bodyPr wrap="square" rtlCol="0">
            <a:spAutoFit/>
          </a:bodyPr>
          <a:lstStyle/>
          <a:p>
            <a:r>
              <a:rPr lang="en-GB" sz="1600" baseline="30000" dirty="0" smtClean="0"/>
              <a:t>1</a:t>
            </a:r>
            <a:r>
              <a:rPr lang="en-GB" sz="1600" dirty="0" smtClean="0"/>
              <a:t> On </a:t>
            </a:r>
            <a:r>
              <a:rPr lang="en-GB" sz="1600" i="1" dirty="0" err="1" smtClean="0"/>
              <a:t>stérēsis</a:t>
            </a:r>
            <a:r>
              <a:rPr lang="en-GB" sz="1600" i="1" dirty="0" smtClean="0"/>
              <a:t> </a:t>
            </a:r>
            <a:r>
              <a:rPr lang="en-GB" sz="1600" dirty="0" smtClean="0"/>
              <a:t>vs. </a:t>
            </a:r>
            <a:r>
              <a:rPr lang="en-GB" sz="1600" i="1" dirty="0" smtClean="0"/>
              <a:t>apóphasis</a:t>
            </a:r>
            <a:r>
              <a:rPr lang="en-GB" sz="1600" dirty="0" smtClean="0"/>
              <a:t>, </a:t>
            </a:r>
            <a:r>
              <a:rPr lang="en-GB" sz="1600" dirty="0" err="1" smtClean="0"/>
              <a:t>cfr</a:t>
            </a:r>
            <a:r>
              <a:rPr lang="en-GB" sz="1600" dirty="0" smtClean="0"/>
              <a:t>. </a:t>
            </a:r>
            <a:r>
              <a:rPr lang="en-GB" sz="1600" cap="small" dirty="0" smtClean="0"/>
              <a:t>Aristotle</a:t>
            </a:r>
            <a:r>
              <a:rPr lang="en-GB" sz="1600" dirty="0" smtClean="0"/>
              <a:t> (384-322 BC), </a:t>
            </a:r>
            <a:r>
              <a:rPr lang="en-GB" sz="1600" i="1" dirty="0" smtClean="0"/>
              <a:t>On Interpretation</a:t>
            </a:r>
            <a:r>
              <a:rPr lang="en-GB" sz="1600" dirty="0" smtClean="0"/>
              <a:t>,</a:t>
            </a:r>
            <a:r>
              <a:rPr lang="en-GB" sz="1600" i="1" dirty="0" smtClean="0"/>
              <a:t> Categories, Metaphysica</a:t>
            </a:r>
            <a:r>
              <a:rPr lang="it-IT" sz="1600" dirty="0" smtClean="0"/>
              <a:t>, </a:t>
            </a:r>
            <a:r>
              <a:rPr lang="it-IT" sz="1600" i="1" dirty="0" smtClean="0"/>
              <a:t>passim</a:t>
            </a:r>
            <a:r>
              <a:rPr lang="it-IT" sz="1600" dirty="0" smtClean="0"/>
              <a:t>.</a:t>
            </a:r>
            <a:endParaRPr lang="en-GB" sz="1600" dirty="0"/>
          </a:p>
        </p:txBody>
      </p:sp>
      <p:sp>
        <p:nvSpPr>
          <p:cNvPr id="13" name="CasellaDiTesto 12"/>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10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8338268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12"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6"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1+#ppt_w/2"/>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5">
                                            <p:txEl>
                                              <p:pRg st="0" end="0"/>
                                            </p:txEl>
                                          </p:spTgt>
                                        </p:tgtEl>
                                        <p:attrNameLst>
                                          <p:attrName>style.visibility</p:attrName>
                                        </p:attrNameLst>
                                      </p:cBhvr>
                                      <p:to>
                                        <p:strVal val="visible"/>
                                      </p:to>
                                    </p:set>
                                    <p:animEffect transition="in" filter="wipe(down)">
                                      <p:cBhvr>
                                        <p:cTn id="46" dur="500"/>
                                        <p:tgtEl>
                                          <p:spTgt spid="5">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wipe(down)">
                                      <p:cBhvr>
                                        <p:cTn id="51" dur="500"/>
                                        <p:tgtEl>
                                          <p:spTgt spid="5">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5">
                                            <p:txEl>
                                              <p:pRg st="2" end="2"/>
                                            </p:txEl>
                                          </p:spTgt>
                                        </p:tgtEl>
                                        <p:attrNameLst>
                                          <p:attrName>style.visibility</p:attrName>
                                        </p:attrNameLst>
                                      </p:cBhvr>
                                      <p:to>
                                        <p:strVal val="visible"/>
                                      </p:to>
                                    </p:set>
                                    <p:animEffect transition="in" filter="wipe(down)">
                                      <p:cBhvr>
                                        <p:cTn id="56" dur="500"/>
                                        <p:tgtEl>
                                          <p:spTgt spid="5">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32"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circle(out)">
                                      <p:cBhvr>
                                        <p:cTn id="6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build="p"/>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lstStyle/>
          <a:p>
            <a:r>
              <a:rPr lang="it-IT" i="1" dirty="0" smtClean="0">
                <a:solidFill>
                  <a:schemeClr val="accent6"/>
                </a:solidFill>
              </a:rPr>
              <a:t>Privative</a:t>
            </a:r>
            <a:r>
              <a:rPr lang="it-IT" dirty="0" smtClean="0">
                <a:solidFill>
                  <a:schemeClr val="accent6"/>
                </a:solidFill>
              </a:rPr>
              <a:t> </a:t>
            </a:r>
            <a:r>
              <a:rPr lang="it-IT" dirty="0" err="1" smtClean="0">
                <a:solidFill>
                  <a:schemeClr val="accent6"/>
                </a:solidFill>
              </a:rPr>
              <a:t>atypicality</a:t>
            </a:r>
            <a:endParaRPr lang="it-IT" i="1" dirty="0">
              <a:solidFill>
                <a:schemeClr val="accent6"/>
              </a:solidFill>
            </a:endParaRPr>
          </a:p>
        </p:txBody>
      </p:sp>
      <p:sp>
        <p:nvSpPr>
          <p:cNvPr id="4" name="Segnaposto contenuto 3"/>
          <p:cNvSpPr>
            <a:spLocks noGrp="1"/>
          </p:cNvSpPr>
          <p:nvPr>
            <p:ph sz="half" idx="2"/>
          </p:nvPr>
        </p:nvSpPr>
        <p:spPr>
          <a:xfrm>
            <a:off x="710332" y="1587896"/>
            <a:ext cx="4937655" cy="2319941"/>
          </a:xfrm>
        </p:spPr>
        <p:txBody>
          <a:bodyPr/>
          <a:lstStyle/>
          <a:p>
            <a:r>
              <a:rPr lang="en-GB" dirty="0"/>
              <a:t>The </a:t>
            </a:r>
            <a:r>
              <a:rPr lang="en-GB" dirty="0" err="1"/>
              <a:t>atypicality</a:t>
            </a:r>
            <a:r>
              <a:rPr lang="en-GB" dirty="0"/>
              <a:t> of a fake (counterfeit) 20 € banknote.</a:t>
            </a:r>
          </a:p>
          <a:p>
            <a:r>
              <a:rPr lang="en-GB" dirty="0" smtClean="0"/>
              <a:t>The </a:t>
            </a:r>
            <a:r>
              <a:rPr lang="en-GB" dirty="0" err="1" smtClean="0"/>
              <a:t>atypicality</a:t>
            </a:r>
            <a:r>
              <a:rPr lang="en-GB" dirty="0" smtClean="0"/>
              <a:t> of a lease contract in which something different from money is the consideration for lease.</a:t>
            </a:r>
          </a:p>
        </p:txBody>
      </p:sp>
      <p:sp>
        <p:nvSpPr>
          <p:cNvPr id="5" name="Segnaposto testo 4"/>
          <p:cNvSpPr>
            <a:spLocks noGrp="1"/>
          </p:cNvSpPr>
          <p:nvPr>
            <p:ph type="body" sz="quarter" idx="3"/>
          </p:nvPr>
        </p:nvSpPr>
        <p:spPr/>
        <p:txBody>
          <a:bodyPr/>
          <a:lstStyle/>
          <a:p>
            <a:r>
              <a:rPr lang="it-IT" i="1" dirty="0" smtClean="0">
                <a:solidFill>
                  <a:schemeClr val="accent6"/>
                </a:solidFill>
              </a:rPr>
              <a:t>Negative</a:t>
            </a:r>
            <a:r>
              <a:rPr lang="it-IT" dirty="0" smtClean="0">
                <a:solidFill>
                  <a:schemeClr val="accent6"/>
                </a:solidFill>
              </a:rPr>
              <a:t> </a:t>
            </a:r>
            <a:r>
              <a:rPr lang="it-IT" dirty="0" err="1" smtClean="0">
                <a:solidFill>
                  <a:schemeClr val="accent6"/>
                </a:solidFill>
              </a:rPr>
              <a:t>atypicality</a:t>
            </a:r>
            <a:endParaRPr lang="it-IT" i="1" dirty="0">
              <a:solidFill>
                <a:schemeClr val="accent6"/>
              </a:solidFill>
            </a:endParaRPr>
          </a:p>
        </p:txBody>
      </p:sp>
      <p:sp>
        <p:nvSpPr>
          <p:cNvPr id="6" name="Segnaposto contenuto 5"/>
          <p:cNvSpPr>
            <a:spLocks noGrp="1"/>
          </p:cNvSpPr>
          <p:nvPr>
            <p:ph sz="quarter" idx="4"/>
          </p:nvPr>
        </p:nvSpPr>
        <p:spPr>
          <a:xfrm>
            <a:off x="5815012" y="1587896"/>
            <a:ext cx="4929188" cy="3030538"/>
          </a:xfrm>
        </p:spPr>
        <p:txBody>
          <a:bodyPr/>
          <a:lstStyle/>
          <a:p>
            <a:r>
              <a:rPr lang="en-GB" dirty="0" smtClean="0"/>
              <a:t>The </a:t>
            </a:r>
            <a:r>
              <a:rPr lang="en-GB" dirty="0" err="1" smtClean="0"/>
              <a:t>atypicality</a:t>
            </a:r>
            <a:r>
              <a:rPr lang="en-GB" dirty="0" smtClean="0"/>
              <a:t> of a 30 € banknote.</a:t>
            </a:r>
          </a:p>
          <a:p>
            <a:r>
              <a:rPr lang="en-GB" dirty="0"/>
              <a:t>The </a:t>
            </a:r>
            <a:r>
              <a:rPr lang="en-GB" dirty="0" err="1"/>
              <a:t>atypicality</a:t>
            </a:r>
            <a:r>
              <a:rPr lang="en-GB" dirty="0"/>
              <a:t> of scoring a try in football (soccer).</a:t>
            </a:r>
          </a:p>
          <a:p>
            <a:r>
              <a:rPr lang="en-GB" dirty="0" smtClean="0"/>
              <a:t>The </a:t>
            </a:r>
            <a:r>
              <a:rPr lang="en-GB" dirty="0" err="1" smtClean="0"/>
              <a:t>atypicality</a:t>
            </a:r>
            <a:r>
              <a:rPr lang="en-GB" dirty="0" smtClean="0"/>
              <a:t> of castling in draughts: “There is no castling in draughts” (L. </a:t>
            </a:r>
            <a:r>
              <a:rPr lang="en-GB" cap="small" dirty="0" smtClean="0"/>
              <a:t>Wittgenstein</a:t>
            </a:r>
            <a:r>
              <a:rPr lang="en-GB" dirty="0" smtClean="0"/>
              <a:t>).</a:t>
            </a:r>
          </a:p>
        </p:txBody>
      </p:sp>
      <p:sp>
        <p:nvSpPr>
          <p:cNvPr id="8" name="Segnaposto contenuto 3"/>
          <p:cNvSpPr txBox="1">
            <a:spLocks/>
          </p:cNvSpPr>
          <p:nvPr/>
        </p:nvSpPr>
        <p:spPr>
          <a:xfrm>
            <a:off x="710331" y="4301029"/>
            <a:ext cx="4937655" cy="148580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None/>
            </a:pPr>
            <a:r>
              <a:rPr lang="en-GB" sz="2400" dirty="0" smtClean="0">
                <a:solidFill>
                  <a:schemeClr val="tx1"/>
                </a:solidFill>
              </a:rPr>
              <a:t>Privative </a:t>
            </a:r>
            <a:r>
              <a:rPr lang="en-GB" sz="2400" dirty="0" err="1" smtClean="0">
                <a:solidFill>
                  <a:schemeClr val="tx1"/>
                </a:solidFill>
              </a:rPr>
              <a:t>atypicality</a:t>
            </a:r>
            <a:r>
              <a:rPr lang="en-GB" sz="2400" dirty="0" smtClean="0">
                <a:solidFill>
                  <a:schemeClr val="tx1"/>
                </a:solidFill>
              </a:rPr>
              <a:t> presupposes the </a:t>
            </a:r>
            <a:r>
              <a:rPr lang="en-GB" sz="2400" i="1" dirty="0" smtClean="0">
                <a:solidFill>
                  <a:srgbClr val="FF0000"/>
                </a:solidFill>
              </a:rPr>
              <a:t>existence</a:t>
            </a:r>
            <a:r>
              <a:rPr lang="en-GB" sz="2400" dirty="0" smtClean="0">
                <a:solidFill>
                  <a:schemeClr val="tx1"/>
                </a:solidFill>
              </a:rPr>
              <a:t> of a reference </a:t>
            </a:r>
            <a:r>
              <a:rPr lang="en-GB" sz="2400" i="1" dirty="0" smtClean="0">
                <a:solidFill>
                  <a:srgbClr val="FF0000"/>
                </a:solidFill>
              </a:rPr>
              <a:t>type</a:t>
            </a:r>
            <a:r>
              <a:rPr lang="en-GB" sz="2400" dirty="0" smtClean="0">
                <a:solidFill>
                  <a:schemeClr val="tx1"/>
                </a:solidFill>
              </a:rPr>
              <a:t>.</a:t>
            </a:r>
          </a:p>
        </p:txBody>
      </p:sp>
      <p:sp>
        <p:nvSpPr>
          <p:cNvPr id="9" name="Segnaposto contenuto 3"/>
          <p:cNvSpPr txBox="1">
            <a:spLocks/>
          </p:cNvSpPr>
          <p:nvPr/>
        </p:nvSpPr>
        <p:spPr>
          <a:xfrm>
            <a:off x="6079066" y="4301030"/>
            <a:ext cx="4937655" cy="148580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None/>
            </a:pPr>
            <a:r>
              <a:rPr lang="en-GB" sz="2400" dirty="0" smtClean="0">
                <a:solidFill>
                  <a:schemeClr val="tx1"/>
                </a:solidFill>
              </a:rPr>
              <a:t>Negative </a:t>
            </a:r>
            <a:r>
              <a:rPr lang="en-GB" sz="2400" dirty="0" err="1" smtClean="0">
                <a:solidFill>
                  <a:schemeClr val="tx1"/>
                </a:solidFill>
              </a:rPr>
              <a:t>atypicality</a:t>
            </a:r>
            <a:r>
              <a:rPr lang="en-GB" sz="2400" dirty="0" smtClean="0">
                <a:solidFill>
                  <a:schemeClr val="tx1"/>
                </a:solidFill>
              </a:rPr>
              <a:t> is determined by the </a:t>
            </a:r>
            <a:r>
              <a:rPr lang="en-GB" sz="2400" i="1" dirty="0" smtClean="0">
                <a:solidFill>
                  <a:srgbClr val="FF0000"/>
                </a:solidFill>
              </a:rPr>
              <a:t>non-existence</a:t>
            </a:r>
            <a:r>
              <a:rPr lang="en-GB" sz="2400" dirty="0" smtClean="0">
                <a:solidFill>
                  <a:schemeClr val="tx1"/>
                </a:solidFill>
              </a:rPr>
              <a:t> of a reference </a:t>
            </a:r>
            <a:r>
              <a:rPr lang="en-GB" sz="2400" i="1" dirty="0" smtClean="0">
                <a:solidFill>
                  <a:srgbClr val="FF0000"/>
                </a:solidFill>
              </a:rPr>
              <a:t>type</a:t>
            </a:r>
            <a:r>
              <a:rPr lang="en-GB" sz="2400" dirty="0" smtClean="0">
                <a:solidFill>
                  <a:schemeClr val="tx1"/>
                </a:solidFill>
              </a:rPr>
              <a:t>.</a:t>
            </a:r>
          </a:p>
        </p:txBody>
      </p:sp>
      <p:sp>
        <p:nvSpPr>
          <p:cNvPr id="10" name="CasellaDiTesto 9"/>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3. Two forms of </a:t>
            </a:r>
            <a:r>
              <a:rPr lang="en-GB" sz="1600" dirty="0" err="1" smtClean="0">
                <a:solidFill>
                  <a:schemeClr val="accent3">
                    <a:lumMod val="75000"/>
                  </a:schemeClr>
                </a:solidFill>
              </a:rPr>
              <a:t>atypicality</a:t>
            </a:r>
            <a:r>
              <a:rPr lang="en-GB" sz="1600" dirty="0" smtClean="0">
                <a:solidFill>
                  <a:schemeClr val="accent3">
                    <a:lumMod val="75000"/>
                  </a:schemeClr>
                </a:solidFill>
              </a:rPr>
              <a:t>: </a:t>
            </a:r>
            <a:r>
              <a:rPr lang="en-GB" sz="1600" i="1" dirty="0" smtClean="0">
                <a:solidFill>
                  <a:schemeClr val="accent3">
                    <a:lumMod val="75000"/>
                  </a:schemeClr>
                </a:solidFill>
              </a:rPr>
              <a:t>privative</a:t>
            </a:r>
            <a:r>
              <a:rPr lang="en-GB" sz="1600" dirty="0" smtClean="0">
                <a:solidFill>
                  <a:schemeClr val="accent3">
                    <a:lumMod val="75000"/>
                  </a:schemeClr>
                </a:solidFill>
              </a:rPr>
              <a:t> </a:t>
            </a:r>
            <a:r>
              <a:rPr lang="en-GB" sz="1600" dirty="0" err="1" smtClean="0">
                <a:solidFill>
                  <a:schemeClr val="accent3">
                    <a:lumMod val="75000"/>
                  </a:schemeClr>
                </a:solidFill>
              </a:rPr>
              <a:t>atypicality</a:t>
            </a:r>
            <a:r>
              <a:rPr lang="en-GB" sz="1600" dirty="0" smtClean="0">
                <a:solidFill>
                  <a:schemeClr val="accent3">
                    <a:lumMod val="75000"/>
                  </a:schemeClr>
                </a:solidFill>
              </a:rPr>
              <a:t> vs. </a:t>
            </a:r>
            <a:r>
              <a:rPr lang="en-GB" sz="1600" i="1" dirty="0" smtClean="0">
                <a:solidFill>
                  <a:schemeClr val="accent3">
                    <a:lumMod val="75000"/>
                  </a:schemeClr>
                </a:solidFill>
              </a:rPr>
              <a:t>negative</a:t>
            </a:r>
            <a:r>
              <a:rPr lang="en-GB" sz="1600" dirty="0" smtClean="0">
                <a:solidFill>
                  <a:schemeClr val="accent3">
                    <a:lumMod val="75000"/>
                  </a:schemeClr>
                </a:solidFill>
              </a:rPr>
              <a:t> </a:t>
            </a:r>
            <a:r>
              <a:rPr lang="en-GB" sz="1600" dirty="0" err="1" smtClean="0">
                <a:solidFill>
                  <a:schemeClr val="accent3">
                    <a:lumMod val="75000"/>
                  </a:schemeClr>
                </a:solidFill>
              </a:rPr>
              <a:t>atypicality</a:t>
            </a:r>
            <a:endParaRPr lang="en-GB" sz="1600" dirty="0">
              <a:solidFill>
                <a:schemeClr val="accent3">
                  <a:lumMod val="75000"/>
                </a:schemeClr>
              </a:solidFill>
            </a:endParaRPr>
          </a:p>
        </p:txBody>
      </p:sp>
      <p:sp>
        <p:nvSpPr>
          <p:cNvPr id="11" name="CasellaDiTesto 10"/>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11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1178951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up)">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up)">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wipe(up)">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righ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05769" y="596364"/>
            <a:ext cx="8913812" cy="869423"/>
          </a:xfrm>
        </p:spPr>
        <p:txBody>
          <a:bodyPr anchor="t">
            <a:normAutofit/>
          </a:bodyPr>
          <a:lstStyle/>
          <a:p>
            <a:r>
              <a:rPr lang="en-GB" sz="3200" cap="small" dirty="0" smtClean="0"/>
              <a:t>Negative </a:t>
            </a:r>
            <a:r>
              <a:rPr lang="en-GB" sz="3200" cap="small" dirty="0" err="1" smtClean="0"/>
              <a:t>atypicality</a:t>
            </a:r>
            <a:r>
              <a:rPr lang="en-GB" sz="3200" cap="small" dirty="0" smtClean="0"/>
              <a:t> and normative impossibility</a:t>
            </a:r>
            <a:endParaRPr lang="en-GB" sz="3200" cap="small" dirty="0"/>
          </a:p>
        </p:txBody>
      </p:sp>
      <p:sp>
        <p:nvSpPr>
          <p:cNvPr id="3" name="Segnaposto contenuto 2"/>
          <p:cNvSpPr>
            <a:spLocks noGrp="1"/>
          </p:cNvSpPr>
          <p:nvPr>
            <p:ph sz="half" idx="1"/>
          </p:nvPr>
        </p:nvSpPr>
        <p:spPr>
          <a:xfrm>
            <a:off x="1016263" y="1473111"/>
            <a:ext cx="4937655" cy="1655233"/>
          </a:xfrm>
        </p:spPr>
        <p:txBody>
          <a:bodyPr>
            <a:normAutofit/>
          </a:bodyPr>
          <a:lstStyle/>
          <a:p>
            <a:pPr marL="0" indent="0">
              <a:buNone/>
            </a:pPr>
            <a:r>
              <a:rPr lang="en-GB" sz="2400" cap="small" dirty="0" smtClean="0">
                <a:solidFill>
                  <a:schemeClr val="tx1"/>
                </a:solidFill>
              </a:rPr>
              <a:t>Negative </a:t>
            </a:r>
            <a:r>
              <a:rPr lang="en-GB" sz="2400" cap="small" dirty="0" err="1" smtClean="0">
                <a:solidFill>
                  <a:schemeClr val="tx1"/>
                </a:solidFill>
              </a:rPr>
              <a:t>atypicality</a:t>
            </a:r>
            <a:endParaRPr lang="en-GB" sz="2400" cap="small" dirty="0">
              <a:solidFill>
                <a:schemeClr val="tx1"/>
              </a:solidFill>
            </a:endParaRPr>
          </a:p>
        </p:txBody>
      </p:sp>
      <p:sp>
        <p:nvSpPr>
          <p:cNvPr id="4" name="Segnaposto contenuto 3"/>
          <p:cNvSpPr>
            <a:spLocks noGrp="1"/>
          </p:cNvSpPr>
          <p:nvPr>
            <p:ph sz="half" idx="2"/>
          </p:nvPr>
        </p:nvSpPr>
        <p:spPr>
          <a:xfrm>
            <a:off x="6085946" y="1355591"/>
            <a:ext cx="5160231" cy="2651214"/>
          </a:xfrm>
        </p:spPr>
        <p:txBody>
          <a:bodyPr/>
          <a:lstStyle/>
          <a:p>
            <a:pPr marL="0" indent="0">
              <a:buNone/>
            </a:pPr>
            <a:r>
              <a:rPr lang="en-GB" dirty="0" smtClean="0"/>
              <a:t>Ontological </a:t>
            </a:r>
            <a:r>
              <a:rPr lang="en-GB" sz="2400" cap="small" dirty="0" smtClean="0">
                <a:solidFill>
                  <a:schemeClr val="tx1"/>
                </a:solidFill>
              </a:rPr>
              <a:t>normative impossibility</a:t>
            </a:r>
            <a:r>
              <a:rPr lang="en-GB" dirty="0" smtClean="0"/>
              <a:t>:</a:t>
            </a:r>
          </a:p>
          <a:p>
            <a:pPr marL="0" indent="0">
              <a:buNone/>
            </a:pPr>
            <a:r>
              <a:rPr lang="en-GB" dirty="0" smtClean="0"/>
              <a:t>a normative impossibility which originates (not from the </a:t>
            </a:r>
            <a:r>
              <a:rPr lang="en-GB" i="1" dirty="0" smtClean="0"/>
              <a:t>presence</a:t>
            </a:r>
            <a:r>
              <a:rPr lang="en-GB" dirty="0" smtClean="0"/>
              <a:t> of an impeding norm, but) from the </a:t>
            </a:r>
            <a:r>
              <a:rPr lang="en-GB" i="1" dirty="0" smtClean="0">
                <a:solidFill>
                  <a:schemeClr val="tx1"/>
                </a:solidFill>
              </a:rPr>
              <a:t>absence</a:t>
            </a:r>
            <a:r>
              <a:rPr lang="en-GB" dirty="0" smtClean="0"/>
              <a:t> of specific rules constituting the type.</a:t>
            </a:r>
          </a:p>
          <a:p>
            <a:pPr marL="0" indent="0" algn="r">
              <a:buNone/>
            </a:pPr>
            <a:r>
              <a:rPr lang="en-GB" sz="1600" dirty="0" smtClean="0"/>
              <a:t>(Cfr. </a:t>
            </a:r>
            <a:r>
              <a:rPr lang="en-GB" sz="1600" dirty="0" err="1" smtClean="0"/>
              <a:t>Amedeo</a:t>
            </a:r>
            <a:r>
              <a:rPr lang="en-GB" sz="1600" dirty="0" smtClean="0"/>
              <a:t> G. </a:t>
            </a:r>
            <a:r>
              <a:rPr lang="en-GB" sz="1600" cap="small" dirty="0" smtClean="0"/>
              <a:t>Conte</a:t>
            </a:r>
            <a:r>
              <a:rPr lang="en-GB" sz="1600" dirty="0" smtClean="0"/>
              <a:t> and Paolo </a:t>
            </a:r>
            <a:r>
              <a:rPr lang="en-GB" sz="1600" cap="small" dirty="0" smtClean="0"/>
              <a:t>Di Lucia</a:t>
            </a:r>
            <a:r>
              <a:rPr lang="en-GB" sz="1600" dirty="0" smtClean="0"/>
              <a:t>, 2012)</a:t>
            </a:r>
          </a:p>
          <a:p>
            <a:endParaRPr lang="en-GB" dirty="0"/>
          </a:p>
        </p:txBody>
      </p:sp>
      <p:sp>
        <p:nvSpPr>
          <p:cNvPr id="6" name="Freccia a destra 5"/>
          <p:cNvSpPr/>
          <p:nvPr/>
        </p:nvSpPr>
        <p:spPr>
          <a:xfrm>
            <a:off x="4609707" y="2081353"/>
            <a:ext cx="1080798" cy="4745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sellaDiTesto 6"/>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3. Two forms of </a:t>
            </a:r>
            <a:r>
              <a:rPr lang="en-GB" sz="1600" dirty="0" err="1" smtClean="0">
                <a:solidFill>
                  <a:schemeClr val="accent3">
                    <a:lumMod val="75000"/>
                  </a:schemeClr>
                </a:solidFill>
              </a:rPr>
              <a:t>atypicality</a:t>
            </a:r>
            <a:r>
              <a:rPr lang="en-GB" sz="1600" dirty="0" smtClean="0">
                <a:solidFill>
                  <a:schemeClr val="accent3">
                    <a:lumMod val="75000"/>
                  </a:schemeClr>
                </a:solidFill>
              </a:rPr>
              <a:t>: </a:t>
            </a:r>
            <a:r>
              <a:rPr lang="en-GB" sz="1600" i="1" dirty="0" smtClean="0">
                <a:solidFill>
                  <a:schemeClr val="accent3">
                    <a:lumMod val="75000"/>
                  </a:schemeClr>
                </a:solidFill>
              </a:rPr>
              <a:t>privative</a:t>
            </a:r>
            <a:r>
              <a:rPr lang="en-GB" sz="1600" dirty="0" smtClean="0">
                <a:solidFill>
                  <a:schemeClr val="accent3">
                    <a:lumMod val="75000"/>
                  </a:schemeClr>
                </a:solidFill>
              </a:rPr>
              <a:t> </a:t>
            </a:r>
            <a:r>
              <a:rPr lang="en-GB" sz="1600" dirty="0" err="1" smtClean="0">
                <a:solidFill>
                  <a:schemeClr val="accent3">
                    <a:lumMod val="75000"/>
                  </a:schemeClr>
                </a:solidFill>
              </a:rPr>
              <a:t>atypicality</a:t>
            </a:r>
            <a:r>
              <a:rPr lang="en-GB" sz="1600" dirty="0" smtClean="0">
                <a:solidFill>
                  <a:schemeClr val="accent3">
                    <a:lumMod val="75000"/>
                  </a:schemeClr>
                </a:solidFill>
              </a:rPr>
              <a:t> vs. </a:t>
            </a:r>
            <a:r>
              <a:rPr lang="en-GB" sz="1600" i="1" dirty="0" smtClean="0">
                <a:solidFill>
                  <a:schemeClr val="accent3">
                    <a:lumMod val="75000"/>
                  </a:schemeClr>
                </a:solidFill>
              </a:rPr>
              <a:t>negative</a:t>
            </a:r>
            <a:r>
              <a:rPr lang="en-GB" sz="1600" dirty="0" smtClean="0">
                <a:solidFill>
                  <a:schemeClr val="accent3">
                    <a:lumMod val="75000"/>
                  </a:schemeClr>
                </a:solidFill>
              </a:rPr>
              <a:t> </a:t>
            </a:r>
            <a:r>
              <a:rPr lang="en-GB" sz="1600" dirty="0" err="1" smtClean="0">
                <a:solidFill>
                  <a:schemeClr val="accent3">
                    <a:lumMod val="75000"/>
                  </a:schemeClr>
                </a:solidFill>
              </a:rPr>
              <a:t>atypicality</a:t>
            </a:r>
            <a:endParaRPr lang="en-GB" sz="1600" dirty="0">
              <a:solidFill>
                <a:schemeClr val="accent3">
                  <a:lumMod val="75000"/>
                </a:schemeClr>
              </a:solidFill>
            </a:endParaRPr>
          </a:p>
        </p:txBody>
      </p:sp>
      <p:sp>
        <p:nvSpPr>
          <p:cNvPr id="8" name="CasellaDiTesto 7"/>
          <p:cNvSpPr txBox="1"/>
          <p:nvPr/>
        </p:nvSpPr>
        <p:spPr>
          <a:xfrm>
            <a:off x="3600450" y="3981202"/>
            <a:ext cx="7419975" cy="1969770"/>
          </a:xfrm>
          <a:prstGeom prst="rect">
            <a:avLst/>
          </a:prstGeom>
          <a:noFill/>
        </p:spPr>
        <p:txBody>
          <a:bodyPr wrap="square" rtlCol="0">
            <a:spAutoFit/>
          </a:bodyPr>
          <a:lstStyle/>
          <a:p>
            <a:r>
              <a:rPr lang="en-GB" dirty="0" smtClean="0"/>
              <a:t>“All these acts could not exist (that is, it wouldn’t be possible to perform them), if </a:t>
            </a:r>
            <a:r>
              <a:rPr lang="en-GB" dirty="0"/>
              <a:t>the norm constituting </a:t>
            </a:r>
            <a:r>
              <a:rPr lang="en-GB" dirty="0" smtClean="0"/>
              <a:t>them didn’t exist.</a:t>
            </a:r>
          </a:p>
          <a:p>
            <a:r>
              <a:rPr lang="en-GB" dirty="0" smtClean="0"/>
              <a:t>As well as it is impossible to “capture a pawn” without the laws of chess, it is impossible to donate a horse to anybody without the norms instituting legal property and the [type of] act of donation”.</a:t>
            </a:r>
          </a:p>
          <a:p>
            <a:pPr algn="r"/>
            <a:r>
              <a:rPr lang="en-GB" sz="1400" dirty="0" err="1" smtClean="0"/>
              <a:t>Cz</a:t>
            </a:r>
            <a:r>
              <a:rPr lang="en-GB" sz="1400" cap="small" dirty="0" smtClean="0"/>
              <a:t>. Znamierowski</a:t>
            </a:r>
            <a:r>
              <a:rPr lang="en-GB" sz="1400" dirty="0" smtClean="0"/>
              <a:t>,1924 </a:t>
            </a:r>
            <a:endParaRPr lang="en-GB" sz="1400" dirty="0"/>
          </a:p>
        </p:txBody>
      </p:sp>
      <p:pic>
        <p:nvPicPr>
          <p:cNvPr id="10" name="Immagin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079" y="3247944"/>
            <a:ext cx="1817888" cy="2196843"/>
          </a:xfrm>
          <a:prstGeom prst="rect">
            <a:avLst/>
          </a:prstGeom>
        </p:spPr>
      </p:pic>
      <p:sp>
        <p:nvSpPr>
          <p:cNvPr id="11" name="CasellaDiTesto 10"/>
          <p:cNvSpPr txBox="1"/>
          <p:nvPr/>
        </p:nvSpPr>
        <p:spPr>
          <a:xfrm>
            <a:off x="972079" y="5578475"/>
            <a:ext cx="2334873" cy="523220"/>
          </a:xfrm>
          <a:prstGeom prst="rect">
            <a:avLst/>
          </a:prstGeom>
          <a:noFill/>
        </p:spPr>
        <p:txBody>
          <a:bodyPr wrap="square" rtlCol="0">
            <a:spAutoFit/>
          </a:bodyPr>
          <a:lstStyle/>
          <a:p>
            <a:r>
              <a:rPr lang="en-GB" sz="1400" dirty="0" err="1" smtClean="0"/>
              <a:t>Czesław</a:t>
            </a:r>
            <a:r>
              <a:rPr lang="en-GB" sz="1400" dirty="0" smtClean="0"/>
              <a:t> </a:t>
            </a:r>
            <a:r>
              <a:rPr lang="en-GB" sz="1400" cap="small" dirty="0" err="1" smtClean="0"/>
              <a:t>Znamierowski</a:t>
            </a:r>
            <a:r>
              <a:rPr lang="en-GB" sz="1400" cap="small" dirty="0" smtClean="0"/>
              <a:t/>
            </a:r>
            <a:br>
              <a:rPr lang="en-GB" sz="1400" cap="small" dirty="0" smtClean="0"/>
            </a:br>
            <a:r>
              <a:rPr lang="en-GB" sz="1400" dirty="0" smtClean="0"/>
              <a:t>(1225-1274)</a:t>
            </a:r>
            <a:endParaRPr lang="en-GB" sz="1400" dirty="0"/>
          </a:p>
        </p:txBody>
      </p:sp>
      <p:sp>
        <p:nvSpPr>
          <p:cNvPr id="12" name="CasellaDiTesto 11"/>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12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8673799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righ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right)">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righ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500"/>
                            </p:stCondLst>
                            <p:childTnLst>
                              <p:par>
                                <p:cTn id="39" presetID="14" presetClass="entr" presetSubtype="1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randombar(horizontal)">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iterate type="lt">
                                    <p:tmPct val="4000"/>
                                  </p:iterate>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6" grpId="0" animBg="1"/>
      <p:bldP spid="8"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303336" y="847725"/>
            <a:ext cx="9221789" cy="4730750"/>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a:solidFill>
                  <a:schemeClr val="accent3">
                    <a:lumMod val="50000"/>
                  </a:schemeClr>
                </a:solidFill>
              </a:rPr>
              <a:t>4</a:t>
            </a:r>
            <a:r>
              <a:rPr lang="en-GB" dirty="0" smtClean="0">
                <a:solidFill>
                  <a:schemeClr val="accent3">
                    <a:lumMod val="50000"/>
                  </a:schemeClr>
                </a:solidFill>
              </a:rPr>
              <a:t>.</a:t>
            </a:r>
            <a:br>
              <a:rPr lang="en-GB" dirty="0" smtClean="0">
                <a:solidFill>
                  <a:schemeClr val="accent3">
                    <a:lumMod val="50000"/>
                  </a:schemeClr>
                </a:solidFill>
              </a:rPr>
            </a:br>
            <a:r>
              <a:rPr lang="en-GB" i="1" dirty="0" smtClean="0">
                <a:solidFill>
                  <a:schemeClr val="accent3">
                    <a:lumMod val="50000"/>
                  </a:schemeClr>
                </a:solidFill>
              </a:rPr>
              <a:t>extrinsic</a:t>
            </a:r>
            <a:r>
              <a:rPr lang="en-GB" dirty="0" smtClean="0">
                <a:solidFill>
                  <a:schemeClr val="accent3">
                    <a:lumMod val="50000"/>
                  </a:schemeClr>
                </a:solidFill>
              </a:rPr>
              <a:t> effects of</a:t>
            </a:r>
            <a:br>
              <a:rPr lang="en-GB" dirty="0" smtClean="0">
                <a:solidFill>
                  <a:schemeClr val="accent3">
                    <a:lumMod val="50000"/>
                  </a:schemeClr>
                </a:solidFill>
              </a:rPr>
            </a:br>
            <a:r>
              <a:rPr lang="en-GB" i="1" dirty="0" smtClean="0">
                <a:solidFill>
                  <a:schemeClr val="accent3">
                    <a:lumMod val="50000"/>
                  </a:schemeClr>
                </a:solidFill>
              </a:rPr>
              <a:t>non-institutional </a:t>
            </a:r>
            <a:r>
              <a:rPr lang="en-GB" dirty="0" smtClean="0">
                <a:solidFill>
                  <a:schemeClr val="accent3">
                    <a:lumMod val="50000"/>
                  </a:schemeClr>
                </a:solidFill>
              </a:rPr>
              <a:t>acts</a:t>
            </a:r>
          </a:p>
          <a:p>
            <a:pPr algn="ctr"/>
            <a:r>
              <a:rPr lang="en-GB" dirty="0" smtClean="0">
                <a:solidFill>
                  <a:schemeClr val="accent3">
                    <a:lumMod val="50000"/>
                  </a:schemeClr>
                </a:solidFill>
              </a:rPr>
              <a:t>vs.</a:t>
            </a:r>
          </a:p>
          <a:p>
            <a:pPr algn="ctr"/>
            <a:r>
              <a:rPr lang="en-GB" i="1" dirty="0" err="1" smtClean="0">
                <a:solidFill>
                  <a:schemeClr val="accent3">
                    <a:lumMod val="50000"/>
                  </a:schemeClr>
                </a:solidFill>
              </a:rPr>
              <a:t>Instrinsic</a:t>
            </a:r>
            <a:r>
              <a:rPr lang="en-GB" dirty="0" smtClean="0">
                <a:solidFill>
                  <a:schemeClr val="accent3">
                    <a:lumMod val="50000"/>
                  </a:schemeClr>
                </a:solidFill>
              </a:rPr>
              <a:t> effects of </a:t>
            </a:r>
            <a:br>
              <a:rPr lang="en-GB" dirty="0" smtClean="0">
                <a:solidFill>
                  <a:schemeClr val="accent3">
                    <a:lumMod val="50000"/>
                  </a:schemeClr>
                </a:solidFill>
              </a:rPr>
            </a:br>
            <a:r>
              <a:rPr lang="en-GB" i="1" dirty="0" smtClean="0">
                <a:solidFill>
                  <a:schemeClr val="accent3">
                    <a:lumMod val="50000"/>
                  </a:schemeClr>
                </a:solidFill>
              </a:rPr>
              <a:t>institutional </a:t>
            </a:r>
            <a:r>
              <a:rPr lang="en-GB" dirty="0" smtClean="0">
                <a:solidFill>
                  <a:schemeClr val="accent3">
                    <a:lumMod val="50000"/>
                  </a:schemeClr>
                </a:solidFill>
              </a:rPr>
              <a:t>acts</a:t>
            </a:r>
            <a:endParaRPr lang="en-GB" dirty="0">
              <a:solidFill>
                <a:schemeClr val="accent3">
                  <a:lumMod val="50000"/>
                </a:schemeClr>
              </a:solidFill>
            </a:endParaRPr>
          </a:p>
        </p:txBody>
      </p:sp>
    </p:spTree>
    <p:extLst>
      <p:ext uri="{BB962C8B-B14F-4D97-AF65-F5344CB8AC3E}">
        <p14:creationId xmlns:p14="http://schemas.microsoft.com/office/powerpoint/2010/main" val="585220107"/>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701146" y="609456"/>
            <a:ext cx="4649787" cy="922867"/>
          </a:xfrm>
        </p:spPr>
        <p:txBody>
          <a:bodyPr/>
          <a:lstStyle/>
          <a:p>
            <a:r>
              <a:rPr lang="en-GB" i="1" dirty="0" smtClean="0"/>
              <a:t>Extrinsic</a:t>
            </a:r>
            <a:r>
              <a:rPr lang="en-GB" dirty="0" smtClean="0"/>
              <a:t> (causal) effects of </a:t>
            </a:r>
            <a:r>
              <a:rPr lang="en-GB" i="1" dirty="0" smtClean="0"/>
              <a:t>non-institutional</a:t>
            </a:r>
            <a:r>
              <a:rPr lang="en-GB" dirty="0" smtClean="0"/>
              <a:t> acts</a:t>
            </a:r>
            <a:endParaRPr lang="en-GB" dirty="0"/>
          </a:p>
        </p:txBody>
      </p:sp>
      <p:sp>
        <p:nvSpPr>
          <p:cNvPr id="4" name="Segnaposto contenuto 3"/>
          <p:cNvSpPr>
            <a:spLocks noGrp="1"/>
          </p:cNvSpPr>
          <p:nvPr>
            <p:ph sz="half" idx="2"/>
          </p:nvPr>
        </p:nvSpPr>
        <p:spPr>
          <a:xfrm>
            <a:off x="701146" y="1767064"/>
            <a:ext cx="4937655" cy="3030538"/>
          </a:xfrm>
        </p:spPr>
        <p:txBody>
          <a:bodyPr/>
          <a:lstStyle/>
          <a:p>
            <a:r>
              <a:rPr lang="en-GB" dirty="0" smtClean="0"/>
              <a:t>Cutting down a tree</a:t>
            </a:r>
          </a:p>
          <a:p>
            <a:endParaRPr lang="en-GB" dirty="0"/>
          </a:p>
          <a:p>
            <a:endParaRPr lang="en-GB" dirty="0" smtClean="0"/>
          </a:p>
          <a:p>
            <a:endParaRPr lang="en-GB" dirty="0"/>
          </a:p>
          <a:p>
            <a:endParaRPr lang="en-GB" dirty="0" smtClean="0"/>
          </a:p>
          <a:p>
            <a:r>
              <a:rPr lang="en-GB" dirty="0" smtClean="0"/>
              <a:t>Running</a:t>
            </a:r>
            <a:endParaRPr lang="en-GB" dirty="0"/>
          </a:p>
        </p:txBody>
      </p:sp>
      <p:sp>
        <p:nvSpPr>
          <p:cNvPr id="5" name="Segnaposto testo 4"/>
          <p:cNvSpPr>
            <a:spLocks noGrp="1"/>
          </p:cNvSpPr>
          <p:nvPr>
            <p:ph type="body" sz="quarter" idx="3"/>
          </p:nvPr>
        </p:nvSpPr>
        <p:spPr>
          <a:xfrm>
            <a:off x="6096000" y="609456"/>
            <a:ext cx="4665134" cy="922867"/>
          </a:xfrm>
        </p:spPr>
        <p:txBody>
          <a:bodyPr/>
          <a:lstStyle/>
          <a:p>
            <a:r>
              <a:rPr lang="en-GB" i="1" dirty="0" smtClean="0"/>
              <a:t>Intrinsic</a:t>
            </a:r>
            <a:r>
              <a:rPr lang="en-GB" dirty="0" smtClean="0"/>
              <a:t> (non-causal) effects of </a:t>
            </a:r>
            <a:r>
              <a:rPr lang="en-GB" i="1" dirty="0" smtClean="0"/>
              <a:t>institutional</a:t>
            </a:r>
            <a:r>
              <a:rPr lang="en-GB" dirty="0" smtClean="0"/>
              <a:t> acts</a:t>
            </a:r>
            <a:endParaRPr lang="en-GB" dirty="0"/>
          </a:p>
        </p:txBody>
      </p:sp>
      <p:sp>
        <p:nvSpPr>
          <p:cNvPr id="6" name="Segnaposto contenuto 5"/>
          <p:cNvSpPr>
            <a:spLocks noGrp="1"/>
          </p:cNvSpPr>
          <p:nvPr>
            <p:ph sz="quarter" idx="4"/>
          </p:nvPr>
        </p:nvSpPr>
        <p:spPr>
          <a:xfrm>
            <a:off x="6111477" y="1762185"/>
            <a:ext cx="4929188" cy="3030538"/>
          </a:xfrm>
        </p:spPr>
        <p:txBody>
          <a:bodyPr/>
          <a:lstStyle/>
          <a:p>
            <a:r>
              <a:rPr lang="en-GB" dirty="0" smtClean="0"/>
              <a:t>Marrying</a:t>
            </a:r>
          </a:p>
          <a:p>
            <a:endParaRPr lang="en-GB" dirty="0"/>
          </a:p>
          <a:p>
            <a:endParaRPr lang="en-GB" dirty="0" smtClean="0"/>
          </a:p>
          <a:p>
            <a:endParaRPr lang="en-GB" dirty="0"/>
          </a:p>
          <a:p>
            <a:endParaRPr lang="en-GB" dirty="0" smtClean="0"/>
          </a:p>
          <a:p>
            <a:r>
              <a:rPr lang="en-GB" dirty="0" smtClean="0"/>
              <a:t>Scoring a try</a:t>
            </a:r>
            <a:endParaRPr lang="en-GB" dirty="0"/>
          </a:p>
        </p:txBody>
      </p:sp>
      <p:sp>
        <p:nvSpPr>
          <p:cNvPr id="8" name="CasellaDiTesto 7"/>
          <p:cNvSpPr txBox="1"/>
          <p:nvPr/>
        </p:nvSpPr>
        <p:spPr>
          <a:xfrm>
            <a:off x="684212" y="3414589"/>
            <a:ext cx="4581525" cy="2862322"/>
          </a:xfrm>
          <a:prstGeom prst="rect">
            <a:avLst/>
          </a:prstGeom>
          <a:noFill/>
        </p:spPr>
        <p:txBody>
          <a:bodyPr wrap="square" rtlCol="0">
            <a:spAutoFit/>
          </a:bodyPr>
          <a:lstStyle/>
          <a:p>
            <a:r>
              <a:rPr lang="en-GB" dirty="0" smtClean="0"/>
              <a:t>The tree falls down</a:t>
            </a:r>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r>
              <a:rPr lang="en-GB" dirty="0" smtClean="0"/>
              <a:t>The body changes relatively quickly its position in space</a:t>
            </a:r>
            <a:endParaRPr lang="en-GB" dirty="0"/>
          </a:p>
        </p:txBody>
      </p:sp>
      <p:sp>
        <p:nvSpPr>
          <p:cNvPr id="9" name="CasellaDiTesto 8"/>
          <p:cNvSpPr txBox="1"/>
          <p:nvPr/>
        </p:nvSpPr>
        <p:spPr>
          <a:xfrm>
            <a:off x="6079066" y="3282828"/>
            <a:ext cx="4581525" cy="2585323"/>
          </a:xfrm>
          <a:prstGeom prst="rect">
            <a:avLst/>
          </a:prstGeom>
          <a:noFill/>
        </p:spPr>
        <p:txBody>
          <a:bodyPr wrap="square" rtlCol="0">
            <a:spAutoFit/>
          </a:bodyPr>
          <a:lstStyle/>
          <a:p>
            <a:r>
              <a:rPr lang="en-GB" dirty="0" smtClean="0"/>
              <a:t>The community of property between the spouses is constituted</a:t>
            </a:r>
          </a:p>
          <a:p>
            <a:endParaRPr lang="en-GB" dirty="0"/>
          </a:p>
          <a:p>
            <a:endParaRPr lang="en-GB" dirty="0" smtClean="0"/>
          </a:p>
          <a:p>
            <a:endParaRPr lang="en-GB" dirty="0"/>
          </a:p>
          <a:p>
            <a:endParaRPr lang="en-GB" dirty="0" smtClean="0"/>
          </a:p>
          <a:p>
            <a:endParaRPr lang="en-GB" dirty="0"/>
          </a:p>
          <a:p>
            <a:endParaRPr lang="en-GB" dirty="0" smtClean="0"/>
          </a:p>
          <a:p>
            <a:r>
              <a:rPr lang="en-GB" dirty="0" smtClean="0"/>
              <a:t>The scorer’s team earns five points</a:t>
            </a:r>
            <a:endParaRPr lang="en-GB" dirty="0"/>
          </a:p>
        </p:txBody>
      </p:sp>
      <p:sp>
        <p:nvSpPr>
          <p:cNvPr id="10" name="Freccia in giù 9"/>
          <p:cNvSpPr/>
          <p:nvPr/>
        </p:nvSpPr>
        <p:spPr>
          <a:xfrm>
            <a:off x="1562100" y="2379804"/>
            <a:ext cx="304800" cy="771525"/>
          </a:xfrm>
          <a:prstGeom prst="downArrow">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ccia in giù 10"/>
          <p:cNvSpPr/>
          <p:nvPr/>
        </p:nvSpPr>
        <p:spPr>
          <a:xfrm>
            <a:off x="1562100" y="4550520"/>
            <a:ext cx="304800" cy="771525"/>
          </a:xfrm>
          <a:prstGeom prst="downArrow">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ccia in giù 11"/>
          <p:cNvSpPr/>
          <p:nvPr/>
        </p:nvSpPr>
        <p:spPr>
          <a:xfrm>
            <a:off x="6840536" y="2281441"/>
            <a:ext cx="304800" cy="771525"/>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ccia in giù 12"/>
          <p:cNvSpPr/>
          <p:nvPr/>
        </p:nvSpPr>
        <p:spPr>
          <a:xfrm>
            <a:off x="6841329" y="4459987"/>
            <a:ext cx="304800" cy="771525"/>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CasellaDiTesto 14"/>
          <p:cNvSpPr txBox="1"/>
          <p:nvPr/>
        </p:nvSpPr>
        <p:spPr>
          <a:xfrm>
            <a:off x="2341033" y="2422831"/>
            <a:ext cx="3297768" cy="923330"/>
          </a:xfrm>
          <a:prstGeom prst="rect">
            <a:avLst/>
          </a:prstGeom>
          <a:noFill/>
        </p:spPr>
        <p:txBody>
          <a:bodyPr wrap="square" rtlCol="0">
            <a:spAutoFit/>
          </a:bodyPr>
          <a:lstStyle/>
          <a:p>
            <a:r>
              <a:rPr lang="en-GB" dirty="0" smtClean="0">
                <a:solidFill>
                  <a:schemeClr val="accent4">
                    <a:lumMod val="50000"/>
                  </a:schemeClr>
                </a:solidFill>
              </a:rPr>
              <a:t>Token-to-token cause-effect relationship, </a:t>
            </a:r>
            <a:r>
              <a:rPr lang="en-GB" i="1" dirty="0" smtClean="0">
                <a:solidFill>
                  <a:schemeClr val="accent4">
                    <a:lumMod val="50000"/>
                  </a:schemeClr>
                </a:solidFill>
              </a:rPr>
              <a:t>not</a:t>
            </a:r>
            <a:r>
              <a:rPr lang="en-GB" dirty="0" smtClean="0">
                <a:solidFill>
                  <a:schemeClr val="accent4">
                    <a:lumMod val="50000"/>
                  </a:schemeClr>
                </a:solidFill>
              </a:rPr>
              <a:t> determined by the type</a:t>
            </a:r>
            <a:endParaRPr lang="en-GB" dirty="0">
              <a:solidFill>
                <a:schemeClr val="accent4">
                  <a:lumMod val="50000"/>
                </a:schemeClr>
              </a:solidFill>
            </a:endParaRPr>
          </a:p>
        </p:txBody>
      </p:sp>
      <p:sp>
        <p:nvSpPr>
          <p:cNvPr id="16" name="CasellaDiTesto 15"/>
          <p:cNvSpPr txBox="1"/>
          <p:nvPr/>
        </p:nvSpPr>
        <p:spPr>
          <a:xfrm>
            <a:off x="2307165" y="4576235"/>
            <a:ext cx="3297768" cy="923330"/>
          </a:xfrm>
          <a:prstGeom prst="rect">
            <a:avLst/>
          </a:prstGeom>
          <a:noFill/>
        </p:spPr>
        <p:txBody>
          <a:bodyPr wrap="square" rtlCol="0">
            <a:spAutoFit/>
          </a:bodyPr>
          <a:lstStyle/>
          <a:p>
            <a:r>
              <a:rPr lang="en-GB" dirty="0" smtClean="0">
                <a:solidFill>
                  <a:schemeClr val="accent4">
                    <a:lumMod val="50000"/>
                  </a:schemeClr>
                </a:solidFill>
              </a:rPr>
              <a:t>Token-to-token cause-effect relationship, </a:t>
            </a:r>
            <a:r>
              <a:rPr lang="en-GB" i="1" dirty="0" smtClean="0">
                <a:solidFill>
                  <a:schemeClr val="accent4">
                    <a:lumMod val="50000"/>
                  </a:schemeClr>
                </a:solidFill>
              </a:rPr>
              <a:t>not</a:t>
            </a:r>
            <a:r>
              <a:rPr lang="en-GB" dirty="0" smtClean="0">
                <a:solidFill>
                  <a:schemeClr val="accent4">
                    <a:lumMod val="50000"/>
                  </a:schemeClr>
                </a:solidFill>
              </a:rPr>
              <a:t> determined by the type</a:t>
            </a:r>
            <a:endParaRPr lang="en-GB" dirty="0">
              <a:solidFill>
                <a:schemeClr val="accent4">
                  <a:lumMod val="50000"/>
                </a:schemeClr>
              </a:solidFill>
            </a:endParaRPr>
          </a:p>
        </p:txBody>
      </p:sp>
      <p:sp>
        <p:nvSpPr>
          <p:cNvPr id="17" name="CasellaDiTesto 16"/>
          <p:cNvSpPr txBox="1"/>
          <p:nvPr/>
        </p:nvSpPr>
        <p:spPr>
          <a:xfrm>
            <a:off x="7876115" y="2143594"/>
            <a:ext cx="3297768" cy="923330"/>
          </a:xfrm>
          <a:prstGeom prst="rect">
            <a:avLst/>
          </a:prstGeom>
          <a:noFill/>
        </p:spPr>
        <p:txBody>
          <a:bodyPr wrap="square" rtlCol="0">
            <a:spAutoFit/>
          </a:bodyPr>
          <a:lstStyle/>
          <a:p>
            <a:r>
              <a:rPr lang="en-GB" dirty="0" smtClean="0">
                <a:solidFill>
                  <a:schemeClr val="accent6"/>
                </a:solidFill>
              </a:rPr>
              <a:t>Institutional relationship of “imputation”,</a:t>
            </a:r>
            <a:r>
              <a:rPr lang="en-GB" baseline="30000" dirty="0" smtClean="0">
                <a:solidFill>
                  <a:schemeClr val="accent6"/>
                </a:solidFill>
              </a:rPr>
              <a:t>1</a:t>
            </a:r>
            <a:r>
              <a:rPr lang="en-GB" dirty="0" smtClean="0">
                <a:solidFill>
                  <a:schemeClr val="accent6"/>
                </a:solidFill>
              </a:rPr>
              <a:t/>
            </a:r>
            <a:br>
              <a:rPr lang="en-GB" dirty="0" smtClean="0">
                <a:solidFill>
                  <a:schemeClr val="accent6"/>
                </a:solidFill>
              </a:rPr>
            </a:br>
            <a:r>
              <a:rPr lang="en-GB" dirty="0" smtClean="0">
                <a:solidFill>
                  <a:schemeClr val="accent6"/>
                </a:solidFill>
              </a:rPr>
              <a:t>determined by the type</a:t>
            </a:r>
            <a:endParaRPr lang="en-GB" dirty="0">
              <a:solidFill>
                <a:schemeClr val="accent6"/>
              </a:solidFill>
            </a:endParaRPr>
          </a:p>
        </p:txBody>
      </p:sp>
      <p:sp>
        <p:nvSpPr>
          <p:cNvPr id="19" name="CasellaDiTesto 18"/>
          <p:cNvSpPr txBox="1"/>
          <p:nvPr/>
        </p:nvSpPr>
        <p:spPr>
          <a:xfrm>
            <a:off x="7876115" y="4365622"/>
            <a:ext cx="3297768" cy="923330"/>
          </a:xfrm>
          <a:prstGeom prst="rect">
            <a:avLst/>
          </a:prstGeom>
          <a:noFill/>
        </p:spPr>
        <p:txBody>
          <a:bodyPr wrap="square" rtlCol="0">
            <a:spAutoFit/>
          </a:bodyPr>
          <a:lstStyle/>
          <a:p>
            <a:r>
              <a:rPr lang="en-GB" dirty="0" smtClean="0">
                <a:solidFill>
                  <a:schemeClr val="accent6"/>
                </a:solidFill>
              </a:rPr>
              <a:t>Institutional relationship of “imputation”,</a:t>
            </a:r>
            <a:br>
              <a:rPr lang="en-GB" dirty="0" smtClean="0">
                <a:solidFill>
                  <a:schemeClr val="accent6"/>
                </a:solidFill>
              </a:rPr>
            </a:br>
            <a:r>
              <a:rPr lang="en-GB" dirty="0" smtClean="0">
                <a:solidFill>
                  <a:schemeClr val="accent6"/>
                </a:solidFill>
              </a:rPr>
              <a:t>determined by the type</a:t>
            </a:r>
            <a:endParaRPr lang="en-GB" dirty="0">
              <a:solidFill>
                <a:schemeClr val="accent6"/>
              </a:solidFill>
            </a:endParaRPr>
          </a:p>
        </p:txBody>
      </p:sp>
      <p:sp>
        <p:nvSpPr>
          <p:cNvPr id="20" name="CasellaDiTesto 19"/>
          <p:cNvSpPr txBox="1"/>
          <p:nvPr/>
        </p:nvSpPr>
        <p:spPr>
          <a:xfrm>
            <a:off x="7145336" y="6091421"/>
            <a:ext cx="3354916" cy="338554"/>
          </a:xfrm>
          <a:prstGeom prst="rect">
            <a:avLst/>
          </a:prstGeom>
          <a:noFill/>
        </p:spPr>
        <p:txBody>
          <a:bodyPr wrap="square" rtlCol="0">
            <a:spAutoFit/>
          </a:bodyPr>
          <a:lstStyle/>
          <a:p>
            <a:r>
              <a:rPr lang="en-GB" sz="1600" baseline="30000" dirty="0" smtClean="0"/>
              <a:t>1</a:t>
            </a:r>
            <a:r>
              <a:rPr lang="en-GB" sz="1600" dirty="0" smtClean="0"/>
              <a:t> </a:t>
            </a:r>
            <a:r>
              <a:rPr lang="en-GB" sz="1600" dirty="0" err="1" smtClean="0"/>
              <a:t>Cfr</a:t>
            </a:r>
            <a:r>
              <a:rPr lang="en-GB" sz="1600" dirty="0" smtClean="0"/>
              <a:t>. Hans </a:t>
            </a:r>
            <a:r>
              <a:rPr lang="en-GB" sz="1600" cap="small" dirty="0" smtClean="0"/>
              <a:t>Kelsen</a:t>
            </a:r>
            <a:r>
              <a:rPr lang="en-GB" sz="1600" dirty="0" smtClean="0"/>
              <a:t> (1881-1973)</a:t>
            </a:r>
            <a:endParaRPr lang="en-GB" sz="1600" dirty="0"/>
          </a:p>
        </p:txBody>
      </p:sp>
      <p:sp>
        <p:nvSpPr>
          <p:cNvPr id="21" name="CasellaDiTesto 20"/>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4</a:t>
            </a:r>
            <a:r>
              <a:rPr lang="en-GB" sz="1600" dirty="0" smtClean="0">
                <a:solidFill>
                  <a:schemeClr val="accent3">
                    <a:lumMod val="75000"/>
                  </a:schemeClr>
                </a:solidFill>
              </a:rPr>
              <a:t>. </a:t>
            </a:r>
            <a:r>
              <a:rPr lang="en-GB" sz="1600" i="1" dirty="0" smtClean="0">
                <a:solidFill>
                  <a:schemeClr val="accent3">
                    <a:lumMod val="75000"/>
                  </a:schemeClr>
                </a:solidFill>
              </a:rPr>
              <a:t>Extrinsic </a:t>
            </a:r>
            <a:r>
              <a:rPr lang="en-GB" sz="1600" dirty="0" smtClean="0">
                <a:solidFill>
                  <a:schemeClr val="accent3">
                    <a:lumMod val="75000"/>
                  </a:schemeClr>
                </a:solidFill>
              </a:rPr>
              <a:t>effects of </a:t>
            </a:r>
            <a:r>
              <a:rPr lang="en-GB" sz="1600" i="1" dirty="0" smtClean="0">
                <a:solidFill>
                  <a:schemeClr val="accent3">
                    <a:lumMod val="75000"/>
                  </a:schemeClr>
                </a:solidFill>
              </a:rPr>
              <a:t>non-institutional </a:t>
            </a:r>
            <a:r>
              <a:rPr lang="en-GB" sz="1600" dirty="0" smtClean="0">
                <a:solidFill>
                  <a:schemeClr val="accent3">
                    <a:lumMod val="75000"/>
                  </a:schemeClr>
                </a:solidFill>
              </a:rPr>
              <a:t>acts vs. </a:t>
            </a:r>
            <a:r>
              <a:rPr lang="en-GB" sz="1600" i="1" dirty="0" smtClean="0">
                <a:solidFill>
                  <a:schemeClr val="accent3">
                    <a:lumMod val="75000"/>
                  </a:schemeClr>
                </a:solidFill>
              </a:rPr>
              <a:t>intrinsic </a:t>
            </a:r>
            <a:r>
              <a:rPr lang="en-GB" sz="1600" dirty="0" smtClean="0">
                <a:solidFill>
                  <a:schemeClr val="accent3">
                    <a:lumMod val="75000"/>
                  </a:schemeClr>
                </a:solidFill>
              </a:rPr>
              <a:t>effects of </a:t>
            </a:r>
            <a:r>
              <a:rPr lang="en-GB" sz="1600" i="1" dirty="0" smtClean="0">
                <a:solidFill>
                  <a:schemeClr val="accent3">
                    <a:lumMod val="75000"/>
                  </a:schemeClr>
                </a:solidFill>
              </a:rPr>
              <a:t>institutional</a:t>
            </a:r>
            <a:r>
              <a:rPr lang="en-GB" sz="1600" dirty="0" smtClean="0">
                <a:solidFill>
                  <a:schemeClr val="accent3">
                    <a:lumMod val="75000"/>
                  </a:schemeClr>
                </a:solidFill>
              </a:rPr>
              <a:t> acts</a:t>
            </a:r>
            <a:endParaRPr lang="en-GB" sz="1600" dirty="0">
              <a:solidFill>
                <a:schemeClr val="accent3">
                  <a:lumMod val="75000"/>
                </a:schemeClr>
              </a:solidFill>
            </a:endParaRPr>
          </a:p>
        </p:txBody>
      </p:sp>
      <p:sp>
        <p:nvSpPr>
          <p:cNvPr id="18" name="CasellaDiTesto 17"/>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14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29721685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wipe(up)">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6"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wipe(left)">
                                      <p:cBhvr>
                                        <p:cTn id="33" dur="500"/>
                                        <p:tgtEl>
                                          <p:spTgt spid="4">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8">
                                            <p:txEl>
                                              <p:pRg st="8" end="8"/>
                                            </p:txEl>
                                          </p:spTgt>
                                        </p:tgtEl>
                                        <p:attrNameLst>
                                          <p:attrName>style.visibility</p:attrName>
                                        </p:attrNameLst>
                                      </p:cBhvr>
                                      <p:to>
                                        <p:strVal val="visible"/>
                                      </p:to>
                                    </p:set>
                                    <p:animEffect transition="in" filter="wipe(up)">
                                      <p:cBhvr>
                                        <p:cTn id="43" dur="500"/>
                                        <p:tgtEl>
                                          <p:spTgt spid="8">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1+#ppt_w/2"/>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2" fill="hold" grpId="0" nodeType="clickEffect">
                                  <p:stCondLst>
                                    <p:cond delay="0"/>
                                  </p:stCondLst>
                                  <p:childTnLst>
                                    <p:set>
                                      <p:cBhvr>
                                        <p:cTn id="53" dur="1" fill="hold">
                                          <p:stCondLst>
                                            <p:cond delay="0"/>
                                          </p:stCondLst>
                                        </p:cTn>
                                        <p:tgtEl>
                                          <p:spTgt spid="5">
                                            <p:txEl>
                                              <p:pRg st="0" end="0"/>
                                            </p:txEl>
                                          </p:spTgt>
                                        </p:tgtEl>
                                        <p:attrNameLst>
                                          <p:attrName>style.visibility</p:attrName>
                                        </p:attrNameLst>
                                      </p:cBhvr>
                                      <p:to>
                                        <p:strVal val="visible"/>
                                      </p:to>
                                    </p:set>
                                    <p:animEffect transition="in" filter="wipe(right)">
                                      <p:cBhvr>
                                        <p:cTn id="54" dur="500"/>
                                        <p:tgtEl>
                                          <p:spTgt spid="5">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grpId="0" nodeType="clickEffect">
                                  <p:stCondLst>
                                    <p:cond delay="0"/>
                                  </p:stCondLst>
                                  <p:childTnLst>
                                    <p:set>
                                      <p:cBhvr>
                                        <p:cTn id="58" dur="1" fill="hold">
                                          <p:stCondLst>
                                            <p:cond delay="0"/>
                                          </p:stCondLst>
                                        </p:cTn>
                                        <p:tgtEl>
                                          <p:spTgt spid="6">
                                            <p:txEl>
                                              <p:pRg st="0" end="0"/>
                                            </p:txEl>
                                          </p:spTgt>
                                        </p:tgtEl>
                                        <p:attrNameLst>
                                          <p:attrName>style.visibility</p:attrName>
                                        </p:attrNameLst>
                                      </p:cBhvr>
                                      <p:to>
                                        <p:strVal val="visible"/>
                                      </p:to>
                                    </p:set>
                                    <p:animEffect transition="in" filter="wipe(right)">
                                      <p:cBhvr>
                                        <p:cTn id="59" dur="500"/>
                                        <p:tgtEl>
                                          <p:spTgt spid="6">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grpId="0" nodeType="click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up)">
                                      <p:cBhvr>
                                        <p:cTn id="64" dur="500"/>
                                        <p:tgtEl>
                                          <p:spTgt spid="12"/>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grpId="0" nodeType="clickEffect">
                                  <p:stCondLst>
                                    <p:cond delay="0"/>
                                  </p:stCondLst>
                                  <p:childTnLst>
                                    <p:set>
                                      <p:cBhvr>
                                        <p:cTn id="68" dur="1" fill="hold">
                                          <p:stCondLst>
                                            <p:cond delay="0"/>
                                          </p:stCondLst>
                                        </p:cTn>
                                        <p:tgtEl>
                                          <p:spTgt spid="9">
                                            <p:txEl>
                                              <p:pRg st="0" end="0"/>
                                            </p:txEl>
                                          </p:spTgt>
                                        </p:tgtEl>
                                        <p:attrNameLst>
                                          <p:attrName>style.visibility</p:attrName>
                                        </p:attrNameLst>
                                      </p:cBhvr>
                                      <p:to>
                                        <p:strVal val="visible"/>
                                      </p:to>
                                    </p:set>
                                    <p:animEffect transition="in" filter="wipe(up)">
                                      <p:cBhvr>
                                        <p:cTn id="69" dur="500"/>
                                        <p:tgtEl>
                                          <p:spTgt spid="9">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3" fill="hold" grpId="0" nodeType="click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500" fill="hold"/>
                                        <p:tgtEl>
                                          <p:spTgt spid="17"/>
                                        </p:tgtEl>
                                        <p:attrNameLst>
                                          <p:attrName>ppt_x</p:attrName>
                                        </p:attrNameLst>
                                      </p:cBhvr>
                                      <p:tavLst>
                                        <p:tav tm="0">
                                          <p:val>
                                            <p:strVal val="1+#ppt_w/2"/>
                                          </p:val>
                                        </p:tav>
                                        <p:tav tm="100000">
                                          <p:val>
                                            <p:strVal val="#ppt_x"/>
                                          </p:val>
                                        </p:tav>
                                      </p:tavLst>
                                    </p:anim>
                                    <p:anim calcmode="lin" valueType="num">
                                      <p:cBhvr additive="base">
                                        <p:cTn id="75"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2" fill="hold" grpId="0" nodeType="clickEffect">
                                  <p:stCondLst>
                                    <p:cond delay="0"/>
                                  </p:stCondLst>
                                  <p:childTnLst>
                                    <p:set>
                                      <p:cBhvr>
                                        <p:cTn id="84" dur="1" fill="hold">
                                          <p:stCondLst>
                                            <p:cond delay="0"/>
                                          </p:stCondLst>
                                        </p:cTn>
                                        <p:tgtEl>
                                          <p:spTgt spid="6">
                                            <p:txEl>
                                              <p:pRg st="5" end="5"/>
                                            </p:txEl>
                                          </p:spTgt>
                                        </p:tgtEl>
                                        <p:attrNameLst>
                                          <p:attrName>style.visibility</p:attrName>
                                        </p:attrNameLst>
                                      </p:cBhvr>
                                      <p:to>
                                        <p:strVal val="visible"/>
                                      </p:to>
                                    </p:set>
                                    <p:animEffect transition="in" filter="wipe(right)">
                                      <p:cBhvr>
                                        <p:cTn id="85" dur="500"/>
                                        <p:tgtEl>
                                          <p:spTgt spid="6">
                                            <p:txEl>
                                              <p:pRg st="5" end="5"/>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grpId="0" nodeType="clickEffect">
                                  <p:stCondLst>
                                    <p:cond delay="0"/>
                                  </p:stCondLst>
                                  <p:childTnLst>
                                    <p:set>
                                      <p:cBhvr>
                                        <p:cTn id="89" dur="1" fill="hold">
                                          <p:stCondLst>
                                            <p:cond delay="0"/>
                                          </p:stCondLst>
                                        </p:cTn>
                                        <p:tgtEl>
                                          <p:spTgt spid="13"/>
                                        </p:tgtEl>
                                        <p:attrNameLst>
                                          <p:attrName>style.visibility</p:attrName>
                                        </p:attrNameLst>
                                      </p:cBhvr>
                                      <p:to>
                                        <p:strVal val="visible"/>
                                      </p:to>
                                    </p:set>
                                    <p:animEffect transition="in" filter="wipe(up)">
                                      <p:cBhvr>
                                        <p:cTn id="90" dur="500"/>
                                        <p:tgtEl>
                                          <p:spTgt spid="13"/>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9">
                                            <p:txEl>
                                              <p:pRg st="7" end="7"/>
                                            </p:txEl>
                                          </p:spTgt>
                                        </p:tgtEl>
                                        <p:attrNameLst>
                                          <p:attrName>style.visibility</p:attrName>
                                        </p:attrNameLst>
                                      </p:cBhvr>
                                      <p:to>
                                        <p:strVal val="visible"/>
                                      </p:to>
                                    </p:set>
                                    <p:animEffect transition="in" filter="wipe(up)">
                                      <p:cBhvr>
                                        <p:cTn id="95" dur="500"/>
                                        <p:tgtEl>
                                          <p:spTgt spid="9">
                                            <p:txEl>
                                              <p:pRg st="7" end="7"/>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3" fill="hold" grpId="0" nodeType="clickEffect">
                                  <p:stCondLst>
                                    <p:cond delay="0"/>
                                  </p:stCondLst>
                                  <p:childTnLst>
                                    <p:set>
                                      <p:cBhvr>
                                        <p:cTn id="99" dur="1" fill="hold">
                                          <p:stCondLst>
                                            <p:cond delay="0"/>
                                          </p:stCondLst>
                                        </p:cTn>
                                        <p:tgtEl>
                                          <p:spTgt spid="19"/>
                                        </p:tgtEl>
                                        <p:attrNameLst>
                                          <p:attrName>style.visibility</p:attrName>
                                        </p:attrNameLst>
                                      </p:cBhvr>
                                      <p:to>
                                        <p:strVal val="visible"/>
                                      </p:to>
                                    </p:set>
                                    <p:anim calcmode="lin" valueType="num">
                                      <p:cBhvr additive="base">
                                        <p:cTn id="100" dur="500" fill="hold"/>
                                        <p:tgtEl>
                                          <p:spTgt spid="19"/>
                                        </p:tgtEl>
                                        <p:attrNameLst>
                                          <p:attrName>ppt_x</p:attrName>
                                        </p:attrNameLst>
                                      </p:cBhvr>
                                      <p:tavLst>
                                        <p:tav tm="0">
                                          <p:val>
                                            <p:strVal val="1+#ppt_w/2"/>
                                          </p:val>
                                        </p:tav>
                                        <p:tav tm="100000">
                                          <p:val>
                                            <p:strVal val="#ppt_x"/>
                                          </p:val>
                                        </p:tav>
                                      </p:tavLst>
                                    </p:anim>
                                    <p:anim calcmode="lin" valueType="num">
                                      <p:cBhvr additive="base">
                                        <p:cTn id="101"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uiExpand="1" build="p"/>
      <p:bldP spid="8" grpId="0" uiExpand="1" build="p"/>
      <p:bldP spid="9" grpId="0" uiExpand="1" build="p"/>
      <p:bldP spid="10" grpId="0" animBg="1"/>
      <p:bldP spid="11" grpId="0" animBg="1"/>
      <p:bldP spid="12" grpId="0" animBg="1"/>
      <p:bldP spid="13" grpId="0" animBg="1"/>
      <p:bldP spid="15" grpId="0"/>
      <p:bldP spid="16" grpId="0"/>
      <p:bldP spid="17"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24400" y="914400"/>
            <a:ext cx="6019800" cy="1956858"/>
          </a:xfrm>
        </p:spPr>
        <p:txBody>
          <a:bodyPr anchor="ctr">
            <a:noAutofit/>
          </a:bodyPr>
          <a:lstStyle/>
          <a:p>
            <a:r>
              <a:rPr lang="en-GB" sz="2000" cap="none" dirty="0" smtClean="0">
                <a:solidFill>
                  <a:schemeClr val="bg2">
                    <a:lumMod val="75000"/>
                  </a:schemeClr>
                </a:solidFill>
                <a:latin typeface="+mn-lt"/>
                <a:ea typeface="+mn-ea"/>
                <a:cs typeface="+mn-cs"/>
              </a:rPr>
              <a:t>The </a:t>
            </a:r>
            <a:r>
              <a:rPr lang="en-GB" sz="2000" i="1" cap="none" dirty="0" smtClean="0">
                <a:solidFill>
                  <a:schemeClr val="bg2">
                    <a:lumMod val="75000"/>
                  </a:schemeClr>
                </a:solidFill>
                <a:latin typeface="+mn-lt"/>
                <a:ea typeface="+mn-ea"/>
                <a:cs typeface="+mn-cs"/>
              </a:rPr>
              <a:t>type</a:t>
            </a:r>
            <a:r>
              <a:rPr lang="en-GB" sz="2000" cap="none" dirty="0" smtClean="0">
                <a:solidFill>
                  <a:schemeClr val="bg2">
                    <a:lumMod val="75000"/>
                  </a:schemeClr>
                </a:solidFill>
                <a:latin typeface="+mn-lt"/>
                <a:ea typeface="+mn-ea"/>
                <a:cs typeface="+mn-cs"/>
              </a:rPr>
              <a:t> of an institutional act is the (necessary) </a:t>
            </a:r>
            <a:r>
              <a:rPr lang="en-GB" sz="2000" i="1" cap="small" dirty="0" smtClean="0">
                <a:solidFill>
                  <a:schemeClr val="bg2">
                    <a:lumMod val="75000"/>
                  </a:schemeClr>
                </a:solidFill>
                <a:latin typeface="+mn-lt"/>
                <a:ea typeface="+mn-ea"/>
                <a:cs typeface="+mn-cs"/>
              </a:rPr>
              <a:t>causa prima</a:t>
            </a:r>
            <a:r>
              <a:rPr lang="en-GB" sz="2000" cap="small" dirty="0" smtClean="0">
                <a:solidFill>
                  <a:schemeClr val="bg2">
                    <a:lumMod val="75000"/>
                  </a:schemeClr>
                </a:solidFill>
                <a:latin typeface="+mn-lt"/>
                <a:ea typeface="+mn-ea"/>
                <a:cs typeface="+mn-cs"/>
              </a:rPr>
              <a:t> </a:t>
            </a:r>
            <a:r>
              <a:rPr lang="en-GB" sz="2000" cap="none" dirty="0" smtClean="0">
                <a:solidFill>
                  <a:schemeClr val="bg2">
                    <a:lumMod val="75000"/>
                  </a:schemeClr>
                </a:solidFill>
                <a:latin typeface="+mn-lt"/>
                <a:ea typeface="+mn-ea"/>
                <a:cs typeface="+mn-cs"/>
              </a:rPr>
              <a:t>of the effects of its </a:t>
            </a:r>
            <a:r>
              <a:rPr lang="en-GB" sz="2000" i="1" cap="none" dirty="0" smtClean="0">
                <a:solidFill>
                  <a:schemeClr val="bg2">
                    <a:lumMod val="75000"/>
                  </a:schemeClr>
                </a:solidFill>
                <a:latin typeface="+mn-lt"/>
                <a:ea typeface="+mn-ea"/>
                <a:cs typeface="+mn-cs"/>
              </a:rPr>
              <a:t>tokens</a:t>
            </a:r>
            <a:r>
              <a:rPr lang="en-GB" sz="2000" cap="none" dirty="0" smtClean="0">
                <a:solidFill>
                  <a:schemeClr val="bg2">
                    <a:lumMod val="75000"/>
                  </a:schemeClr>
                </a:solidFill>
                <a:latin typeface="+mn-lt"/>
                <a:ea typeface="+mn-ea"/>
                <a:cs typeface="+mn-cs"/>
              </a:rPr>
              <a:t>; every </a:t>
            </a:r>
            <a:r>
              <a:rPr lang="en-GB" sz="2000" i="1" cap="none" dirty="0" smtClean="0">
                <a:solidFill>
                  <a:schemeClr val="bg2">
                    <a:lumMod val="75000"/>
                  </a:schemeClr>
                </a:solidFill>
                <a:latin typeface="+mn-lt"/>
                <a:ea typeface="+mn-ea"/>
                <a:cs typeface="+mn-cs"/>
              </a:rPr>
              <a:t>token</a:t>
            </a:r>
            <a:r>
              <a:rPr lang="en-GB" sz="2000" cap="none" dirty="0" smtClean="0">
                <a:solidFill>
                  <a:schemeClr val="bg2">
                    <a:lumMod val="75000"/>
                  </a:schemeClr>
                </a:solidFill>
                <a:latin typeface="+mn-lt"/>
                <a:ea typeface="+mn-ea"/>
                <a:cs typeface="+mn-cs"/>
              </a:rPr>
              <a:t> is a (contingent) </a:t>
            </a:r>
            <a:r>
              <a:rPr lang="en-GB" sz="2000" i="1" cap="small" dirty="0" smtClean="0">
                <a:solidFill>
                  <a:schemeClr val="bg2">
                    <a:lumMod val="75000"/>
                  </a:schemeClr>
                </a:solidFill>
                <a:latin typeface="+mn-lt"/>
                <a:ea typeface="+mn-ea"/>
                <a:cs typeface="+mn-cs"/>
              </a:rPr>
              <a:t>causa </a:t>
            </a:r>
            <a:r>
              <a:rPr lang="en-GB" sz="2000" i="1" cap="small" dirty="0" err="1" smtClean="0">
                <a:solidFill>
                  <a:schemeClr val="bg2">
                    <a:lumMod val="75000"/>
                  </a:schemeClr>
                </a:solidFill>
                <a:latin typeface="+mn-lt"/>
                <a:ea typeface="+mn-ea"/>
                <a:cs typeface="+mn-cs"/>
              </a:rPr>
              <a:t>secunda</a:t>
            </a:r>
            <a:r>
              <a:rPr lang="en-GB" sz="2000" cap="small" dirty="0" smtClean="0">
                <a:solidFill>
                  <a:schemeClr val="bg2">
                    <a:lumMod val="75000"/>
                  </a:schemeClr>
                </a:solidFill>
                <a:latin typeface="+mn-lt"/>
                <a:ea typeface="+mn-ea"/>
                <a:cs typeface="+mn-cs"/>
              </a:rPr>
              <a:t> </a:t>
            </a:r>
            <a:r>
              <a:rPr lang="en-GB" sz="2000" cap="none" dirty="0" smtClean="0">
                <a:solidFill>
                  <a:schemeClr val="bg2">
                    <a:lumMod val="75000"/>
                  </a:schemeClr>
                </a:solidFill>
                <a:latin typeface="+mn-lt"/>
                <a:ea typeface="+mn-ea"/>
                <a:cs typeface="+mn-cs"/>
              </a:rPr>
              <a:t>of those effects: a </a:t>
            </a:r>
            <a:r>
              <a:rPr lang="en-GB" sz="2000" i="1" cap="small" dirty="0" smtClean="0">
                <a:solidFill>
                  <a:schemeClr val="bg2">
                    <a:lumMod val="75000"/>
                  </a:schemeClr>
                </a:solidFill>
                <a:latin typeface="+mn-lt"/>
                <a:ea typeface="+mn-ea"/>
                <a:cs typeface="+mn-cs"/>
              </a:rPr>
              <a:t>causa </a:t>
            </a:r>
            <a:r>
              <a:rPr lang="en-GB" sz="2000" i="1" cap="small" dirty="0" err="1" smtClean="0">
                <a:solidFill>
                  <a:schemeClr val="bg2">
                    <a:lumMod val="75000"/>
                  </a:schemeClr>
                </a:solidFill>
                <a:latin typeface="+mn-lt"/>
                <a:ea typeface="+mn-ea"/>
                <a:cs typeface="+mn-cs"/>
              </a:rPr>
              <a:t>secunda</a:t>
            </a:r>
            <a:r>
              <a:rPr lang="en-GB" sz="2000" i="1" cap="small" dirty="0" smtClean="0">
                <a:solidFill>
                  <a:schemeClr val="bg2">
                    <a:lumMod val="75000"/>
                  </a:schemeClr>
                </a:solidFill>
                <a:latin typeface="+mn-lt"/>
                <a:ea typeface="+mn-ea"/>
                <a:cs typeface="+mn-cs"/>
              </a:rPr>
              <a:t> </a:t>
            </a:r>
            <a:r>
              <a:rPr lang="en-GB" sz="2000" cap="none" dirty="0" smtClean="0">
                <a:solidFill>
                  <a:schemeClr val="bg2">
                    <a:lumMod val="75000"/>
                  </a:schemeClr>
                </a:solidFill>
                <a:latin typeface="+mn-lt"/>
                <a:ea typeface="+mn-ea"/>
                <a:cs typeface="+mn-cs"/>
              </a:rPr>
              <a:t>that “triggers” the effects determined by the </a:t>
            </a:r>
            <a:r>
              <a:rPr lang="en-GB" sz="2000" i="1" cap="none" dirty="0" smtClean="0">
                <a:solidFill>
                  <a:schemeClr val="bg2">
                    <a:lumMod val="75000"/>
                  </a:schemeClr>
                </a:solidFill>
                <a:latin typeface="+mn-lt"/>
                <a:ea typeface="+mn-ea"/>
                <a:cs typeface="+mn-cs"/>
              </a:rPr>
              <a:t>type</a:t>
            </a:r>
            <a:r>
              <a:rPr lang="en-GB" sz="2000" cap="none" dirty="0" smtClean="0">
                <a:solidFill>
                  <a:schemeClr val="bg2">
                    <a:lumMod val="75000"/>
                  </a:schemeClr>
                </a:solidFill>
                <a:latin typeface="+mn-lt"/>
                <a:ea typeface="+mn-ea"/>
                <a:cs typeface="+mn-cs"/>
              </a:rPr>
              <a:t>. </a:t>
            </a:r>
            <a:endParaRPr lang="en-GB" sz="2000" cap="none" dirty="0">
              <a:solidFill>
                <a:schemeClr val="bg2">
                  <a:lumMod val="75000"/>
                </a:schemeClr>
              </a:solidFill>
              <a:latin typeface="+mn-lt"/>
              <a:ea typeface="+mn-ea"/>
              <a:cs typeface="+mn-cs"/>
            </a:endParaRPr>
          </a:p>
        </p:txBody>
      </p:sp>
      <p:pic>
        <p:nvPicPr>
          <p:cNvPr id="6" name="Segnaposto immagine 5"/>
          <p:cNvPicPr>
            <a:picLocks noGrp="1" noChangeAspect="1"/>
          </p:cNvPicPr>
          <p:nvPr>
            <p:ph type="pic" idx="1"/>
          </p:nvPr>
        </p:nvPicPr>
        <p:blipFill>
          <a:blip r:embed="rId2">
            <a:extLst>
              <a:ext uri="{28A0092B-C50C-407E-A947-70E740481C1C}">
                <a14:useLocalDpi xmlns:a14="http://schemas.microsoft.com/office/drawing/2010/main" val="0"/>
              </a:ext>
            </a:extLst>
          </a:blip>
          <a:srcRect t="3737" b="3737"/>
          <a:stretch>
            <a:fillRect/>
          </a:stretch>
        </p:blipFill>
        <p:spPr>
          <a:xfrm>
            <a:off x="989012" y="2019310"/>
            <a:ext cx="2317940" cy="3230023"/>
          </a:xfrm>
        </p:spPr>
      </p:pic>
      <p:sp>
        <p:nvSpPr>
          <p:cNvPr id="4" name="Segnaposto testo 3"/>
          <p:cNvSpPr>
            <a:spLocks noGrp="1"/>
          </p:cNvSpPr>
          <p:nvPr>
            <p:ph type="body" sz="half" idx="2"/>
          </p:nvPr>
        </p:nvSpPr>
        <p:spPr>
          <a:xfrm>
            <a:off x="4724400" y="3200400"/>
            <a:ext cx="6021388" cy="2378075"/>
          </a:xfrm>
        </p:spPr>
        <p:txBody>
          <a:bodyPr/>
          <a:lstStyle/>
          <a:p>
            <a:r>
              <a:rPr lang="en-GB" dirty="0" smtClean="0">
                <a:solidFill>
                  <a:schemeClr val="tx1"/>
                </a:solidFill>
              </a:rPr>
              <a:t>“</a:t>
            </a:r>
            <a:r>
              <a:rPr lang="en-GB" dirty="0" err="1" smtClean="0">
                <a:solidFill>
                  <a:schemeClr val="tx1"/>
                </a:solidFill>
              </a:rPr>
              <a:t>Effectus</a:t>
            </a:r>
            <a:r>
              <a:rPr lang="en-GB" dirty="0" smtClean="0">
                <a:solidFill>
                  <a:schemeClr val="tx1"/>
                </a:solidFill>
              </a:rPr>
              <a:t> plus </a:t>
            </a:r>
            <a:r>
              <a:rPr lang="en-GB" dirty="0" err="1" smtClean="0">
                <a:solidFill>
                  <a:schemeClr val="tx1"/>
                </a:solidFill>
              </a:rPr>
              <a:t>dependet</a:t>
            </a:r>
            <a:r>
              <a:rPr lang="en-GB" dirty="0" smtClean="0">
                <a:solidFill>
                  <a:schemeClr val="tx1"/>
                </a:solidFill>
              </a:rPr>
              <a:t> a causa prima quam a causa </a:t>
            </a:r>
            <a:r>
              <a:rPr lang="en-GB" dirty="0" err="1" smtClean="0">
                <a:solidFill>
                  <a:schemeClr val="tx1"/>
                </a:solidFill>
              </a:rPr>
              <a:t>secunda</a:t>
            </a:r>
            <a:r>
              <a:rPr lang="en-GB" dirty="0" smtClean="0">
                <a:solidFill>
                  <a:schemeClr val="tx1"/>
                </a:solidFill>
              </a:rPr>
              <a:t>, </a:t>
            </a:r>
            <a:r>
              <a:rPr lang="en-GB" dirty="0" err="1" smtClean="0">
                <a:solidFill>
                  <a:schemeClr val="tx1"/>
                </a:solidFill>
              </a:rPr>
              <a:t>quia</a:t>
            </a:r>
            <a:r>
              <a:rPr lang="en-GB" dirty="0" smtClean="0">
                <a:solidFill>
                  <a:schemeClr val="tx1"/>
                </a:solidFill>
              </a:rPr>
              <a:t> </a:t>
            </a:r>
            <a:r>
              <a:rPr lang="en-GB" dirty="0" err="1" smtClean="0">
                <a:solidFill>
                  <a:schemeClr val="tx1"/>
                </a:solidFill>
              </a:rPr>
              <a:t>secunda</a:t>
            </a:r>
            <a:r>
              <a:rPr lang="en-GB" dirty="0" smtClean="0">
                <a:solidFill>
                  <a:schemeClr val="tx1"/>
                </a:solidFill>
              </a:rPr>
              <a:t> causa non </a:t>
            </a:r>
            <a:r>
              <a:rPr lang="en-GB" dirty="0" err="1" smtClean="0">
                <a:solidFill>
                  <a:schemeClr val="tx1"/>
                </a:solidFill>
              </a:rPr>
              <a:t>agit</a:t>
            </a:r>
            <a:r>
              <a:rPr lang="en-GB" dirty="0" smtClean="0">
                <a:solidFill>
                  <a:schemeClr val="tx1"/>
                </a:solidFill>
              </a:rPr>
              <a:t> nisi in </a:t>
            </a:r>
            <a:r>
              <a:rPr lang="en-GB" dirty="0" err="1" smtClean="0">
                <a:solidFill>
                  <a:schemeClr val="tx1"/>
                </a:solidFill>
              </a:rPr>
              <a:t>virtute</a:t>
            </a:r>
            <a:r>
              <a:rPr lang="en-GB" dirty="0" smtClean="0">
                <a:solidFill>
                  <a:schemeClr val="tx1"/>
                </a:solidFill>
              </a:rPr>
              <a:t> </a:t>
            </a:r>
            <a:r>
              <a:rPr lang="en-GB" dirty="0" err="1" smtClean="0">
                <a:solidFill>
                  <a:schemeClr val="tx1"/>
                </a:solidFill>
              </a:rPr>
              <a:t>primae</a:t>
            </a:r>
            <a:r>
              <a:rPr lang="en-GB" dirty="0" smtClean="0">
                <a:solidFill>
                  <a:schemeClr val="tx1"/>
                </a:solidFill>
              </a:rPr>
              <a:t> </a:t>
            </a:r>
            <a:r>
              <a:rPr lang="en-GB" dirty="0" err="1" smtClean="0">
                <a:solidFill>
                  <a:schemeClr val="tx1"/>
                </a:solidFill>
              </a:rPr>
              <a:t>causae</a:t>
            </a:r>
            <a:r>
              <a:rPr lang="en-GB" dirty="0" smtClean="0">
                <a:solidFill>
                  <a:schemeClr val="tx1"/>
                </a:solidFill>
              </a:rPr>
              <a:t>”.</a:t>
            </a:r>
          </a:p>
          <a:p>
            <a:r>
              <a:rPr lang="en-GB" dirty="0" smtClean="0">
                <a:solidFill>
                  <a:schemeClr val="tx1"/>
                </a:solidFill>
              </a:rPr>
              <a:t>“The effect depends more on the </a:t>
            </a:r>
            <a:r>
              <a:rPr lang="en-GB" i="1" dirty="0" smtClean="0">
                <a:solidFill>
                  <a:schemeClr val="tx1"/>
                </a:solidFill>
              </a:rPr>
              <a:t>causa prima </a:t>
            </a:r>
            <a:r>
              <a:rPr lang="en-GB" dirty="0" smtClean="0">
                <a:solidFill>
                  <a:schemeClr val="tx1"/>
                </a:solidFill>
              </a:rPr>
              <a:t>than on a </a:t>
            </a:r>
            <a:r>
              <a:rPr lang="en-GB" i="1" dirty="0" smtClean="0">
                <a:solidFill>
                  <a:schemeClr val="tx1"/>
                </a:solidFill>
              </a:rPr>
              <a:t>causa </a:t>
            </a:r>
            <a:r>
              <a:rPr lang="en-GB" i="1" dirty="0" err="1" smtClean="0">
                <a:solidFill>
                  <a:schemeClr val="tx1"/>
                </a:solidFill>
              </a:rPr>
              <a:t>secunda</a:t>
            </a:r>
            <a:r>
              <a:rPr lang="en-GB" dirty="0" smtClean="0">
                <a:solidFill>
                  <a:schemeClr val="tx1"/>
                </a:solidFill>
              </a:rPr>
              <a:t>, since a </a:t>
            </a:r>
            <a:r>
              <a:rPr lang="en-GB" i="1" dirty="0" smtClean="0">
                <a:solidFill>
                  <a:schemeClr val="tx1"/>
                </a:solidFill>
              </a:rPr>
              <a:t>causa </a:t>
            </a:r>
            <a:r>
              <a:rPr lang="en-GB" i="1" dirty="0" err="1" smtClean="0">
                <a:solidFill>
                  <a:schemeClr val="tx1"/>
                </a:solidFill>
              </a:rPr>
              <a:t>secunda</a:t>
            </a:r>
            <a:r>
              <a:rPr lang="en-GB" i="1" dirty="0" smtClean="0">
                <a:solidFill>
                  <a:schemeClr val="tx1"/>
                </a:solidFill>
              </a:rPr>
              <a:t> </a:t>
            </a:r>
            <a:r>
              <a:rPr lang="en-GB" dirty="0" smtClean="0">
                <a:solidFill>
                  <a:schemeClr val="tx1"/>
                </a:solidFill>
              </a:rPr>
              <a:t>acts only in virtue of the </a:t>
            </a:r>
            <a:r>
              <a:rPr lang="en-GB" i="1" dirty="0">
                <a:solidFill>
                  <a:schemeClr val="tx1"/>
                </a:solidFill>
              </a:rPr>
              <a:t>causa prima</a:t>
            </a:r>
            <a:r>
              <a:rPr lang="en-GB" dirty="0" smtClean="0">
                <a:solidFill>
                  <a:schemeClr val="tx1"/>
                </a:solidFill>
              </a:rPr>
              <a:t>”.</a:t>
            </a:r>
          </a:p>
          <a:p>
            <a:pPr algn="r"/>
            <a:r>
              <a:rPr lang="en-GB" sz="1600" dirty="0" smtClean="0">
                <a:solidFill>
                  <a:schemeClr val="tx1"/>
                </a:solidFill>
              </a:rPr>
              <a:t>(Thomas </a:t>
            </a:r>
            <a:r>
              <a:rPr lang="en-GB" sz="1600" cap="small" dirty="0" smtClean="0">
                <a:solidFill>
                  <a:schemeClr val="tx1"/>
                </a:solidFill>
              </a:rPr>
              <a:t>Aquinas</a:t>
            </a:r>
            <a:r>
              <a:rPr lang="en-GB" sz="1600" dirty="0" smtClean="0">
                <a:solidFill>
                  <a:schemeClr val="tx1"/>
                </a:solidFill>
              </a:rPr>
              <a:t>, </a:t>
            </a:r>
            <a:r>
              <a:rPr lang="en-GB" sz="1600" i="1" dirty="0" smtClean="0">
                <a:solidFill>
                  <a:schemeClr val="tx1"/>
                </a:solidFill>
              </a:rPr>
              <a:t>Summa </a:t>
            </a:r>
            <a:r>
              <a:rPr lang="en-GB" sz="1600" i="1" dirty="0" err="1" smtClean="0">
                <a:solidFill>
                  <a:schemeClr val="tx1"/>
                </a:solidFill>
              </a:rPr>
              <a:t>theologiae</a:t>
            </a:r>
            <a:r>
              <a:rPr lang="en-GB" sz="1600" dirty="0" smtClean="0">
                <a:solidFill>
                  <a:schemeClr val="tx1"/>
                </a:solidFill>
              </a:rPr>
              <a:t>, </a:t>
            </a:r>
            <a:r>
              <a:rPr lang="en-GB" sz="1600" dirty="0" err="1" smtClean="0">
                <a:solidFill>
                  <a:schemeClr val="tx1"/>
                </a:solidFill>
              </a:rPr>
              <a:t>I</a:t>
            </a:r>
            <a:r>
              <a:rPr lang="en-GB" sz="1600" baseline="30000" dirty="0" err="1" smtClean="0">
                <a:solidFill>
                  <a:schemeClr val="tx1"/>
                </a:solidFill>
              </a:rPr>
              <a:t>a</a:t>
            </a:r>
            <a:r>
              <a:rPr lang="en-GB" sz="1600" dirty="0" err="1" smtClean="0">
                <a:solidFill>
                  <a:schemeClr val="tx1"/>
                </a:solidFill>
              </a:rPr>
              <a:t>-II</a:t>
            </a:r>
            <a:r>
              <a:rPr lang="en-GB" sz="1600" baseline="30000" dirty="0" err="1" smtClean="0">
                <a:solidFill>
                  <a:schemeClr val="tx1"/>
                </a:solidFill>
              </a:rPr>
              <a:t>a</a:t>
            </a:r>
            <a:r>
              <a:rPr lang="en-GB" sz="1600" dirty="0" smtClean="0">
                <a:solidFill>
                  <a:schemeClr val="tx1"/>
                </a:solidFill>
              </a:rPr>
              <a:t>, q. 19, art. 4)</a:t>
            </a:r>
            <a:endParaRPr lang="en-GB" sz="1600" i="1" dirty="0">
              <a:solidFill>
                <a:schemeClr val="tx1"/>
              </a:solidFill>
            </a:endParaRPr>
          </a:p>
        </p:txBody>
      </p:sp>
      <p:sp>
        <p:nvSpPr>
          <p:cNvPr id="7" name="CasellaDiTesto 6"/>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4</a:t>
            </a:r>
            <a:r>
              <a:rPr lang="en-GB" sz="1600" dirty="0" smtClean="0">
                <a:solidFill>
                  <a:schemeClr val="accent3">
                    <a:lumMod val="75000"/>
                  </a:schemeClr>
                </a:solidFill>
              </a:rPr>
              <a:t>. </a:t>
            </a:r>
            <a:r>
              <a:rPr lang="en-GB" sz="1600" i="1" dirty="0" smtClean="0">
                <a:solidFill>
                  <a:schemeClr val="accent3">
                    <a:lumMod val="75000"/>
                  </a:schemeClr>
                </a:solidFill>
              </a:rPr>
              <a:t>Extrinsic </a:t>
            </a:r>
            <a:r>
              <a:rPr lang="en-GB" sz="1600" dirty="0" smtClean="0">
                <a:solidFill>
                  <a:schemeClr val="accent3">
                    <a:lumMod val="75000"/>
                  </a:schemeClr>
                </a:solidFill>
              </a:rPr>
              <a:t>effects of </a:t>
            </a:r>
            <a:r>
              <a:rPr lang="en-GB" sz="1600" i="1" dirty="0" smtClean="0">
                <a:solidFill>
                  <a:schemeClr val="accent3">
                    <a:lumMod val="75000"/>
                  </a:schemeClr>
                </a:solidFill>
              </a:rPr>
              <a:t>non-institutional </a:t>
            </a:r>
            <a:r>
              <a:rPr lang="en-GB" sz="1600" dirty="0" smtClean="0">
                <a:solidFill>
                  <a:schemeClr val="accent3">
                    <a:lumMod val="75000"/>
                  </a:schemeClr>
                </a:solidFill>
              </a:rPr>
              <a:t>acts vs. </a:t>
            </a:r>
            <a:r>
              <a:rPr lang="en-GB" sz="1600" i="1" dirty="0" smtClean="0">
                <a:solidFill>
                  <a:schemeClr val="accent3">
                    <a:lumMod val="75000"/>
                  </a:schemeClr>
                </a:solidFill>
              </a:rPr>
              <a:t>intrinsic </a:t>
            </a:r>
            <a:r>
              <a:rPr lang="en-GB" sz="1600" dirty="0" smtClean="0">
                <a:solidFill>
                  <a:schemeClr val="accent3">
                    <a:lumMod val="75000"/>
                  </a:schemeClr>
                </a:solidFill>
              </a:rPr>
              <a:t>effects of </a:t>
            </a:r>
            <a:r>
              <a:rPr lang="en-GB" sz="1600" i="1" dirty="0" smtClean="0">
                <a:solidFill>
                  <a:schemeClr val="accent3">
                    <a:lumMod val="75000"/>
                  </a:schemeClr>
                </a:solidFill>
              </a:rPr>
              <a:t>institutional</a:t>
            </a:r>
            <a:r>
              <a:rPr lang="en-GB" sz="1600" dirty="0" smtClean="0">
                <a:solidFill>
                  <a:schemeClr val="accent3">
                    <a:lumMod val="75000"/>
                  </a:schemeClr>
                </a:solidFill>
              </a:rPr>
              <a:t> acts</a:t>
            </a:r>
            <a:endParaRPr lang="en-GB" sz="1600" dirty="0">
              <a:solidFill>
                <a:schemeClr val="accent3">
                  <a:lumMod val="75000"/>
                </a:schemeClr>
              </a:solidFill>
            </a:endParaRPr>
          </a:p>
        </p:txBody>
      </p:sp>
      <p:sp>
        <p:nvSpPr>
          <p:cNvPr id="8" name="CasellaDiTesto 7"/>
          <p:cNvSpPr txBox="1"/>
          <p:nvPr/>
        </p:nvSpPr>
        <p:spPr>
          <a:xfrm>
            <a:off x="1075890" y="5328662"/>
            <a:ext cx="2231062" cy="584775"/>
          </a:xfrm>
          <a:prstGeom prst="rect">
            <a:avLst/>
          </a:prstGeom>
          <a:noFill/>
        </p:spPr>
        <p:txBody>
          <a:bodyPr wrap="square" rtlCol="0">
            <a:spAutoFit/>
          </a:bodyPr>
          <a:lstStyle/>
          <a:p>
            <a:r>
              <a:rPr lang="en-GB" sz="1600" cap="small" dirty="0" smtClean="0"/>
              <a:t>Thomas Aquinas</a:t>
            </a:r>
            <a:r>
              <a:rPr lang="en-GB" sz="1600" dirty="0" smtClean="0"/>
              <a:t> (1225-1274)</a:t>
            </a:r>
            <a:endParaRPr lang="en-GB" sz="1600" dirty="0"/>
          </a:p>
        </p:txBody>
      </p:sp>
      <p:sp>
        <p:nvSpPr>
          <p:cNvPr id="9" name="CasellaDiTesto 8"/>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15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5942754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500"/>
                            </p:stCondLst>
                            <p:childTnLst>
                              <p:par>
                                <p:cTn id="14" presetID="14"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wipe(left)">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iterate type="lt">
                                    <p:tmPct val="5000"/>
                                  </p:iterate>
                                  <p:childTnLst>
                                    <p:set>
                                      <p:cBhvr>
                                        <p:cTn id="25" dur="1" fill="hold">
                                          <p:stCondLst>
                                            <p:cond delay="0"/>
                                          </p:stCondLst>
                                        </p:cTn>
                                        <p:tgtEl>
                                          <p:spTgt spid="4">
                                            <p:txEl>
                                              <p:pRg st="1" end="1"/>
                                            </p:txEl>
                                          </p:spTgt>
                                        </p:tgtEl>
                                        <p:attrNameLst>
                                          <p:attrName>style.visibility</p:attrName>
                                        </p:attrNameLst>
                                      </p:cBhvr>
                                      <p:to>
                                        <p:strVal val="visible"/>
                                      </p:to>
                                    </p:set>
                                    <p:animEffect transition="in" filter="wipe(left)">
                                      <p:cBhvr>
                                        <p:cTn id="26" dur="500"/>
                                        <p:tgtEl>
                                          <p:spTgt spid="4">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wipe(left)">
                                      <p:cBhvr>
                                        <p:cTn id="31"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uiExpand="1" build="p"/>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284286" y="685800"/>
            <a:ext cx="9221789" cy="4730750"/>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smtClean="0">
                <a:solidFill>
                  <a:schemeClr val="accent3">
                    <a:lumMod val="50000"/>
                  </a:schemeClr>
                </a:solidFill>
              </a:rPr>
              <a:t>5.</a:t>
            </a:r>
            <a:br>
              <a:rPr lang="en-GB" dirty="0" smtClean="0">
                <a:solidFill>
                  <a:schemeClr val="accent3">
                    <a:lumMod val="50000"/>
                  </a:schemeClr>
                </a:solidFill>
              </a:rPr>
            </a:br>
            <a:r>
              <a:rPr lang="en-GB" i="1" dirty="0" smtClean="0">
                <a:solidFill>
                  <a:schemeClr val="accent3">
                    <a:lumMod val="50000"/>
                  </a:schemeClr>
                </a:solidFill>
              </a:rPr>
              <a:t>analogical</a:t>
            </a:r>
            <a:r>
              <a:rPr lang="en-GB" dirty="0" smtClean="0">
                <a:solidFill>
                  <a:schemeClr val="accent3">
                    <a:lumMod val="50000"/>
                  </a:schemeClr>
                </a:solidFill>
              </a:rPr>
              <a:t> Types</a:t>
            </a:r>
          </a:p>
          <a:p>
            <a:pPr algn="ctr"/>
            <a:r>
              <a:rPr lang="en-GB" dirty="0" smtClean="0">
                <a:solidFill>
                  <a:schemeClr val="accent3">
                    <a:lumMod val="50000"/>
                  </a:schemeClr>
                </a:solidFill>
              </a:rPr>
              <a:t>vs.</a:t>
            </a:r>
          </a:p>
          <a:p>
            <a:pPr algn="ctr"/>
            <a:r>
              <a:rPr lang="en-GB" i="1" dirty="0" err="1" smtClean="0">
                <a:solidFill>
                  <a:schemeClr val="accent3">
                    <a:lumMod val="50000"/>
                  </a:schemeClr>
                </a:solidFill>
              </a:rPr>
              <a:t>katalogical</a:t>
            </a:r>
            <a:r>
              <a:rPr lang="en-GB" dirty="0" smtClean="0">
                <a:solidFill>
                  <a:schemeClr val="accent3">
                    <a:lumMod val="50000"/>
                  </a:schemeClr>
                </a:solidFill>
              </a:rPr>
              <a:t> types</a:t>
            </a:r>
            <a:endParaRPr lang="en-GB" dirty="0">
              <a:solidFill>
                <a:schemeClr val="accent3">
                  <a:lumMod val="50000"/>
                </a:schemeClr>
              </a:solidFill>
            </a:endParaRPr>
          </a:p>
        </p:txBody>
      </p:sp>
    </p:spTree>
    <p:extLst>
      <p:ext uri="{BB962C8B-B14F-4D97-AF65-F5344CB8AC3E}">
        <p14:creationId xmlns:p14="http://schemas.microsoft.com/office/powerpoint/2010/main" val="190223718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970492" y="565728"/>
            <a:ext cx="4649787" cy="576262"/>
          </a:xfrm>
        </p:spPr>
        <p:txBody>
          <a:bodyPr/>
          <a:lstStyle/>
          <a:p>
            <a:r>
              <a:rPr lang="en-GB" i="1" cap="small" dirty="0" smtClean="0"/>
              <a:t>Analogical </a:t>
            </a:r>
            <a:r>
              <a:rPr lang="en-GB" cap="small" dirty="0" smtClean="0"/>
              <a:t>types</a:t>
            </a:r>
            <a:endParaRPr lang="en-GB" cap="small" dirty="0"/>
          </a:p>
        </p:txBody>
      </p:sp>
      <p:sp>
        <p:nvSpPr>
          <p:cNvPr id="4" name="Segnaposto contenuto 3"/>
          <p:cNvSpPr>
            <a:spLocks noGrp="1"/>
          </p:cNvSpPr>
          <p:nvPr>
            <p:ph sz="half" idx="2"/>
          </p:nvPr>
        </p:nvSpPr>
        <p:spPr>
          <a:xfrm>
            <a:off x="682624" y="1238700"/>
            <a:ext cx="4937655" cy="4358746"/>
          </a:xfrm>
        </p:spPr>
        <p:txBody>
          <a:bodyPr>
            <a:normAutofit fontScale="92500" lnSpcReduction="20000"/>
          </a:bodyPr>
          <a:lstStyle/>
          <a:p>
            <a:r>
              <a:rPr lang="en-GB" dirty="0" smtClean="0"/>
              <a:t>An </a:t>
            </a:r>
            <a:r>
              <a:rPr lang="en-GB" i="1" cap="small" dirty="0" smtClean="0"/>
              <a:t>analogical type </a:t>
            </a:r>
            <a:r>
              <a:rPr lang="en-GB" dirty="0" smtClean="0"/>
              <a:t>is obtained </a:t>
            </a:r>
            <a:r>
              <a:rPr lang="en-GB" i="1" dirty="0" smtClean="0">
                <a:solidFill>
                  <a:schemeClr val="tx1"/>
                </a:solidFill>
              </a:rPr>
              <a:t>per </a:t>
            </a:r>
            <a:r>
              <a:rPr lang="en-GB" i="1" dirty="0" err="1" smtClean="0">
                <a:solidFill>
                  <a:schemeClr val="tx1"/>
                </a:solidFill>
              </a:rPr>
              <a:t>analogiam</a:t>
            </a:r>
            <a:r>
              <a:rPr lang="en-GB" dirty="0" smtClean="0">
                <a:solidFill>
                  <a:schemeClr val="tx1"/>
                </a:solidFill>
              </a:rPr>
              <a:t> </a:t>
            </a:r>
            <a:r>
              <a:rPr lang="en-GB" dirty="0" smtClean="0"/>
              <a:t>and abstraction from the its tokens.</a:t>
            </a:r>
          </a:p>
          <a:p>
            <a:endParaRPr lang="en-GB" dirty="0" smtClean="0"/>
          </a:p>
          <a:p>
            <a:r>
              <a:rPr lang="en-GB" dirty="0" smtClean="0"/>
              <a:t>Properties are transmitted in an </a:t>
            </a:r>
            <a:r>
              <a:rPr lang="en-GB" cap="small" dirty="0" smtClean="0">
                <a:solidFill>
                  <a:schemeClr val="tx1"/>
                </a:solidFill>
              </a:rPr>
              <a:t>upward direction </a:t>
            </a:r>
            <a:r>
              <a:rPr lang="en-GB" dirty="0" smtClean="0"/>
              <a:t>(</a:t>
            </a:r>
            <a:r>
              <a:rPr lang="en-GB" i="1" dirty="0" err="1" smtClean="0">
                <a:solidFill>
                  <a:schemeClr val="tx1"/>
                </a:solidFill>
              </a:rPr>
              <a:t>aná</a:t>
            </a:r>
            <a:r>
              <a:rPr lang="en-GB" i="1" dirty="0" smtClean="0">
                <a:solidFill>
                  <a:schemeClr val="tx1"/>
                </a:solidFill>
              </a:rPr>
              <a:t>-basis</a:t>
            </a:r>
            <a:r>
              <a:rPr lang="en-GB" dirty="0" smtClean="0"/>
              <a:t>), from the </a:t>
            </a:r>
            <a:r>
              <a:rPr lang="en-GB" i="1" dirty="0" smtClean="0"/>
              <a:t>tokens</a:t>
            </a:r>
            <a:r>
              <a:rPr lang="en-GB" dirty="0" smtClean="0"/>
              <a:t> to the </a:t>
            </a:r>
            <a:r>
              <a:rPr lang="en-GB" i="1" dirty="0" smtClean="0"/>
              <a:t>type</a:t>
            </a:r>
            <a:r>
              <a:rPr lang="en-GB" dirty="0" smtClean="0"/>
              <a:t>: </a:t>
            </a:r>
            <a:r>
              <a:rPr lang="en-GB" dirty="0" smtClean="0">
                <a:solidFill>
                  <a:schemeClr val="tx1"/>
                </a:solidFill>
              </a:rPr>
              <a:t>the </a:t>
            </a:r>
            <a:r>
              <a:rPr lang="en-GB" i="1" dirty="0" smtClean="0">
                <a:solidFill>
                  <a:schemeClr val="tx1"/>
                </a:solidFill>
              </a:rPr>
              <a:t>type</a:t>
            </a:r>
            <a:r>
              <a:rPr lang="en-GB" dirty="0" smtClean="0">
                <a:solidFill>
                  <a:schemeClr val="tx1"/>
                </a:solidFill>
              </a:rPr>
              <a:t> </a:t>
            </a:r>
            <a:r>
              <a:rPr lang="en-GB" cap="small" dirty="0" smtClean="0">
                <a:solidFill>
                  <a:schemeClr val="tx1"/>
                </a:solidFill>
              </a:rPr>
              <a:t>mirrors</a:t>
            </a:r>
            <a:r>
              <a:rPr lang="en-GB" dirty="0" smtClean="0">
                <a:solidFill>
                  <a:schemeClr val="tx1"/>
                </a:solidFill>
              </a:rPr>
              <a:t> the properties of its </a:t>
            </a:r>
            <a:r>
              <a:rPr lang="en-GB" i="1" dirty="0" smtClean="0">
                <a:solidFill>
                  <a:schemeClr val="tx1"/>
                </a:solidFill>
              </a:rPr>
              <a:t>tokens</a:t>
            </a:r>
            <a:r>
              <a:rPr lang="en-GB" dirty="0" smtClean="0"/>
              <a:t>.</a:t>
            </a:r>
          </a:p>
          <a:p>
            <a:endParaRPr lang="en-GB" dirty="0" smtClean="0"/>
          </a:p>
          <a:p>
            <a:r>
              <a:rPr lang="en-GB" dirty="0" smtClean="0"/>
              <a:t>The </a:t>
            </a:r>
            <a:r>
              <a:rPr lang="en-GB" i="1" dirty="0" smtClean="0">
                <a:solidFill>
                  <a:schemeClr val="tx1"/>
                </a:solidFill>
              </a:rPr>
              <a:t>tokens</a:t>
            </a:r>
            <a:r>
              <a:rPr lang="en-GB" dirty="0" smtClean="0">
                <a:solidFill>
                  <a:schemeClr val="tx1"/>
                </a:solidFill>
              </a:rPr>
              <a:t> are the </a:t>
            </a:r>
            <a:r>
              <a:rPr lang="en-GB" i="1" cap="small" dirty="0" err="1" smtClean="0">
                <a:solidFill>
                  <a:schemeClr val="tx1"/>
                </a:solidFill>
              </a:rPr>
              <a:t>prius</a:t>
            </a:r>
            <a:r>
              <a:rPr lang="en-GB" dirty="0" smtClean="0"/>
              <a:t>, the </a:t>
            </a:r>
            <a:r>
              <a:rPr lang="en-GB" i="1" dirty="0" smtClean="0"/>
              <a:t>type</a:t>
            </a:r>
            <a:r>
              <a:rPr lang="en-GB" dirty="0" smtClean="0"/>
              <a:t> is the </a:t>
            </a:r>
            <a:r>
              <a:rPr lang="en-GB" i="1" cap="small" dirty="0" err="1" smtClean="0"/>
              <a:t>posterius</a:t>
            </a:r>
            <a:r>
              <a:rPr lang="en-GB" dirty="0" smtClean="0"/>
              <a:t>.</a:t>
            </a:r>
          </a:p>
          <a:p>
            <a:endParaRPr lang="en-GB" i="1" dirty="0"/>
          </a:p>
          <a:p>
            <a:r>
              <a:rPr lang="en-GB" dirty="0" smtClean="0"/>
              <a:t>Prevailing </a:t>
            </a:r>
            <a:r>
              <a:rPr lang="en-GB" i="1" cap="small" dirty="0" smtClean="0">
                <a:solidFill>
                  <a:schemeClr val="tx1"/>
                </a:solidFill>
              </a:rPr>
              <a:t>cognitive</a:t>
            </a:r>
            <a:r>
              <a:rPr lang="en-GB" dirty="0" smtClean="0">
                <a:solidFill>
                  <a:schemeClr val="tx1"/>
                </a:solidFill>
              </a:rPr>
              <a:t> </a:t>
            </a:r>
            <a:r>
              <a:rPr lang="en-GB" dirty="0" smtClean="0"/>
              <a:t>function, and </a:t>
            </a:r>
            <a:r>
              <a:rPr lang="en-GB" i="1" cap="small" dirty="0" smtClean="0">
                <a:solidFill>
                  <a:schemeClr val="tx1"/>
                </a:solidFill>
              </a:rPr>
              <a:t>epistemological</a:t>
            </a:r>
            <a:r>
              <a:rPr lang="en-GB" dirty="0" smtClean="0">
                <a:solidFill>
                  <a:schemeClr val="tx1"/>
                </a:solidFill>
              </a:rPr>
              <a:t> import</a:t>
            </a:r>
            <a:r>
              <a:rPr lang="en-GB" dirty="0" smtClean="0"/>
              <a:t>.</a:t>
            </a:r>
            <a:endParaRPr lang="en-GB" dirty="0"/>
          </a:p>
        </p:txBody>
      </p:sp>
      <p:sp>
        <p:nvSpPr>
          <p:cNvPr id="5" name="Segnaposto testo 4"/>
          <p:cNvSpPr>
            <a:spLocks noGrp="1"/>
          </p:cNvSpPr>
          <p:nvPr>
            <p:ph type="body" sz="quarter" idx="3"/>
          </p:nvPr>
        </p:nvSpPr>
        <p:spPr>
          <a:xfrm>
            <a:off x="6079066" y="565728"/>
            <a:ext cx="4665134" cy="576262"/>
          </a:xfrm>
        </p:spPr>
        <p:txBody>
          <a:bodyPr/>
          <a:lstStyle/>
          <a:p>
            <a:r>
              <a:rPr lang="en-GB" i="1" cap="small" dirty="0" smtClean="0"/>
              <a:t>Katalogical</a:t>
            </a:r>
            <a:r>
              <a:rPr lang="en-GB" cap="small" baseline="30000" dirty="0" smtClean="0"/>
              <a:t>1</a:t>
            </a:r>
            <a:r>
              <a:rPr lang="en-GB" cap="small" dirty="0" smtClean="0"/>
              <a:t> types</a:t>
            </a:r>
            <a:endParaRPr lang="en-GB" cap="small" dirty="0"/>
          </a:p>
        </p:txBody>
      </p:sp>
      <p:sp>
        <p:nvSpPr>
          <p:cNvPr id="6" name="Segnaposto contenuto 5"/>
          <p:cNvSpPr>
            <a:spLocks noGrp="1"/>
          </p:cNvSpPr>
          <p:nvPr>
            <p:ph sz="quarter" idx="4"/>
          </p:nvPr>
        </p:nvSpPr>
        <p:spPr>
          <a:xfrm>
            <a:off x="5815012" y="1238700"/>
            <a:ext cx="4929188" cy="4492625"/>
          </a:xfrm>
        </p:spPr>
        <p:txBody>
          <a:bodyPr>
            <a:normAutofit fontScale="92500" lnSpcReduction="20000"/>
          </a:bodyPr>
          <a:lstStyle/>
          <a:p>
            <a:r>
              <a:rPr lang="en-GB" dirty="0" smtClean="0"/>
              <a:t>A </a:t>
            </a:r>
            <a:r>
              <a:rPr lang="en-GB" i="1" dirty="0" smtClean="0"/>
              <a:t>token</a:t>
            </a:r>
            <a:r>
              <a:rPr lang="en-GB" dirty="0" smtClean="0"/>
              <a:t> is obtained </a:t>
            </a:r>
            <a:r>
              <a:rPr lang="en-GB" i="1" dirty="0" smtClean="0">
                <a:solidFill>
                  <a:schemeClr val="tx1"/>
                </a:solidFill>
              </a:rPr>
              <a:t>per </a:t>
            </a:r>
            <a:r>
              <a:rPr lang="en-GB" i="1" dirty="0" err="1" smtClean="0">
                <a:solidFill>
                  <a:schemeClr val="tx1"/>
                </a:solidFill>
              </a:rPr>
              <a:t>katalogiam</a:t>
            </a:r>
            <a:r>
              <a:rPr lang="en-GB" dirty="0" smtClean="0">
                <a:solidFill>
                  <a:schemeClr val="tx1"/>
                </a:solidFill>
              </a:rPr>
              <a:t> </a:t>
            </a:r>
            <a:r>
              <a:rPr lang="en-GB" dirty="0" smtClean="0"/>
              <a:t>(instantiation) from its </a:t>
            </a:r>
            <a:r>
              <a:rPr lang="en-GB" i="1" cap="small" dirty="0" err="1" smtClean="0"/>
              <a:t>katalogical</a:t>
            </a:r>
            <a:r>
              <a:rPr lang="en-GB" i="1" cap="small" dirty="0" smtClean="0"/>
              <a:t> type</a:t>
            </a:r>
            <a:r>
              <a:rPr lang="en-GB" dirty="0" smtClean="0"/>
              <a:t>.</a:t>
            </a:r>
            <a:br>
              <a:rPr lang="en-GB" dirty="0" smtClean="0"/>
            </a:br>
            <a:endParaRPr lang="en-GB" dirty="0" smtClean="0"/>
          </a:p>
          <a:p>
            <a:endParaRPr lang="en-GB" dirty="0"/>
          </a:p>
          <a:p>
            <a:r>
              <a:rPr lang="en-GB" dirty="0" smtClean="0"/>
              <a:t>Properties are transmitted in a </a:t>
            </a:r>
            <a:r>
              <a:rPr lang="en-GB" cap="small" dirty="0">
                <a:solidFill>
                  <a:schemeClr val="tx1"/>
                </a:solidFill>
              </a:rPr>
              <a:t>d</a:t>
            </a:r>
            <a:r>
              <a:rPr lang="en-GB" cap="small" dirty="0" smtClean="0">
                <a:solidFill>
                  <a:schemeClr val="tx1"/>
                </a:solidFill>
              </a:rPr>
              <a:t>ownward direction </a:t>
            </a:r>
            <a:r>
              <a:rPr lang="en-GB" dirty="0" smtClean="0"/>
              <a:t>(</a:t>
            </a:r>
            <a:r>
              <a:rPr lang="en-GB" i="1" dirty="0" smtClean="0">
                <a:solidFill>
                  <a:schemeClr val="tx1"/>
                </a:solidFill>
              </a:rPr>
              <a:t>kata-basis</a:t>
            </a:r>
            <a:r>
              <a:rPr lang="en-GB" dirty="0" smtClean="0"/>
              <a:t>) from the </a:t>
            </a:r>
            <a:r>
              <a:rPr lang="en-GB" i="1" dirty="0" smtClean="0"/>
              <a:t>type</a:t>
            </a:r>
            <a:r>
              <a:rPr lang="en-GB" dirty="0" smtClean="0"/>
              <a:t> to the </a:t>
            </a:r>
            <a:r>
              <a:rPr lang="en-GB" i="1" dirty="0" smtClean="0"/>
              <a:t>tokens</a:t>
            </a:r>
            <a:r>
              <a:rPr lang="en-GB" dirty="0" smtClean="0"/>
              <a:t>: </a:t>
            </a:r>
            <a:r>
              <a:rPr lang="en-GB" dirty="0" smtClean="0">
                <a:solidFill>
                  <a:schemeClr val="tx1"/>
                </a:solidFill>
              </a:rPr>
              <a:t>the </a:t>
            </a:r>
            <a:r>
              <a:rPr lang="en-GB" i="1" dirty="0" smtClean="0">
                <a:solidFill>
                  <a:schemeClr val="tx1"/>
                </a:solidFill>
              </a:rPr>
              <a:t>type</a:t>
            </a:r>
            <a:r>
              <a:rPr lang="en-GB" dirty="0" smtClean="0">
                <a:solidFill>
                  <a:schemeClr val="tx1"/>
                </a:solidFill>
              </a:rPr>
              <a:t> </a:t>
            </a:r>
            <a:r>
              <a:rPr lang="en-GB" cap="small" dirty="0" smtClean="0">
                <a:solidFill>
                  <a:schemeClr val="tx1"/>
                </a:solidFill>
              </a:rPr>
              <a:t>determines </a:t>
            </a:r>
            <a:r>
              <a:rPr lang="en-GB" dirty="0" smtClean="0">
                <a:solidFill>
                  <a:schemeClr val="tx1"/>
                </a:solidFill>
              </a:rPr>
              <a:t>the properties of its </a:t>
            </a:r>
            <a:r>
              <a:rPr lang="en-GB" i="1" dirty="0" smtClean="0">
                <a:solidFill>
                  <a:schemeClr val="tx1"/>
                </a:solidFill>
              </a:rPr>
              <a:t>tokens</a:t>
            </a:r>
            <a:r>
              <a:rPr lang="en-GB" dirty="0" smtClean="0"/>
              <a:t>.</a:t>
            </a:r>
          </a:p>
          <a:p>
            <a:endParaRPr lang="en-GB" dirty="0" smtClean="0"/>
          </a:p>
          <a:p>
            <a:r>
              <a:rPr lang="en-GB" dirty="0" smtClean="0"/>
              <a:t>The </a:t>
            </a:r>
            <a:r>
              <a:rPr lang="en-GB" i="1" dirty="0" smtClean="0">
                <a:solidFill>
                  <a:schemeClr val="tx1"/>
                </a:solidFill>
              </a:rPr>
              <a:t>type</a:t>
            </a:r>
            <a:r>
              <a:rPr lang="en-GB" dirty="0" smtClean="0">
                <a:solidFill>
                  <a:schemeClr val="tx1"/>
                </a:solidFill>
              </a:rPr>
              <a:t> is the </a:t>
            </a:r>
            <a:r>
              <a:rPr lang="en-GB" i="1" cap="small" dirty="0" err="1" smtClean="0">
                <a:solidFill>
                  <a:schemeClr val="tx1"/>
                </a:solidFill>
              </a:rPr>
              <a:t>prius</a:t>
            </a:r>
            <a:r>
              <a:rPr lang="en-GB" dirty="0" smtClean="0"/>
              <a:t>, the </a:t>
            </a:r>
            <a:r>
              <a:rPr lang="en-GB" i="1" dirty="0" smtClean="0"/>
              <a:t>tokens</a:t>
            </a:r>
            <a:r>
              <a:rPr lang="en-GB" dirty="0" smtClean="0"/>
              <a:t> are the </a:t>
            </a:r>
            <a:r>
              <a:rPr lang="en-GB" i="1" cap="small" dirty="0" err="1" smtClean="0"/>
              <a:t>posterius</a:t>
            </a:r>
            <a:r>
              <a:rPr lang="en-GB" dirty="0" smtClean="0"/>
              <a:t>.</a:t>
            </a:r>
          </a:p>
          <a:p>
            <a:endParaRPr lang="en-GB" dirty="0"/>
          </a:p>
          <a:p>
            <a:r>
              <a:rPr lang="en-GB" dirty="0" smtClean="0"/>
              <a:t>Prevailing </a:t>
            </a:r>
            <a:r>
              <a:rPr lang="en-GB" i="1" cap="small" dirty="0" smtClean="0">
                <a:solidFill>
                  <a:schemeClr val="tx1"/>
                </a:solidFill>
              </a:rPr>
              <a:t>normative</a:t>
            </a:r>
            <a:r>
              <a:rPr lang="en-GB" dirty="0" smtClean="0">
                <a:solidFill>
                  <a:schemeClr val="tx1"/>
                </a:solidFill>
              </a:rPr>
              <a:t> function</a:t>
            </a:r>
            <a:r>
              <a:rPr lang="en-GB" dirty="0" smtClean="0"/>
              <a:t>, and </a:t>
            </a:r>
            <a:r>
              <a:rPr lang="en-GB" i="1" cap="small" dirty="0" smtClean="0">
                <a:solidFill>
                  <a:schemeClr val="tx1"/>
                </a:solidFill>
              </a:rPr>
              <a:t>ontological</a:t>
            </a:r>
            <a:r>
              <a:rPr lang="en-GB" dirty="0" smtClean="0">
                <a:solidFill>
                  <a:schemeClr val="tx1"/>
                </a:solidFill>
              </a:rPr>
              <a:t> import</a:t>
            </a:r>
            <a:r>
              <a:rPr lang="en-GB" dirty="0" smtClean="0"/>
              <a:t>.</a:t>
            </a:r>
            <a:endParaRPr lang="en-GB" dirty="0"/>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9" name="CasellaDiTesto 8"/>
          <p:cNvSpPr txBox="1"/>
          <p:nvPr/>
        </p:nvSpPr>
        <p:spPr>
          <a:xfrm>
            <a:off x="6079066" y="5731325"/>
            <a:ext cx="5335554" cy="584775"/>
          </a:xfrm>
          <a:prstGeom prst="rect">
            <a:avLst/>
          </a:prstGeom>
          <a:noFill/>
        </p:spPr>
        <p:txBody>
          <a:bodyPr wrap="square" rtlCol="0">
            <a:spAutoFit/>
          </a:bodyPr>
          <a:lstStyle/>
          <a:p>
            <a:r>
              <a:rPr lang="en-GB" sz="1600" baseline="30000" dirty="0" smtClean="0"/>
              <a:t>1</a:t>
            </a:r>
            <a:r>
              <a:rPr lang="en-GB" sz="1600" dirty="0" smtClean="0"/>
              <a:t> </a:t>
            </a:r>
            <a:r>
              <a:rPr lang="en-GB" sz="1600" dirty="0" err="1" smtClean="0"/>
              <a:t>Cfr</a:t>
            </a:r>
            <a:r>
              <a:rPr lang="en-GB" sz="1600" dirty="0" smtClean="0"/>
              <a:t>. Alexander </a:t>
            </a:r>
            <a:r>
              <a:rPr lang="en-GB" sz="1600" cap="small" dirty="0" err="1" smtClean="0"/>
              <a:t>Gerken</a:t>
            </a:r>
            <a:r>
              <a:rPr lang="en-GB" sz="1600" dirty="0" smtClean="0"/>
              <a:t>; Hans </a:t>
            </a:r>
            <a:r>
              <a:rPr lang="en-GB" sz="1600" dirty="0" err="1" smtClean="0"/>
              <a:t>Urs</a:t>
            </a:r>
            <a:r>
              <a:rPr lang="en-GB" sz="1600" dirty="0" smtClean="0"/>
              <a:t> </a:t>
            </a:r>
            <a:r>
              <a:rPr lang="en-GB" sz="1600" cap="small" dirty="0" smtClean="0"/>
              <a:t>von Balthasar </a:t>
            </a:r>
            <a:r>
              <a:rPr lang="en-GB" sz="1600" dirty="0" smtClean="0"/>
              <a:t>(1905-1988)</a:t>
            </a:r>
            <a:endParaRPr lang="en-GB" sz="1600" dirty="0"/>
          </a:p>
        </p:txBody>
      </p:sp>
      <p:sp>
        <p:nvSpPr>
          <p:cNvPr id="10" name="CasellaDiTesto 9"/>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17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23413162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right)">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wipe(right)">
                                      <p:cBhvr>
                                        <p:cTn id="27" dur="5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lef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Effect transition="in" filter="wipe(right)">
                                      <p:cBhvr>
                                        <p:cTn id="37" dur="500"/>
                                        <p:tgtEl>
                                          <p:spTgt spid="6">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wipe(left)">
                                      <p:cBhvr>
                                        <p:cTn id="42" dur="500"/>
                                        <p:tgtEl>
                                          <p:spTgt spid="4">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wipe(right)">
                                      <p:cBhvr>
                                        <p:cTn id="47" dur="500"/>
                                        <p:tgtEl>
                                          <p:spTgt spid="6">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animEffect transition="in" filter="wipe(left)">
                                      <p:cBhvr>
                                        <p:cTn id="52" dur="500"/>
                                        <p:tgtEl>
                                          <p:spTgt spid="4">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6">
                                            <p:txEl>
                                              <p:pRg st="6" end="6"/>
                                            </p:txEl>
                                          </p:spTgt>
                                        </p:tgtEl>
                                        <p:attrNameLst>
                                          <p:attrName>style.visibility</p:attrName>
                                        </p:attrNameLst>
                                      </p:cBhvr>
                                      <p:to>
                                        <p:strVal val="visible"/>
                                      </p:to>
                                    </p:set>
                                    <p:animEffect transition="in" filter="wipe(right)">
                                      <p:cBhvr>
                                        <p:cTn id="5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uiExpand="1" build="p"/>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081376" y="1572346"/>
            <a:ext cx="8534400" cy="4341091"/>
          </a:xfrm>
        </p:spPr>
        <p:txBody>
          <a:bodyPr>
            <a:normAutofit/>
          </a:bodyPr>
          <a:lstStyle/>
          <a:p>
            <a:pPr marL="534988" indent="-534988"/>
            <a:r>
              <a:rPr lang="it-IT" sz="2400" cap="small" dirty="0" smtClean="0"/>
              <a:t>1.	</a:t>
            </a:r>
            <a:r>
              <a:rPr lang="it-IT" sz="2400" i="1" cap="small" dirty="0" smtClean="0"/>
              <a:t>Eidographic</a:t>
            </a:r>
            <a:r>
              <a:rPr lang="it-IT" sz="2400" cap="small" dirty="0" smtClean="0"/>
              <a:t> </a:t>
            </a:r>
            <a:r>
              <a:rPr lang="it-IT" sz="2400" cap="small" dirty="0" err="1" smtClean="0"/>
              <a:t>predicates</a:t>
            </a:r>
            <a:r>
              <a:rPr lang="it-IT" sz="2400" cap="small" dirty="0" smtClean="0"/>
              <a:t> vs. </a:t>
            </a:r>
            <a:r>
              <a:rPr lang="it-IT" sz="2400" i="1" cap="small" dirty="0" err="1"/>
              <a:t>i</a:t>
            </a:r>
            <a:r>
              <a:rPr lang="it-IT" sz="2400" i="1" cap="small" dirty="0" err="1" smtClean="0"/>
              <a:t>diographic</a:t>
            </a:r>
            <a:r>
              <a:rPr lang="it-IT" sz="2400" cap="small" dirty="0" smtClean="0"/>
              <a:t> </a:t>
            </a:r>
            <a:r>
              <a:rPr lang="it-IT" sz="2400" cap="small" dirty="0" err="1" smtClean="0"/>
              <a:t>predicates</a:t>
            </a:r>
            <a:endParaRPr lang="it-IT" sz="2400" cap="small" dirty="0" smtClean="0"/>
          </a:p>
          <a:p>
            <a:pPr marL="534988" indent="-534988"/>
            <a:r>
              <a:rPr lang="it-IT" sz="2400" cap="small" dirty="0" smtClean="0"/>
              <a:t>2.	</a:t>
            </a:r>
            <a:r>
              <a:rPr lang="it-IT" sz="2400" cap="small" dirty="0" err="1" smtClean="0"/>
              <a:t>Properties</a:t>
            </a:r>
            <a:r>
              <a:rPr lang="it-IT" sz="2400" cap="small" dirty="0" smtClean="0"/>
              <a:t> </a:t>
            </a:r>
            <a:r>
              <a:rPr lang="it-IT" sz="2400" cap="small" dirty="0" err="1" smtClean="0"/>
              <a:t>being</a:t>
            </a:r>
            <a:r>
              <a:rPr lang="it-IT" sz="2400" cap="small" dirty="0" smtClean="0"/>
              <a:t> </a:t>
            </a:r>
            <a:r>
              <a:rPr lang="it-IT" sz="2400" cap="small" dirty="0" err="1" smtClean="0"/>
              <a:t>transmitted</a:t>
            </a:r>
            <a:r>
              <a:rPr lang="it-IT" sz="2400" cap="small" dirty="0" smtClean="0"/>
              <a:t>: an </a:t>
            </a:r>
            <a:r>
              <a:rPr lang="it-IT" sz="2400" cap="small" dirty="0" err="1" smtClean="0"/>
              <a:t>asymmetry</a:t>
            </a:r>
            <a:r>
              <a:rPr lang="it-IT" sz="2400" cap="small" dirty="0" smtClean="0"/>
              <a:t> </a:t>
            </a:r>
            <a:r>
              <a:rPr lang="it-IT" sz="2400" cap="small" dirty="0" err="1" smtClean="0"/>
              <a:t>between</a:t>
            </a:r>
            <a:r>
              <a:rPr lang="it-IT" sz="2400" cap="small" dirty="0" smtClean="0"/>
              <a:t> </a:t>
            </a:r>
            <a:r>
              <a:rPr lang="it-IT" sz="2400" i="1" cap="small" dirty="0" smtClean="0"/>
              <a:t>eidographic</a:t>
            </a:r>
            <a:r>
              <a:rPr lang="it-IT" sz="2400" cap="small" dirty="0" smtClean="0"/>
              <a:t> and </a:t>
            </a:r>
            <a:r>
              <a:rPr lang="it-IT" sz="2400" i="1" cap="small" dirty="0" err="1" smtClean="0"/>
              <a:t>idiographic</a:t>
            </a:r>
            <a:r>
              <a:rPr lang="it-IT" sz="2400" cap="small" dirty="0" smtClean="0"/>
              <a:t> </a:t>
            </a:r>
            <a:r>
              <a:rPr lang="it-IT" sz="2400" cap="small" dirty="0" err="1" smtClean="0"/>
              <a:t>predicates</a:t>
            </a:r>
            <a:endParaRPr lang="it-IT" sz="2400" cap="small" dirty="0" smtClean="0"/>
          </a:p>
          <a:p>
            <a:pPr marL="534988" indent="-534988"/>
            <a:r>
              <a:rPr lang="it-IT" sz="2400" cap="small" dirty="0" smtClean="0"/>
              <a:t>3.	</a:t>
            </a:r>
            <a:r>
              <a:rPr lang="it-IT" sz="2400" cap="small" dirty="0" err="1" smtClean="0"/>
              <a:t>Two</a:t>
            </a:r>
            <a:r>
              <a:rPr lang="it-IT" sz="2400" cap="small" dirty="0" smtClean="0"/>
              <a:t> </a:t>
            </a:r>
            <a:r>
              <a:rPr lang="it-IT" sz="2400" cap="small" dirty="0" err="1" smtClean="0"/>
              <a:t>forms</a:t>
            </a:r>
            <a:r>
              <a:rPr lang="it-IT" sz="2400" cap="small" dirty="0" smtClean="0"/>
              <a:t> of </a:t>
            </a:r>
            <a:r>
              <a:rPr lang="it-IT" sz="2400" cap="small" dirty="0" err="1" smtClean="0"/>
              <a:t>atypicality</a:t>
            </a:r>
            <a:r>
              <a:rPr lang="it-IT" sz="2400" cap="small" dirty="0" smtClean="0"/>
              <a:t>: </a:t>
            </a:r>
            <a:r>
              <a:rPr lang="it-IT" sz="2400" i="1" cap="small" dirty="0" smtClean="0"/>
              <a:t>privative</a:t>
            </a:r>
            <a:r>
              <a:rPr lang="it-IT" sz="2400" cap="small" dirty="0" smtClean="0"/>
              <a:t> </a:t>
            </a:r>
            <a:r>
              <a:rPr lang="it-IT" sz="2400" cap="small" dirty="0" err="1" smtClean="0"/>
              <a:t>atypicality</a:t>
            </a:r>
            <a:r>
              <a:rPr lang="it-IT" sz="2400" cap="small" dirty="0" smtClean="0"/>
              <a:t> vs. </a:t>
            </a:r>
            <a:r>
              <a:rPr lang="it-IT" sz="2400" i="1" cap="small" dirty="0" smtClean="0"/>
              <a:t>negative</a:t>
            </a:r>
            <a:r>
              <a:rPr lang="it-IT" sz="2400" cap="small" dirty="0" smtClean="0"/>
              <a:t> </a:t>
            </a:r>
            <a:r>
              <a:rPr lang="it-IT" sz="2400" cap="small" dirty="0" err="1" smtClean="0"/>
              <a:t>atypicality</a:t>
            </a:r>
            <a:endParaRPr lang="it-IT" sz="2400" cap="small" dirty="0" smtClean="0"/>
          </a:p>
          <a:p>
            <a:pPr marL="534988" indent="-534988"/>
            <a:r>
              <a:rPr lang="it-IT" sz="2400" cap="small" dirty="0" smtClean="0"/>
              <a:t>4.	</a:t>
            </a:r>
            <a:r>
              <a:rPr lang="it-IT" sz="2400" i="1" cap="small" dirty="0" err="1" smtClean="0"/>
              <a:t>Extrinsic</a:t>
            </a:r>
            <a:r>
              <a:rPr lang="it-IT" sz="2400" cap="small" dirty="0" smtClean="0"/>
              <a:t> </a:t>
            </a:r>
            <a:r>
              <a:rPr lang="it-IT" sz="2400" cap="small" dirty="0" err="1" smtClean="0"/>
              <a:t>effects</a:t>
            </a:r>
            <a:r>
              <a:rPr lang="it-IT" sz="2400" cap="small" dirty="0" smtClean="0"/>
              <a:t> of </a:t>
            </a:r>
            <a:r>
              <a:rPr lang="it-IT" sz="2400" i="1" cap="small" dirty="0" smtClean="0"/>
              <a:t>non-</a:t>
            </a:r>
            <a:r>
              <a:rPr lang="it-IT" sz="2400" i="1" cap="small" dirty="0" err="1" smtClean="0"/>
              <a:t>institutional</a:t>
            </a:r>
            <a:r>
              <a:rPr lang="it-IT" sz="2400" cap="small" dirty="0" smtClean="0"/>
              <a:t> </a:t>
            </a:r>
            <a:r>
              <a:rPr lang="it-IT" sz="2400" cap="small" dirty="0" err="1" smtClean="0"/>
              <a:t>acts</a:t>
            </a:r>
            <a:r>
              <a:rPr lang="it-IT" sz="2400" cap="small" dirty="0" smtClean="0"/>
              <a:t> vs. </a:t>
            </a:r>
            <a:r>
              <a:rPr lang="it-IT" sz="2400" i="1" cap="small" dirty="0" err="1" smtClean="0"/>
              <a:t>intrinsic</a:t>
            </a:r>
            <a:r>
              <a:rPr lang="it-IT" sz="2400" cap="small" dirty="0" smtClean="0"/>
              <a:t> </a:t>
            </a:r>
            <a:r>
              <a:rPr lang="it-IT" sz="2400" cap="small" dirty="0" err="1" smtClean="0"/>
              <a:t>effects</a:t>
            </a:r>
            <a:r>
              <a:rPr lang="it-IT" sz="2400" cap="small" dirty="0" smtClean="0"/>
              <a:t> of </a:t>
            </a:r>
            <a:r>
              <a:rPr lang="it-IT" sz="2400" i="1" cap="small" dirty="0" err="1" smtClean="0"/>
              <a:t>institutional</a:t>
            </a:r>
            <a:r>
              <a:rPr lang="it-IT" sz="2400" cap="small" dirty="0" smtClean="0"/>
              <a:t> </a:t>
            </a:r>
            <a:r>
              <a:rPr lang="it-IT" sz="2400" cap="small" dirty="0" err="1" smtClean="0"/>
              <a:t>acts</a:t>
            </a:r>
            <a:endParaRPr lang="it-IT" sz="2400" cap="small" dirty="0" smtClean="0"/>
          </a:p>
          <a:p>
            <a:pPr marL="534988" indent="-534988"/>
            <a:r>
              <a:rPr lang="it-IT" sz="2400" cap="small" dirty="0" smtClean="0"/>
              <a:t>5.	</a:t>
            </a:r>
            <a:r>
              <a:rPr lang="it-IT" sz="2400" i="1" cap="small" dirty="0" err="1" smtClean="0"/>
              <a:t>Analogical</a:t>
            </a:r>
            <a:r>
              <a:rPr lang="it-IT" sz="2400" cap="small" dirty="0" smtClean="0"/>
              <a:t> types vs. </a:t>
            </a:r>
            <a:r>
              <a:rPr lang="it-IT" sz="2400" i="1" cap="small" dirty="0" err="1" smtClean="0"/>
              <a:t>katalogical</a:t>
            </a:r>
            <a:r>
              <a:rPr lang="it-IT" sz="2400" cap="small" dirty="0" smtClean="0"/>
              <a:t> types</a:t>
            </a:r>
            <a:endParaRPr lang="it-IT" sz="2400" i="1" cap="small" dirty="0"/>
          </a:p>
        </p:txBody>
      </p:sp>
      <p:sp>
        <p:nvSpPr>
          <p:cNvPr id="5" name="CasellaDiTesto 4"/>
          <p:cNvSpPr txBox="1"/>
          <p:nvPr/>
        </p:nvSpPr>
        <p:spPr>
          <a:xfrm>
            <a:off x="1081376" y="507536"/>
            <a:ext cx="10048346" cy="584775"/>
          </a:xfrm>
          <a:prstGeom prst="rect">
            <a:avLst/>
          </a:prstGeom>
          <a:noFill/>
        </p:spPr>
        <p:txBody>
          <a:bodyPr wrap="square" rtlCol="0">
            <a:spAutoFit/>
          </a:bodyPr>
          <a:lstStyle/>
          <a:p>
            <a:r>
              <a:rPr lang="en-GB" sz="3200" cap="small" dirty="0" smtClean="0">
                <a:solidFill>
                  <a:schemeClr val="accent3">
                    <a:lumMod val="75000"/>
                  </a:schemeClr>
                </a:solidFill>
              </a:rPr>
              <a:t>Institutional Ontology as an Ontology of Types</a:t>
            </a:r>
            <a:endParaRPr lang="en-GB" sz="3200" cap="small" dirty="0">
              <a:solidFill>
                <a:schemeClr val="accent3">
                  <a:lumMod val="75000"/>
                </a:schemeClr>
              </a:solidFill>
            </a:endParaRPr>
          </a:p>
        </p:txBody>
      </p:sp>
    </p:spTree>
    <p:extLst>
      <p:ext uri="{BB962C8B-B14F-4D97-AF65-F5344CB8AC3E}">
        <p14:creationId xmlns:p14="http://schemas.microsoft.com/office/powerpoint/2010/main" val="13164885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lstStyle/>
          <a:p>
            <a:r>
              <a:rPr lang="en-GB" cap="small" dirty="0" smtClean="0"/>
              <a:t>Analogical types</a:t>
            </a:r>
            <a:endParaRPr lang="en-GB" cap="small" dirty="0"/>
          </a:p>
        </p:txBody>
      </p:sp>
      <p:sp>
        <p:nvSpPr>
          <p:cNvPr id="4" name="Segnaposto contenuto 3"/>
          <p:cNvSpPr>
            <a:spLocks noGrp="1"/>
          </p:cNvSpPr>
          <p:nvPr>
            <p:ph sz="half" idx="2"/>
          </p:nvPr>
        </p:nvSpPr>
        <p:spPr>
          <a:xfrm>
            <a:off x="682624" y="1473023"/>
            <a:ext cx="4937655" cy="4358746"/>
          </a:xfrm>
        </p:spPr>
        <p:txBody>
          <a:bodyPr>
            <a:normAutofit/>
          </a:bodyPr>
          <a:lstStyle/>
          <a:p>
            <a:r>
              <a:rPr lang="en-GB" i="1" cap="small" dirty="0" smtClean="0">
                <a:solidFill>
                  <a:schemeClr val="tx1"/>
                </a:solidFill>
              </a:rPr>
              <a:t>Type-to-tokens</a:t>
            </a:r>
            <a:r>
              <a:rPr lang="en-GB" cap="small" dirty="0" smtClean="0">
                <a:solidFill>
                  <a:schemeClr val="tx1"/>
                </a:solidFill>
              </a:rPr>
              <a:t> direction of fit</a:t>
            </a:r>
            <a:r>
              <a:rPr lang="en-GB" dirty="0" smtClean="0">
                <a:solidFill>
                  <a:schemeClr val="tx1"/>
                </a:solidFill>
              </a:rPr>
              <a:t>:</a:t>
            </a:r>
            <a:r>
              <a:rPr lang="en-GB" baseline="30000" dirty="0">
                <a:solidFill>
                  <a:schemeClr val="tx1"/>
                </a:solidFill>
              </a:rPr>
              <a:t>1</a:t>
            </a:r>
            <a:r>
              <a:rPr lang="en-GB" dirty="0" smtClean="0">
                <a:solidFill>
                  <a:schemeClr val="tx1"/>
                </a:solidFill>
              </a:rPr>
              <a:t> </a:t>
            </a:r>
            <a:r>
              <a:rPr lang="en-GB" dirty="0" smtClean="0"/>
              <a:t/>
            </a:r>
            <a:br>
              <a:rPr lang="en-GB" dirty="0" smtClean="0"/>
            </a:br>
            <a:r>
              <a:rPr lang="en-GB" dirty="0" smtClean="0"/>
              <a:t>an </a:t>
            </a:r>
            <a:r>
              <a:rPr lang="en-GB" i="1" dirty="0" smtClean="0"/>
              <a:t>analogical type </a:t>
            </a:r>
            <a:r>
              <a:rPr lang="en-GB" dirty="0" smtClean="0"/>
              <a:t>has to fit its </a:t>
            </a:r>
            <a:r>
              <a:rPr lang="en-GB" i="1" dirty="0" smtClean="0"/>
              <a:t>tokens</a:t>
            </a:r>
            <a:r>
              <a:rPr lang="en-GB" dirty="0"/>
              <a:t> </a:t>
            </a:r>
            <a:r>
              <a:rPr lang="en-GB" dirty="0" smtClean="0"/>
              <a:t>in order to be cognitively correct.</a:t>
            </a:r>
          </a:p>
          <a:p>
            <a:r>
              <a:rPr lang="en-GB" i="1" cap="small" dirty="0" smtClean="0">
                <a:solidFill>
                  <a:schemeClr val="tx1"/>
                </a:solidFill>
              </a:rPr>
              <a:t>Cognitive</a:t>
            </a:r>
            <a:r>
              <a:rPr lang="en-GB" cap="small" dirty="0" smtClean="0">
                <a:solidFill>
                  <a:schemeClr val="tx1"/>
                </a:solidFill>
              </a:rPr>
              <a:t> expectations</a:t>
            </a:r>
            <a:r>
              <a:rPr lang="en-GB" dirty="0" smtClean="0">
                <a:solidFill>
                  <a:schemeClr val="tx1"/>
                </a:solidFill>
              </a:rPr>
              <a:t>:</a:t>
            </a:r>
            <a:r>
              <a:rPr lang="en-GB" baseline="30000" dirty="0" smtClean="0">
                <a:solidFill>
                  <a:schemeClr val="tx1"/>
                </a:solidFill>
              </a:rPr>
              <a:t>2</a:t>
            </a:r>
            <a:r>
              <a:rPr lang="en-GB" dirty="0" smtClean="0">
                <a:solidFill>
                  <a:schemeClr val="tx1"/>
                </a:solidFill>
              </a:rPr>
              <a:t> </a:t>
            </a:r>
            <a:r>
              <a:rPr lang="en-GB" dirty="0" smtClean="0"/>
              <a:t/>
            </a:r>
            <a:br>
              <a:rPr lang="en-GB" dirty="0" smtClean="0"/>
            </a:br>
            <a:r>
              <a:rPr lang="en-GB" dirty="0" smtClean="0"/>
              <a:t>in case of non-correspondence between the type and its tokens, it is the </a:t>
            </a:r>
            <a:r>
              <a:rPr lang="en-GB" i="1" dirty="0" smtClean="0">
                <a:solidFill>
                  <a:schemeClr val="tx1"/>
                </a:solidFill>
              </a:rPr>
              <a:t>type</a:t>
            </a:r>
            <a:r>
              <a:rPr lang="en-GB" dirty="0" smtClean="0"/>
              <a:t> that has</a:t>
            </a:r>
            <a:r>
              <a:rPr lang="en-GB" dirty="0" smtClean="0">
                <a:solidFill>
                  <a:schemeClr val="tx1"/>
                </a:solidFill>
              </a:rPr>
              <a:t> to be revised</a:t>
            </a:r>
            <a:r>
              <a:rPr lang="en-GB" dirty="0" smtClean="0"/>
              <a:t>.</a:t>
            </a:r>
          </a:p>
          <a:p>
            <a:endParaRPr lang="en-GB" dirty="0" smtClean="0"/>
          </a:p>
          <a:p>
            <a:endParaRPr lang="en-GB" i="1" dirty="0"/>
          </a:p>
        </p:txBody>
      </p:sp>
      <p:sp>
        <p:nvSpPr>
          <p:cNvPr id="5" name="Segnaposto testo 4"/>
          <p:cNvSpPr>
            <a:spLocks noGrp="1"/>
          </p:cNvSpPr>
          <p:nvPr>
            <p:ph type="body" sz="quarter" idx="3"/>
          </p:nvPr>
        </p:nvSpPr>
        <p:spPr/>
        <p:txBody>
          <a:bodyPr/>
          <a:lstStyle/>
          <a:p>
            <a:r>
              <a:rPr lang="en-GB" cap="small" dirty="0" err="1" smtClean="0"/>
              <a:t>Katalogical</a:t>
            </a:r>
            <a:r>
              <a:rPr lang="en-GB" cap="small" dirty="0" smtClean="0"/>
              <a:t> types</a:t>
            </a:r>
            <a:endParaRPr lang="en-GB" cap="small" dirty="0"/>
          </a:p>
        </p:txBody>
      </p:sp>
      <p:sp>
        <p:nvSpPr>
          <p:cNvPr id="6" name="Segnaposto contenuto 5"/>
          <p:cNvSpPr>
            <a:spLocks noGrp="1"/>
          </p:cNvSpPr>
          <p:nvPr>
            <p:ph sz="quarter" idx="4"/>
          </p:nvPr>
        </p:nvSpPr>
        <p:spPr>
          <a:xfrm>
            <a:off x="5815012" y="1473023"/>
            <a:ext cx="4929188" cy="4358746"/>
          </a:xfrm>
        </p:spPr>
        <p:txBody>
          <a:bodyPr>
            <a:normAutofit/>
          </a:bodyPr>
          <a:lstStyle/>
          <a:p>
            <a:r>
              <a:rPr lang="en-GB" i="1" cap="small" dirty="0" smtClean="0">
                <a:solidFill>
                  <a:schemeClr val="tx1"/>
                </a:solidFill>
              </a:rPr>
              <a:t>Tokens-to-type</a:t>
            </a:r>
            <a:r>
              <a:rPr lang="en-GB" cap="small" dirty="0" smtClean="0">
                <a:solidFill>
                  <a:schemeClr val="tx1"/>
                </a:solidFill>
              </a:rPr>
              <a:t> </a:t>
            </a:r>
            <a:r>
              <a:rPr lang="en-GB" cap="small" dirty="0">
                <a:solidFill>
                  <a:schemeClr val="tx1"/>
                </a:solidFill>
              </a:rPr>
              <a:t>direction of fit</a:t>
            </a:r>
            <a:r>
              <a:rPr lang="en-GB" dirty="0">
                <a:solidFill>
                  <a:schemeClr val="tx1"/>
                </a:solidFill>
              </a:rPr>
              <a:t>:</a:t>
            </a:r>
            <a:r>
              <a:rPr lang="en-GB" baseline="30000" dirty="0">
                <a:solidFill>
                  <a:schemeClr val="tx1"/>
                </a:solidFill>
              </a:rPr>
              <a:t>1</a:t>
            </a:r>
            <a:r>
              <a:rPr lang="en-GB" dirty="0">
                <a:solidFill>
                  <a:schemeClr val="tx1"/>
                </a:solidFill>
              </a:rPr>
              <a:t> </a:t>
            </a:r>
            <a:r>
              <a:rPr lang="en-GB" dirty="0"/>
              <a:t/>
            </a:r>
            <a:br>
              <a:rPr lang="en-GB" dirty="0"/>
            </a:br>
            <a:r>
              <a:rPr lang="en-GB" dirty="0" smtClean="0"/>
              <a:t>a </a:t>
            </a:r>
            <a:r>
              <a:rPr lang="en-GB" i="1" dirty="0" smtClean="0"/>
              <a:t>token </a:t>
            </a:r>
            <a:r>
              <a:rPr lang="en-GB" dirty="0"/>
              <a:t>has to fit its </a:t>
            </a:r>
            <a:r>
              <a:rPr lang="en-GB" i="1" dirty="0" err="1" smtClean="0"/>
              <a:t>katalogical</a:t>
            </a:r>
            <a:r>
              <a:rPr lang="en-GB" i="1" dirty="0" smtClean="0"/>
              <a:t> type </a:t>
            </a:r>
            <a:r>
              <a:rPr lang="en-GB" dirty="0" smtClean="0"/>
              <a:t>in order to exist (to be ontologically correct) and to produce its effects.</a:t>
            </a:r>
            <a:endParaRPr lang="en-GB" dirty="0"/>
          </a:p>
          <a:p>
            <a:r>
              <a:rPr lang="en-GB" i="1" cap="small" dirty="0" smtClean="0">
                <a:solidFill>
                  <a:schemeClr val="tx1"/>
                </a:solidFill>
              </a:rPr>
              <a:t>Normative </a:t>
            </a:r>
            <a:r>
              <a:rPr lang="en-GB" cap="small" dirty="0">
                <a:solidFill>
                  <a:schemeClr val="tx1"/>
                </a:solidFill>
              </a:rPr>
              <a:t>expectations</a:t>
            </a:r>
            <a:r>
              <a:rPr lang="en-GB" dirty="0">
                <a:solidFill>
                  <a:schemeClr val="tx1"/>
                </a:solidFill>
              </a:rPr>
              <a:t>:</a:t>
            </a:r>
            <a:r>
              <a:rPr lang="en-GB" baseline="30000" dirty="0">
                <a:solidFill>
                  <a:schemeClr val="tx1"/>
                </a:solidFill>
              </a:rPr>
              <a:t>2</a:t>
            </a:r>
            <a:r>
              <a:rPr lang="en-GB" dirty="0">
                <a:solidFill>
                  <a:schemeClr val="tx1"/>
                </a:solidFill>
              </a:rPr>
              <a:t> </a:t>
            </a:r>
            <a:r>
              <a:rPr lang="en-GB" dirty="0"/>
              <a:t/>
            </a:r>
            <a:br>
              <a:rPr lang="en-GB" dirty="0"/>
            </a:br>
            <a:r>
              <a:rPr lang="en-GB" dirty="0"/>
              <a:t>in case of non-correspondence</a:t>
            </a:r>
            <a:r>
              <a:rPr lang="en-GB" dirty="0" smtClean="0"/>
              <a:t> </a:t>
            </a:r>
            <a:r>
              <a:rPr lang="en-GB" dirty="0"/>
              <a:t>between the type and </a:t>
            </a:r>
            <a:r>
              <a:rPr lang="en-GB" dirty="0" smtClean="0"/>
              <a:t>a token, </a:t>
            </a:r>
            <a:r>
              <a:rPr lang="en-GB" dirty="0"/>
              <a:t>it </a:t>
            </a:r>
            <a:r>
              <a:rPr lang="en-GB" dirty="0" smtClean="0"/>
              <a:t>is the </a:t>
            </a:r>
            <a:r>
              <a:rPr lang="en-GB" i="1" dirty="0" smtClean="0">
                <a:solidFill>
                  <a:schemeClr val="tx1"/>
                </a:solidFill>
              </a:rPr>
              <a:t>token</a:t>
            </a:r>
            <a:r>
              <a:rPr lang="en-GB" dirty="0" smtClean="0"/>
              <a:t> </a:t>
            </a:r>
            <a:r>
              <a:rPr lang="en-GB" dirty="0"/>
              <a:t>that has </a:t>
            </a:r>
            <a:r>
              <a:rPr lang="en-GB" dirty="0">
                <a:solidFill>
                  <a:schemeClr val="tx1"/>
                </a:solidFill>
              </a:rPr>
              <a:t>to be revised</a:t>
            </a:r>
            <a:r>
              <a:rPr lang="en-GB" dirty="0"/>
              <a:t>.</a:t>
            </a:r>
          </a:p>
          <a:p>
            <a:endParaRPr lang="en-GB" dirty="0" smtClean="0"/>
          </a:p>
          <a:p>
            <a:endParaRPr lang="en-GB" dirty="0"/>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9" name="CasellaDiTesto 8"/>
          <p:cNvSpPr txBox="1"/>
          <p:nvPr/>
        </p:nvSpPr>
        <p:spPr>
          <a:xfrm>
            <a:off x="6763127" y="5755957"/>
            <a:ext cx="4171195" cy="338554"/>
          </a:xfrm>
          <a:prstGeom prst="rect">
            <a:avLst/>
          </a:prstGeom>
          <a:noFill/>
        </p:spPr>
        <p:txBody>
          <a:bodyPr wrap="square" rtlCol="0">
            <a:spAutoFit/>
          </a:bodyPr>
          <a:lstStyle/>
          <a:p>
            <a:r>
              <a:rPr lang="en-GB" sz="1600" baseline="30000" dirty="0"/>
              <a:t>2</a:t>
            </a:r>
            <a:r>
              <a:rPr lang="en-GB" sz="1600" dirty="0" smtClean="0"/>
              <a:t> </a:t>
            </a:r>
            <a:r>
              <a:rPr lang="en-GB" sz="1600" dirty="0" err="1" smtClean="0"/>
              <a:t>Cfr</a:t>
            </a:r>
            <a:r>
              <a:rPr lang="en-GB" sz="1600" dirty="0" smtClean="0"/>
              <a:t>. Johan </a:t>
            </a:r>
            <a:r>
              <a:rPr lang="en-GB" sz="1600" cap="small" dirty="0" err="1" smtClean="0"/>
              <a:t>Galtung</a:t>
            </a:r>
            <a:r>
              <a:rPr lang="en-GB" sz="1600" cap="small" dirty="0" smtClean="0"/>
              <a:t> </a:t>
            </a:r>
            <a:r>
              <a:rPr lang="en-GB" sz="1600" dirty="0" smtClean="0"/>
              <a:t>(*1930)</a:t>
            </a:r>
            <a:endParaRPr lang="en-GB" sz="1600" dirty="0"/>
          </a:p>
        </p:txBody>
      </p:sp>
      <p:sp>
        <p:nvSpPr>
          <p:cNvPr id="10" name="CasellaDiTesto 9"/>
          <p:cNvSpPr txBox="1"/>
          <p:nvPr/>
        </p:nvSpPr>
        <p:spPr>
          <a:xfrm>
            <a:off x="1643817" y="5755957"/>
            <a:ext cx="4171195" cy="830997"/>
          </a:xfrm>
          <a:prstGeom prst="rect">
            <a:avLst/>
          </a:prstGeom>
          <a:noFill/>
        </p:spPr>
        <p:txBody>
          <a:bodyPr wrap="square" rtlCol="0">
            <a:spAutoFit/>
          </a:bodyPr>
          <a:lstStyle/>
          <a:p>
            <a:r>
              <a:rPr lang="en-GB" sz="1600" baseline="30000" dirty="0" smtClean="0"/>
              <a:t>1</a:t>
            </a:r>
            <a:r>
              <a:rPr lang="en-GB" sz="1600" dirty="0" smtClean="0"/>
              <a:t> Cfr. </a:t>
            </a:r>
            <a:r>
              <a:rPr lang="en-GB" sz="1600" cap="small" dirty="0" smtClean="0"/>
              <a:t>Thomas Aquinas </a:t>
            </a:r>
            <a:r>
              <a:rPr lang="en-GB" sz="1600" dirty="0" smtClean="0"/>
              <a:t>(1225-1274); G.E.M. </a:t>
            </a:r>
            <a:r>
              <a:rPr lang="en-GB" sz="1600" cap="small" dirty="0" err="1" smtClean="0"/>
              <a:t>Anscombe</a:t>
            </a:r>
            <a:r>
              <a:rPr lang="en-GB" sz="1600" dirty="0" smtClean="0"/>
              <a:t> (1919-2001); John R. </a:t>
            </a:r>
            <a:r>
              <a:rPr lang="en-GB" sz="1600" cap="small" dirty="0" smtClean="0"/>
              <a:t>Searle</a:t>
            </a:r>
            <a:r>
              <a:rPr lang="en-GB" sz="1600" dirty="0" smtClean="0"/>
              <a:t> (*1932)</a:t>
            </a:r>
            <a:endParaRPr lang="en-GB" sz="1600" dirty="0"/>
          </a:p>
        </p:txBody>
      </p:sp>
      <p:pic>
        <p:nvPicPr>
          <p:cNvPr id="11" name="Segnaposto contenuto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05286" y="4352696"/>
            <a:ext cx="1099128" cy="1137029"/>
          </a:xfrm>
          <a:prstGeom prst="rect">
            <a:avLst/>
          </a:prstGeom>
        </p:spPr>
      </p:pic>
      <p:pic>
        <p:nvPicPr>
          <p:cNvPr id="12" name="Segnaposto contenuto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3133" y="4352697"/>
            <a:ext cx="1709892" cy="1139928"/>
          </a:xfrm>
          <a:prstGeom prst="rect">
            <a:avLst/>
          </a:prstGeom>
        </p:spPr>
      </p:pic>
      <p:pic>
        <p:nvPicPr>
          <p:cNvPr id="2" name="Immagin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18264" y="4352696"/>
            <a:ext cx="1902161" cy="1137029"/>
          </a:xfrm>
          <a:prstGeom prst="rect">
            <a:avLst/>
          </a:prstGeom>
        </p:spPr>
      </p:pic>
      <p:pic>
        <p:nvPicPr>
          <p:cNvPr id="14" name="Immagin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9801" y="4349206"/>
            <a:ext cx="2276476" cy="1140519"/>
          </a:xfrm>
          <a:prstGeom prst="rect">
            <a:avLst/>
          </a:prstGeom>
        </p:spPr>
      </p:pic>
      <p:sp>
        <p:nvSpPr>
          <p:cNvPr id="15" name="CasellaDiTesto 14"/>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18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42178403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right)">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right)">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amond(in)">
                                      <p:cBhvr>
                                        <p:cTn id="32" dur="20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amond(in)">
                                      <p:cBhvr>
                                        <p:cTn id="37" dur="2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wipe(left)">
                                      <p:cBhvr>
                                        <p:cTn id="42" dur="500"/>
                                        <p:tgtEl>
                                          <p:spTgt spid="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circle(in)">
                                      <p:cBhvr>
                                        <p:cTn id="47" dur="2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circle(out)">
                                      <p:cBhvr>
                                        <p:cTn id="5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uiExpand="1" build="p"/>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679184" y="447675"/>
            <a:ext cx="4937655" cy="5562600"/>
          </a:xfrm>
        </p:spPr>
        <p:txBody>
          <a:bodyPr>
            <a:normAutofit fontScale="92500" lnSpcReduction="20000"/>
          </a:bodyPr>
          <a:lstStyle/>
          <a:p>
            <a:pPr marL="0" indent="0">
              <a:buNone/>
            </a:pPr>
            <a:r>
              <a:rPr lang="en-GB" dirty="0" smtClean="0">
                <a:solidFill>
                  <a:schemeClr val="tx1"/>
                </a:solidFill>
              </a:rPr>
              <a:t>“</a:t>
            </a:r>
            <a:r>
              <a:rPr lang="la-Latn" dirty="0">
                <a:solidFill>
                  <a:schemeClr val="tx1"/>
                </a:solidFill>
              </a:rPr>
              <a:t>Veritas consistit in adaequatione intellectus et rei […]. Intellectus autem qui est causa rei, comparatur ad ipsam sicut regula et mensura, e converso autem est de intellectu qui accipit scientiam a rebus. </a:t>
            </a:r>
            <a:endParaRPr lang="it-IT" dirty="0">
              <a:solidFill>
                <a:schemeClr val="tx1"/>
              </a:solidFill>
            </a:endParaRPr>
          </a:p>
          <a:p>
            <a:pPr marL="0" indent="0">
              <a:buNone/>
            </a:pPr>
            <a:r>
              <a:rPr lang="la-Latn" dirty="0">
                <a:solidFill>
                  <a:schemeClr val="tx1"/>
                </a:solidFill>
              </a:rPr>
              <a:t>Quando igitur </a:t>
            </a:r>
            <a:r>
              <a:rPr lang="la-Latn" cap="small" dirty="0">
                <a:solidFill>
                  <a:srgbClr val="FF0000"/>
                </a:solidFill>
              </a:rPr>
              <a:t>res sunt mensura et regula intellectus</a:t>
            </a:r>
            <a:r>
              <a:rPr lang="la-Latn" dirty="0">
                <a:solidFill>
                  <a:schemeClr val="tx1"/>
                </a:solidFill>
              </a:rPr>
              <a:t>, veritas consistit in hoc, quod intellectus adaequatur rei, ut in nobis accidit, ex eo enim quod res est vel non est, opinio nostra et oratio vera vel falsa est. </a:t>
            </a:r>
            <a:endParaRPr lang="it-IT" dirty="0">
              <a:solidFill>
                <a:schemeClr val="tx1"/>
              </a:solidFill>
            </a:endParaRPr>
          </a:p>
          <a:p>
            <a:pPr marL="0" indent="0">
              <a:buNone/>
            </a:pPr>
            <a:r>
              <a:rPr lang="la-Latn" dirty="0">
                <a:solidFill>
                  <a:schemeClr val="tx1"/>
                </a:solidFill>
              </a:rPr>
              <a:t>Sed quando </a:t>
            </a:r>
            <a:r>
              <a:rPr lang="la-Latn" cap="small" dirty="0">
                <a:solidFill>
                  <a:srgbClr val="FF0000"/>
                </a:solidFill>
              </a:rPr>
              <a:t>intellectus est regula vel mensura rerum</a:t>
            </a:r>
            <a:r>
              <a:rPr lang="la-Latn" dirty="0">
                <a:solidFill>
                  <a:schemeClr val="tx1"/>
                </a:solidFill>
              </a:rPr>
              <a:t>, veritas consistit in hoc, quod res adaequantur intellectui, sicut dicitur artifex facere verum opus, quando concordat </a:t>
            </a:r>
            <a:r>
              <a:rPr lang="la-Latn" dirty="0" smtClean="0">
                <a:solidFill>
                  <a:schemeClr val="tx1"/>
                </a:solidFill>
              </a:rPr>
              <a:t>arti</a:t>
            </a:r>
            <a:r>
              <a:rPr lang="en-GB" dirty="0" smtClean="0">
                <a:solidFill>
                  <a:schemeClr val="tx1"/>
                </a:solidFill>
              </a:rPr>
              <a:t>”</a:t>
            </a:r>
            <a:r>
              <a:rPr lang="la-Latn" dirty="0" smtClean="0">
                <a:solidFill>
                  <a:schemeClr val="tx1"/>
                </a:solidFill>
              </a:rPr>
              <a:t>.</a:t>
            </a:r>
            <a:endParaRPr lang="en-GB" dirty="0">
              <a:solidFill>
                <a:schemeClr val="tx1"/>
              </a:solidFill>
            </a:endParaRPr>
          </a:p>
        </p:txBody>
      </p:sp>
      <p:sp>
        <p:nvSpPr>
          <p:cNvPr id="4" name="Segnaposto contenuto 3"/>
          <p:cNvSpPr>
            <a:spLocks noGrp="1"/>
          </p:cNvSpPr>
          <p:nvPr>
            <p:ph sz="half" idx="2"/>
          </p:nvPr>
        </p:nvSpPr>
        <p:spPr>
          <a:xfrm>
            <a:off x="6096000" y="447676"/>
            <a:ext cx="4934479" cy="5562599"/>
          </a:xfrm>
        </p:spPr>
        <p:txBody>
          <a:bodyPr>
            <a:normAutofit fontScale="92500" lnSpcReduction="20000"/>
          </a:bodyPr>
          <a:lstStyle/>
          <a:p>
            <a:pPr marL="0" indent="0">
              <a:buNone/>
            </a:pPr>
            <a:r>
              <a:rPr lang="en-GB" dirty="0" smtClean="0"/>
              <a:t>“T</a:t>
            </a:r>
            <a:r>
              <a:rPr lang="en-US" dirty="0" err="1" smtClean="0"/>
              <a:t>ruth</a:t>
            </a:r>
            <a:r>
              <a:rPr lang="en-US" dirty="0" smtClean="0"/>
              <a:t> </a:t>
            </a:r>
            <a:r>
              <a:rPr lang="en-US" dirty="0"/>
              <a:t>consists in a correspondence between the intellect and </a:t>
            </a:r>
            <a:r>
              <a:rPr lang="en-US" dirty="0" smtClean="0"/>
              <a:t>reality. Now </a:t>
            </a:r>
            <a:r>
              <a:rPr lang="en-US" dirty="0"/>
              <a:t>an intellect that is a cause of the relevant real thing is related to it as a rule and measure, whereas the converse holds in the case of an intellect that takes its scientific knowledge from the things. </a:t>
            </a:r>
            <a:endParaRPr lang="en-US" dirty="0" smtClean="0"/>
          </a:p>
          <a:p>
            <a:pPr marL="0" indent="0">
              <a:buNone/>
            </a:pPr>
            <a:r>
              <a:rPr lang="en-US" dirty="0" smtClean="0"/>
              <a:t>Thus</a:t>
            </a:r>
            <a:r>
              <a:rPr lang="en-US" dirty="0"/>
              <a:t>, when, as happens with us, the things are the measure and rule of the intellect, then truth consists in the intellect’s corresponding to the thing. For it is because reality is or is not such-and-such that our opinions and statements are true or false. </a:t>
            </a:r>
            <a:endParaRPr lang="en-US" dirty="0" smtClean="0"/>
          </a:p>
          <a:p>
            <a:pPr marL="0" indent="0">
              <a:buNone/>
            </a:pPr>
            <a:r>
              <a:rPr lang="en-US" dirty="0" smtClean="0"/>
              <a:t>By </a:t>
            </a:r>
            <a:r>
              <a:rPr lang="en-US" dirty="0"/>
              <a:t>contrast, when the intellect is the rule or measure of the things, then truth consists in the thing’s corresponding to the intellect. So, for instance, the craftsman is said to produce a true work when that work agrees with his </a:t>
            </a:r>
            <a:r>
              <a:rPr lang="en-US" dirty="0" smtClean="0"/>
              <a:t>craft”.</a:t>
            </a:r>
            <a:endParaRPr lang="en-GB" dirty="0"/>
          </a:p>
        </p:txBody>
      </p:sp>
      <p:sp>
        <p:nvSpPr>
          <p:cNvPr id="6" name="CasellaDiTesto 5"/>
          <p:cNvSpPr txBox="1"/>
          <p:nvPr/>
        </p:nvSpPr>
        <p:spPr>
          <a:xfrm>
            <a:off x="4667627" y="5960061"/>
            <a:ext cx="6266695" cy="338554"/>
          </a:xfrm>
          <a:prstGeom prst="rect">
            <a:avLst/>
          </a:prstGeom>
          <a:noFill/>
        </p:spPr>
        <p:txBody>
          <a:bodyPr wrap="square" rtlCol="0">
            <a:spAutoFit/>
          </a:bodyPr>
          <a:lstStyle/>
          <a:p>
            <a:r>
              <a:rPr lang="en-GB" sz="1600" dirty="0"/>
              <a:t>(</a:t>
            </a:r>
            <a:r>
              <a:rPr lang="en-GB" sz="1600" cap="small" dirty="0"/>
              <a:t>Thomas Aquinas</a:t>
            </a:r>
            <a:r>
              <a:rPr lang="en-GB" sz="1600" dirty="0"/>
              <a:t>, </a:t>
            </a:r>
            <a:r>
              <a:rPr lang="en-GB" sz="1600" i="1" dirty="0"/>
              <a:t>Summa theologiae</a:t>
            </a:r>
            <a:r>
              <a:rPr lang="en-GB" sz="1600" dirty="0"/>
              <a:t>, </a:t>
            </a:r>
            <a:r>
              <a:rPr lang="en-GB" sz="1600" dirty="0" err="1" smtClean="0"/>
              <a:t>I</a:t>
            </a:r>
            <a:r>
              <a:rPr lang="en-GB" sz="1600" baseline="30000" dirty="0" err="1" smtClean="0"/>
              <a:t>a</a:t>
            </a:r>
            <a:r>
              <a:rPr lang="en-GB" sz="1600" dirty="0" err="1" smtClean="0"/>
              <a:t>-II</a:t>
            </a:r>
            <a:r>
              <a:rPr lang="en-GB" sz="1600" baseline="30000" dirty="0" err="1" smtClean="0"/>
              <a:t>ae</a:t>
            </a:r>
            <a:r>
              <a:rPr lang="en-GB" sz="1600" dirty="0" smtClean="0"/>
              <a:t>, </a:t>
            </a:r>
            <a:r>
              <a:rPr lang="en-GB" sz="1600" dirty="0"/>
              <a:t>q. 19, art. </a:t>
            </a:r>
            <a:r>
              <a:rPr lang="en-GB" sz="1600" dirty="0" smtClean="0"/>
              <a:t>4)</a:t>
            </a:r>
            <a:endParaRPr lang="en-GB" sz="1600" dirty="0"/>
          </a:p>
        </p:txBody>
      </p:sp>
      <p:sp>
        <p:nvSpPr>
          <p:cNvPr id="7" name="CasellaDiTesto 6"/>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8" name="CasellaDiTesto 7"/>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19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6230078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lt">
                                    <p:tmPct val="5000"/>
                                  </p:iterate>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left)">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lt">
                                    <p:tmPct val="5000"/>
                                  </p:iterate>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left)">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iterate type="lt">
                                    <p:tmPct val="5000"/>
                                  </p:iterate>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ipe(left)">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lstStyle/>
          <a:p>
            <a:r>
              <a:rPr lang="en-GB" cap="small" dirty="0"/>
              <a:t>Analogical </a:t>
            </a:r>
            <a:r>
              <a:rPr lang="en-GB" cap="small" dirty="0" smtClean="0"/>
              <a:t>types</a:t>
            </a:r>
            <a:endParaRPr lang="en-GB" cap="small" dirty="0"/>
          </a:p>
        </p:txBody>
      </p:sp>
      <p:sp>
        <p:nvSpPr>
          <p:cNvPr id="4" name="Segnaposto contenuto 3"/>
          <p:cNvSpPr>
            <a:spLocks noGrp="1"/>
          </p:cNvSpPr>
          <p:nvPr>
            <p:ph sz="half" idx="2"/>
          </p:nvPr>
        </p:nvSpPr>
        <p:spPr>
          <a:xfrm>
            <a:off x="684211" y="1270529"/>
            <a:ext cx="4937655" cy="1999144"/>
          </a:xfrm>
        </p:spPr>
        <p:txBody>
          <a:bodyPr/>
          <a:lstStyle/>
          <a:p>
            <a:endParaRPr lang="it-IT" dirty="0" smtClean="0"/>
          </a:p>
          <a:p>
            <a:r>
              <a:rPr lang="it-IT" dirty="0" smtClean="0"/>
              <a:t>The </a:t>
            </a:r>
            <a:r>
              <a:rPr lang="it-IT" dirty="0" err="1" smtClean="0"/>
              <a:t>truth-canon</a:t>
            </a:r>
            <a:r>
              <a:rPr lang="it-IT" dirty="0" smtClean="0"/>
              <a:t> (</a:t>
            </a:r>
            <a:r>
              <a:rPr lang="it-IT" dirty="0" err="1" smtClean="0"/>
              <a:t>criterion</a:t>
            </a:r>
            <a:r>
              <a:rPr lang="it-IT" dirty="0" smtClean="0"/>
              <a:t> of </a:t>
            </a:r>
            <a:r>
              <a:rPr lang="it-IT" dirty="0" err="1" smtClean="0"/>
              <a:t>truth</a:t>
            </a:r>
            <a:r>
              <a:rPr lang="it-IT" dirty="0" smtClean="0"/>
              <a:t>) for eidographic </a:t>
            </a:r>
            <a:r>
              <a:rPr lang="it-IT" dirty="0" err="1" smtClean="0"/>
              <a:t>predicates</a:t>
            </a:r>
            <a:r>
              <a:rPr lang="it-IT" dirty="0" smtClean="0"/>
              <a:t> </a:t>
            </a:r>
            <a:r>
              <a:rPr lang="it-IT" dirty="0" err="1" smtClean="0"/>
              <a:t>referring</a:t>
            </a:r>
            <a:r>
              <a:rPr lang="it-IT" dirty="0" smtClean="0"/>
              <a:t> to </a:t>
            </a:r>
            <a:r>
              <a:rPr lang="it-IT" i="1" dirty="0" err="1" smtClean="0"/>
              <a:t>analogical</a:t>
            </a:r>
            <a:r>
              <a:rPr lang="it-IT" i="1" dirty="0" smtClean="0"/>
              <a:t> </a:t>
            </a:r>
            <a:r>
              <a:rPr lang="it-IT" dirty="0" smtClean="0"/>
              <a:t>types </a:t>
            </a:r>
            <a:r>
              <a:rPr lang="it-IT" dirty="0" err="1" smtClean="0"/>
              <a:t>is</a:t>
            </a:r>
            <a:r>
              <a:rPr lang="it-IT" dirty="0" smtClean="0"/>
              <a:t> </a:t>
            </a:r>
            <a:r>
              <a:rPr lang="it-IT" dirty="0" err="1" smtClean="0"/>
              <a:t>not</a:t>
            </a:r>
            <a:r>
              <a:rPr lang="it-IT" dirty="0" smtClean="0"/>
              <a:t> </a:t>
            </a:r>
            <a:r>
              <a:rPr lang="it-IT" i="1" dirty="0" smtClean="0"/>
              <a:t>type</a:t>
            </a:r>
            <a:r>
              <a:rPr lang="it-IT" dirty="0" smtClean="0"/>
              <a:t>: it </a:t>
            </a:r>
            <a:r>
              <a:rPr lang="it-IT" dirty="0" err="1" smtClean="0"/>
              <a:t>is</a:t>
            </a:r>
            <a:r>
              <a:rPr lang="it-IT" dirty="0" smtClean="0"/>
              <a:t> the </a:t>
            </a:r>
            <a:r>
              <a:rPr lang="it-IT" i="1" dirty="0" smtClean="0">
                <a:solidFill>
                  <a:schemeClr val="tx1"/>
                </a:solidFill>
              </a:rPr>
              <a:t>tokens</a:t>
            </a:r>
            <a:endParaRPr lang="it-IT" i="1" dirty="0">
              <a:solidFill>
                <a:schemeClr val="tx1"/>
              </a:solidFill>
            </a:endParaRPr>
          </a:p>
        </p:txBody>
      </p:sp>
      <p:sp>
        <p:nvSpPr>
          <p:cNvPr id="5" name="Segnaposto testo 4"/>
          <p:cNvSpPr>
            <a:spLocks noGrp="1"/>
          </p:cNvSpPr>
          <p:nvPr>
            <p:ph type="body" sz="quarter" idx="3"/>
          </p:nvPr>
        </p:nvSpPr>
        <p:spPr/>
        <p:txBody>
          <a:bodyPr/>
          <a:lstStyle/>
          <a:p>
            <a:r>
              <a:rPr lang="en-GB" cap="small" dirty="0" err="1"/>
              <a:t>Katalogical</a:t>
            </a:r>
            <a:r>
              <a:rPr lang="en-GB" cap="small" dirty="0"/>
              <a:t> </a:t>
            </a:r>
            <a:r>
              <a:rPr lang="en-GB" cap="small" dirty="0" smtClean="0"/>
              <a:t>types</a:t>
            </a:r>
            <a:endParaRPr lang="en-GB" cap="small" dirty="0"/>
          </a:p>
        </p:txBody>
      </p:sp>
      <p:sp>
        <p:nvSpPr>
          <p:cNvPr id="6" name="Segnaposto contenuto 5"/>
          <p:cNvSpPr>
            <a:spLocks noGrp="1"/>
          </p:cNvSpPr>
          <p:nvPr>
            <p:ph sz="quarter" idx="4"/>
          </p:nvPr>
        </p:nvSpPr>
        <p:spPr>
          <a:xfrm>
            <a:off x="5938572" y="1262062"/>
            <a:ext cx="4929188" cy="1859830"/>
          </a:xfrm>
        </p:spPr>
        <p:txBody>
          <a:bodyPr/>
          <a:lstStyle/>
          <a:p>
            <a:endParaRPr lang="it-IT" dirty="0" smtClean="0"/>
          </a:p>
          <a:p>
            <a:r>
              <a:rPr lang="it-IT" dirty="0" smtClean="0"/>
              <a:t>The </a:t>
            </a:r>
            <a:r>
              <a:rPr lang="it-IT" dirty="0" err="1" smtClean="0"/>
              <a:t>truth-canon</a:t>
            </a:r>
            <a:r>
              <a:rPr lang="it-IT" dirty="0" smtClean="0"/>
              <a:t> for eidographic </a:t>
            </a:r>
            <a:r>
              <a:rPr lang="it-IT" dirty="0" err="1" smtClean="0"/>
              <a:t>predicates</a:t>
            </a:r>
            <a:r>
              <a:rPr lang="it-IT" dirty="0" smtClean="0"/>
              <a:t> </a:t>
            </a:r>
            <a:r>
              <a:rPr lang="it-IT" dirty="0" err="1" smtClean="0"/>
              <a:t>referring</a:t>
            </a:r>
            <a:r>
              <a:rPr lang="it-IT" dirty="0" smtClean="0"/>
              <a:t> to </a:t>
            </a:r>
            <a:r>
              <a:rPr lang="it-IT" i="1" dirty="0" err="1" smtClean="0"/>
              <a:t>katalogical</a:t>
            </a:r>
            <a:r>
              <a:rPr lang="it-IT" i="1" dirty="0" smtClean="0"/>
              <a:t> </a:t>
            </a:r>
            <a:r>
              <a:rPr lang="it-IT" dirty="0" smtClean="0"/>
              <a:t>types </a:t>
            </a:r>
            <a:r>
              <a:rPr lang="it-IT" dirty="0" err="1" smtClean="0"/>
              <a:t>is</a:t>
            </a:r>
            <a:r>
              <a:rPr lang="it-IT" dirty="0" smtClean="0"/>
              <a:t> the </a:t>
            </a:r>
            <a:r>
              <a:rPr lang="it-IT" i="1" dirty="0" smtClean="0">
                <a:solidFill>
                  <a:schemeClr val="tx1"/>
                </a:solidFill>
              </a:rPr>
              <a:t>type</a:t>
            </a:r>
            <a:r>
              <a:rPr lang="it-IT" dirty="0" smtClean="0">
                <a:solidFill>
                  <a:schemeClr val="tx1"/>
                </a:solidFill>
              </a:rPr>
              <a:t> </a:t>
            </a:r>
            <a:r>
              <a:rPr lang="it-IT" dirty="0" err="1"/>
              <a:t>itself</a:t>
            </a:r>
            <a:endParaRPr lang="it-IT" dirty="0"/>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5. </a:t>
            </a:r>
            <a:r>
              <a:rPr lang="en-GB" sz="1600" i="1" dirty="0" smtClean="0">
                <a:solidFill>
                  <a:schemeClr val="accent3">
                    <a:lumMod val="75000"/>
                  </a:schemeClr>
                </a:solidFill>
              </a:rPr>
              <a:t>Analogical </a:t>
            </a:r>
            <a:r>
              <a:rPr lang="en-GB" sz="1600" dirty="0" smtClean="0">
                <a:solidFill>
                  <a:schemeClr val="accent3">
                    <a:lumMod val="75000"/>
                  </a:schemeClr>
                </a:solidFill>
              </a:rPr>
              <a:t>types</a:t>
            </a:r>
            <a:r>
              <a:rPr lang="en-GB" sz="1600" i="1" dirty="0" smtClean="0">
                <a:solidFill>
                  <a:schemeClr val="accent3">
                    <a:lumMod val="75000"/>
                  </a:schemeClr>
                </a:solidFill>
              </a:rPr>
              <a:t> </a:t>
            </a:r>
            <a:r>
              <a:rPr lang="en-GB" sz="1600" dirty="0" smtClean="0">
                <a:solidFill>
                  <a:schemeClr val="accent3">
                    <a:lumMod val="75000"/>
                  </a:schemeClr>
                </a:solidFill>
              </a:rPr>
              <a:t>vs. </a:t>
            </a:r>
            <a:r>
              <a:rPr lang="en-GB" sz="1600" i="1" dirty="0" err="1" smtClean="0">
                <a:solidFill>
                  <a:schemeClr val="accent3">
                    <a:lumMod val="75000"/>
                  </a:schemeClr>
                </a:solidFill>
              </a:rPr>
              <a:t>katalogical</a:t>
            </a:r>
            <a:r>
              <a:rPr lang="en-GB" sz="1600" i="1" dirty="0" smtClean="0">
                <a:solidFill>
                  <a:schemeClr val="accent3">
                    <a:lumMod val="75000"/>
                  </a:schemeClr>
                </a:solidFill>
              </a:rPr>
              <a:t> </a:t>
            </a:r>
            <a:r>
              <a:rPr lang="en-GB" sz="1600" dirty="0" smtClean="0">
                <a:solidFill>
                  <a:schemeClr val="accent3">
                    <a:lumMod val="75000"/>
                  </a:schemeClr>
                </a:solidFill>
              </a:rPr>
              <a:t>types</a:t>
            </a:r>
            <a:endParaRPr lang="en-GB" sz="1600" dirty="0">
              <a:solidFill>
                <a:schemeClr val="accent3">
                  <a:lumMod val="75000"/>
                </a:schemeClr>
              </a:solidFill>
            </a:endParaRPr>
          </a:p>
        </p:txBody>
      </p:sp>
      <p:sp>
        <p:nvSpPr>
          <p:cNvPr id="9" name="CasellaDiTesto 8"/>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20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
        <p:nvSpPr>
          <p:cNvPr id="10" name="Segnaposto testo 2"/>
          <p:cNvSpPr txBox="1">
            <a:spLocks/>
          </p:cNvSpPr>
          <p:nvPr/>
        </p:nvSpPr>
        <p:spPr>
          <a:xfrm>
            <a:off x="972079" y="4403436"/>
            <a:ext cx="4649787" cy="1027546"/>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en-GB" cap="small" dirty="0" smtClean="0"/>
              <a:t>Natural ontology as an ontology of </a:t>
            </a:r>
            <a:r>
              <a:rPr lang="en-GB" i="1" cap="small" dirty="0" smtClean="0"/>
              <a:t>tokens</a:t>
            </a:r>
            <a:endParaRPr lang="en-GB" cap="small" dirty="0"/>
          </a:p>
        </p:txBody>
      </p:sp>
      <p:sp>
        <p:nvSpPr>
          <p:cNvPr id="11" name="Segnaposto testo 4"/>
          <p:cNvSpPr txBox="1">
            <a:spLocks/>
          </p:cNvSpPr>
          <p:nvPr/>
        </p:nvSpPr>
        <p:spPr>
          <a:xfrm>
            <a:off x="5938572" y="4403436"/>
            <a:ext cx="4665134" cy="1027546"/>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en-GB" cap="small" dirty="0" smtClean="0"/>
              <a:t>Institutional ontology as an </a:t>
            </a:r>
            <a:r>
              <a:rPr lang="en-GB" cap="small" dirty="0" smtClean="0">
                <a:solidFill>
                  <a:schemeClr val="accent6"/>
                </a:solidFill>
              </a:rPr>
              <a:t>ontology of </a:t>
            </a:r>
            <a:r>
              <a:rPr lang="en-GB" i="1" cap="small" dirty="0" smtClean="0">
                <a:solidFill>
                  <a:schemeClr val="accent6"/>
                </a:solidFill>
              </a:rPr>
              <a:t>types</a:t>
            </a:r>
            <a:endParaRPr lang="en-GB" i="1" cap="small" dirty="0">
              <a:solidFill>
                <a:schemeClr val="accent6"/>
              </a:solidFill>
            </a:endParaRPr>
          </a:p>
        </p:txBody>
      </p:sp>
      <p:sp>
        <p:nvSpPr>
          <p:cNvPr id="12" name="Freccia in giù 11"/>
          <p:cNvSpPr/>
          <p:nvPr/>
        </p:nvSpPr>
        <p:spPr>
          <a:xfrm>
            <a:off x="2392218" y="3195782"/>
            <a:ext cx="646546" cy="1117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giù 12"/>
          <p:cNvSpPr/>
          <p:nvPr/>
        </p:nvSpPr>
        <p:spPr>
          <a:xfrm>
            <a:off x="7172037" y="3121892"/>
            <a:ext cx="646546" cy="1117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628237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ipe(right)">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right)">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right)">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10" grpId="0"/>
      <p:bldP spid="11" grpId="0"/>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4213" y="4484802"/>
            <a:ext cx="10058400" cy="1680328"/>
          </a:xfrm>
        </p:spPr>
        <p:txBody>
          <a:bodyPr/>
          <a:lstStyle/>
          <a:p>
            <a:pPr algn="ctr"/>
            <a:r>
              <a:rPr lang="it-IT" dirty="0" err="1" smtClean="0"/>
              <a:t>Thank</a:t>
            </a:r>
            <a:r>
              <a:rPr lang="it-IT" dirty="0" smtClean="0"/>
              <a:t> </a:t>
            </a:r>
            <a:r>
              <a:rPr lang="it-IT" dirty="0" err="1" smtClean="0"/>
              <a:t>you</a:t>
            </a:r>
            <a:r>
              <a:rPr lang="it-IT" dirty="0" smtClean="0"/>
              <a:t> for </a:t>
            </a:r>
            <a:r>
              <a:rPr lang="it-IT" dirty="0" err="1" smtClean="0"/>
              <a:t>your</a:t>
            </a:r>
            <a:r>
              <a:rPr lang="it-IT" dirty="0" smtClean="0"/>
              <a:t> </a:t>
            </a:r>
            <a:r>
              <a:rPr lang="it-IT" dirty="0" err="1" smtClean="0"/>
              <a:t>attention</a:t>
            </a:r>
            <a:endParaRPr lang="it-IT" dirty="0"/>
          </a:p>
        </p:txBody>
      </p:sp>
      <p:sp>
        <p:nvSpPr>
          <p:cNvPr id="3" name="Segnaposto testo 2"/>
          <p:cNvSpPr>
            <a:spLocks noGrp="1"/>
          </p:cNvSpPr>
          <p:nvPr>
            <p:ph type="body" idx="1"/>
          </p:nvPr>
        </p:nvSpPr>
        <p:spPr>
          <a:xfrm>
            <a:off x="1445419" y="5794498"/>
            <a:ext cx="8535988" cy="907804"/>
          </a:xfrm>
        </p:spPr>
        <p:txBody>
          <a:bodyPr/>
          <a:lstStyle/>
          <a:p>
            <a:pPr algn="ctr"/>
            <a:r>
              <a:rPr lang="it-IT" dirty="0" smtClean="0"/>
              <a:t>lorenzo.passerini@unimib.it</a:t>
            </a:r>
            <a:endParaRPr lang="it-IT" dirty="0"/>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93779" y="253546"/>
            <a:ext cx="5439267" cy="4231256"/>
          </a:xfrm>
          <a:prstGeom prst="rect">
            <a:avLst/>
          </a:prstGeom>
        </p:spPr>
      </p:pic>
    </p:spTree>
    <p:extLst>
      <p:ext uri="{BB962C8B-B14F-4D97-AF65-F5344CB8AC3E}">
        <p14:creationId xmlns:p14="http://schemas.microsoft.com/office/powerpoint/2010/main" val="38665277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89086" y="1400175"/>
            <a:ext cx="8534401" cy="3002325"/>
          </a:xfrm>
        </p:spPr>
        <p:txBody>
          <a:bodyPr>
            <a:normAutofit/>
          </a:bodyPr>
          <a:lstStyle/>
          <a:p>
            <a:pPr algn="ctr"/>
            <a:r>
              <a:rPr lang="en-GB" dirty="0" smtClean="0">
                <a:solidFill>
                  <a:schemeClr val="accent3">
                    <a:lumMod val="50000"/>
                  </a:schemeClr>
                </a:solidFill>
              </a:rPr>
              <a:t>1.</a:t>
            </a:r>
            <a:br>
              <a:rPr lang="en-GB" dirty="0" smtClean="0">
                <a:solidFill>
                  <a:schemeClr val="accent3">
                    <a:lumMod val="50000"/>
                  </a:schemeClr>
                </a:solidFill>
              </a:rPr>
            </a:br>
            <a:r>
              <a:rPr lang="en-GB" i="1" dirty="0" smtClean="0">
                <a:solidFill>
                  <a:schemeClr val="accent3">
                    <a:lumMod val="50000"/>
                  </a:schemeClr>
                </a:solidFill>
              </a:rPr>
              <a:t>Eidographic</a:t>
            </a:r>
            <a:r>
              <a:rPr lang="en-GB" dirty="0" smtClean="0">
                <a:solidFill>
                  <a:schemeClr val="accent3">
                    <a:lumMod val="50000"/>
                  </a:schemeClr>
                </a:solidFill>
              </a:rPr>
              <a:t> predicates </a:t>
            </a:r>
            <a:br>
              <a:rPr lang="en-GB" dirty="0" smtClean="0">
                <a:solidFill>
                  <a:schemeClr val="accent3">
                    <a:lumMod val="50000"/>
                  </a:schemeClr>
                </a:solidFill>
              </a:rPr>
            </a:br>
            <a:r>
              <a:rPr lang="en-GB" dirty="0" smtClean="0">
                <a:solidFill>
                  <a:schemeClr val="accent3">
                    <a:lumMod val="50000"/>
                  </a:schemeClr>
                </a:solidFill>
              </a:rPr>
              <a:t>vs. </a:t>
            </a:r>
            <a:br>
              <a:rPr lang="en-GB" dirty="0" smtClean="0">
                <a:solidFill>
                  <a:schemeClr val="accent3">
                    <a:lumMod val="50000"/>
                  </a:schemeClr>
                </a:solidFill>
              </a:rPr>
            </a:br>
            <a:r>
              <a:rPr lang="en-GB" i="1" dirty="0" smtClean="0">
                <a:solidFill>
                  <a:schemeClr val="accent3">
                    <a:lumMod val="50000"/>
                  </a:schemeClr>
                </a:solidFill>
              </a:rPr>
              <a:t>idiographic</a:t>
            </a:r>
            <a:r>
              <a:rPr lang="en-GB" dirty="0" smtClean="0">
                <a:solidFill>
                  <a:schemeClr val="accent3">
                    <a:lumMod val="50000"/>
                  </a:schemeClr>
                </a:solidFill>
              </a:rPr>
              <a:t> predicates</a:t>
            </a:r>
            <a:endParaRPr lang="en-GB" dirty="0">
              <a:solidFill>
                <a:schemeClr val="accent3">
                  <a:lumMod val="50000"/>
                </a:schemeClr>
              </a:solidFill>
            </a:endParaRPr>
          </a:p>
        </p:txBody>
      </p:sp>
    </p:spTree>
    <p:extLst>
      <p:ext uri="{BB962C8B-B14F-4D97-AF65-F5344CB8AC3E}">
        <p14:creationId xmlns:p14="http://schemas.microsoft.com/office/powerpoint/2010/main" val="123739219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2079" y="4487332"/>
            <a:ext cx="4093061" cy="1652211"/>
          </a:xfrm>
        </p:spPr>
        <p:txBody>
          <a:bodyPr>
            <a:noAutofit/>
          </a:bodyPr>
          <a:lstStyle/>
          <a:p>
            <a:pPr algn="r">
              <a:spcBef>
                <a:spcPts val="0"/>
              </a:spcBef>
              <a:spcAft>
                <a:spcPts val="600"/>
              </a:spcAft>
            </a:pPr>
            <a:r>
              <a:rPr lang="en-US" sz="1400" cap="none" dirty="0" smtClean="0"/>
              <a:t>“The faithful dog - why should I strive </a:t>
            </a:r>
            <a:br>
              <a:rPr lang="en-US" sz="1400" cap="none" dirty="0" smtClean="0"/>
            </a:br>
            <a:r>
              <a:rPr lang="en-US" sz="1400" cap="none" dirty="0" smtClean="0"/>
              <a:t>to speak his merits, while they live </a:t>
            </a:r>
            <a:br>
              <a:rPr lang="en-US" sz="1400" cap="none" dirty="0" smtClean="0"/>
            </a:br>
            <a:r>
              <a:rPr lang="en-US" sz="1400" cap="none" dirty="0" smtClean="0"/>
              <a:t>in every breast, and man's best friend </a:t>
            </a:r>
            <a:br>
              <a:rPr lang="en-US" sz="1400" cap="none" dirty="0" smtClean="0"/>
            </a:br>
            <a:r>
              <a:rPr lang="en-US" sz="1400" cap="none" dirty="0" smtClean="0"/>
              <a:t>does often at his heels attend.”</a:t>
            </a:r>
            <a:br>
              <a:rPr lang="en-US" sz="1400" cap="none" dirty="0" smtClean="0"/>
            </a:br>
            <a:r>
              <a:rPr lang="en-US" sz="1400" cap="none" dirty="0" smtClean="0"/>
              <a:t/>
            </a:r>
            <a:br>
              <a:rPr lang="en-US" sz="1400" cap="none" dirty="0" smtClean="0"/>
            </a:br>
            <a:r>
              <a:rPr lang="en-US" sz="1400" cap="none" dirty="0" smtClean="0"/>
              <a:t>(</a:t>
            </a:r>
            <a:r>
              <a:rPr lang="en-US" sz="1200" i="1" cap="none" dirty="0" smtClean="0"/>
              <a:t>The New-</a:t>
            </a:r>
            <a:r>
              <a:rPr lang="en-US" sz="1200" i="1" cap="none" dirty="0"/>
              <a:t>Y</a:t>
            </a:r>
            <a:r>
              <a:rPr lang="en-US" sz="1200" i="1" cap="none" dirty="0" smtClean="0"/>
              <a:t>ork </a:t>
            </a:r>
            <a:r>
              <a:rPr lang="en-US" sz="1200" i="1" cap="none" dirty="0"/>
              <a:t>L</a:t>
            </a:r>
            <a:r>
              <a:rPr lang="en-US" sz="1200" i="1" cap="none" dirty="0" smtClean="0"/>
              <a:t>iterary Journal</a:t>
            </a:r>
            <a:r>
              <a:rPr lang="en-US" sz="1200" cap="none" dirty="0" smtClean="0"/>
              <a:t>, volume 4, 1821)</a:t>
            </a:r>
            <a:endParaRPr lang="it-IT" sz="1200" cap="none" dirty="0"/>
          </a:p>
        </p:txBody>
      </p:sp>
      <p:sp>
        <p:nvSpPr>
          <p:cNvPr id="3" name="Segnaposto testo 2"/>
          <p:cNvSpPr>
            <a:spLocks noGrp="1"/>
          </p:cNvSpPr>
          <p:nvPr>
            <p:ph type="body" idx="1"/>
          </p:nvPr>
        </p:nvSpPr>
        <p:spPr>
          <a:xfrm>
            <a:off x="972079" y="508002"/>
            <a:ext cx="4649787" cy="576262"/>
          </a:xfrm>
        </p:spPr>
        <p:txBody>
          <a:bodyPr/>
          <a:lstStyle/>
          <a:p>
            <a:r>
              <a:rPr lang="it-IT" i="1" cap="small" dirty="0" smtClean="0"/>
              <a:t>Eido</a:t>
            </a:r>
            <a:r>
              <a:rPr lang="it-IT" cap="small" dirty="0" smtClean="0"/>
              <a:t>graphic</a:t>
            </a:r>
            <a:r>
              <a:rPr lang="it-IT" baseline="30000" dirty="0" smtClean="0"/>
              <a:t>1</a:t>
            </a:r>
            <a:r>
              <a:rPr lang="it-IT" cap="small" dirty="0" smtClean="0"/>
              <a:t> </a:t>
            </a:r>
            <a:r>
              <a:rPr lang="it-IT" cap="small" dirty="0" err="1" smtClean="0"/>
              <a:t>predicates</a:t>
            </a:r>
            <a:endParaRPr lang="it-IT" cap="small" dirty="0"/>
          </a:p>
        </p:txBody>
      </p:sp>
      <p:sp>
        <p:nvSpPr>
          <p:cNvPr id="4" name="Segnaposto contenuto 3"/>
          <p:cNvSpPr>
            <a:spLocks noGrp="1"/>
          </p:cNvSpPr>
          <p:nvPr>
            <p:ph sz="half" idx="2"/>
          </p:nvPr>
        </p:nvSpPr>
        <p:spPr>
          <a:xfrm>
            <a:off x="684211" y="1456794"/>
            <a:ext cx="4937655" cy="3030538"/>
          </a:xfrm>
        </p:spPr>
        <p:txBody>
          <a:bodyPr>
            <a:normAutofit lnSpcReduction="10000"/>
          </a:bodyPr>
          <a:lstStyle/>
          <a:p>
            <a:r>
              <a:rPr lang="en-GB" dirty="0" smtClean="0"/>
              <a:t>1. “</a:t>
            </a:r>
            <a:r>
              <a:rPr lang="en-GB" dirty="0" smtClean="0">
                <a:solidFill>
                  <a:schemeClr val="accent5">
                    <a:lumMod val="75000"/>
                  </a:schemeClr>
                </a:solidFill>
              </a:rPr>
              <a:t>Dog</a:t>
            </a:r>
            <a:r>
              <a:rPr lang="en-GB" dirty="0" smtClean="0">
                <a:solidFill>
                  <a:srgbClr val="FFC000"/>
                </a:solidFill>
              </a:rPr>
              <a:t> </a:t>
            </a:r>
            <a:r>
              <a:rPr lang="en-GB" dirty="0" smtClean="0"/>
              <a:t>is man’s best friend”.</a:t>
            </a:r>
          </a:p>
          <a:p>
            <a:r>
              <a:rPr lang="en-GB" dirty="0"/>
              <a:t>3</a:t>
            </a:r>
            <a:r>
              <a:rPr lang="en-GB" dirty="0" smtClean="0"/>
              <a:t>. “In the game of rugby, </a:t>
            </a:r>
            <a:r>
              <a:rPr lang="en-GB" dirty="0" smtClean="0">
                <a:solidFill>
                  <a:schemeClr val="accent5">
                    <a:lumMod val="75000"/>
                  </a:schemeClr>
                </a:solidFill>
              </a:rPr>
              <a:t>a try </a:t>
            </a:r>
            <a:r>
              <a:rPr lang="en-GB" dirty="0" smtClean="0"/>
              <a:t>is worth five points”.</a:t>
            </a:r>
          </a:p>
          <a:p>
            <a:endParaRPr lang="en-GB" dirty="0" smtClean="0"/>
          </a:p>
          <a:p>
            <a:r>
              <a:rPr lang="en-GB" dirty="0"/>
              <a:t>5</a:t>
            </a:r>
            <a:r>
              <a:rPr lang="en-GB" dirty="0" smtClean="0"/>
              <a:t>. “According to Italian law, in the absence of a contrary stipulation, </a:t>
            </a:r>
            <a:r>
              <a:rPr lang="en-GB" dirty="0"/>
              <a:t>from</a:t>
            </a:r>
            <a:r>
              <a:rPr lang="en-GB" dirty="0" smtClean="0">
                <a:solidFill>
                  <a:srgbClr val="FFC000"/>
                </a:solidFill>
              </a:rPr>
              <a:t> </a:t>
            </a:r>
            <a:r>
              <a:rPr lang="en-GB" dirty="0" smtClean="0">
                <a:solidFill>
                  <a:schemeClr val="accent5">
                    <a:lumMod val="75000"/>
                  </a:schemeClr>
                </a:solidFill>
              </a:rPr>
              <a:t>marriage</a:t>
            </a:r>
            <a:r>
              <a:rPr lang="en-GB" dirty="0" smtClean="0">
                <a:solidFill>
                  <a:srgbClr val="FFC000"/>
                </a:solidFill>
              </a:rPr>
              <a:t> </a:t>
            </a:r>
            <a:r>
              <a:rPr lang="en-GB" dirty="0" smtClean="0"/>
              <a:t>derives the community of property between the spouses”.</a:t>
            </a:r>
            <a:endParaRPr lang="en-GB" dirty="0"/>
          </a:p>
        </p:txBody>
      </p:sp>
      <p:sp>
        <p:nvSpPr>
          <p:cNvPr id="5" name="Segnaposto testo 4"/>
          <p:cNvSpPr>
            <a:spLocks noGrp="1"/>
          </p:cNvSpPr>
          <p:nvPr>
            <p:ph type="body" sz="quarter" idx="3"/>
          </p:nvPr>
        </p:nvSpPr>
        <p:spPr>
          <a:xfrm>
            <a:off x="6070599" y="508002"/>
            <a:ext cx="4665134" cy="576262"/>
          </a:xfrm>
        </p:spPr>
        <p:txBody>
          <a:bodyPr/>
          <a:lstStyle/>
          <a:p>
            <a:r>
              <a:rPr lang="it-IT" i="1" cap="small" dirty="0" smtClean="0"/>
              <a:t>Idio</a:t>
            </a:r>
            <a:r>
              <a:rPr lang="it-IT" cap="small" dirty="0" smtClean="0"/>
              <a:t>graphic</a:t>
            </a:r>
            <a:r>
              <a:rPr lang="it-IT" cap="small" baseline="30000" dirty="0" smtClean="0"/>
              <a:t>2</a:t>
            </a:r>
            <a:r>
              <a:rPr lang="it-IT" cap="small" dirty="0" smtClean="0"/>
              <a:t> </a:t>
            </a:r>
            <a:r>
              <a:rPr lang="it-IT" cap="small" dirty="0" err="1" smtClean="0"/>
              <a:t>predicates</a:t>
            </a:r>
            <a:endParaRPr lang="it-IT" cap="small" dirty="0"/>
          </a:p>
        </p:txBody>
      </p:sp>
      <p:sp>
        <p:nvSpPr>
          <p:cNvPr id="6" name="Segnaposto contenuto 5"/>
          <p:cNvSpPr>
            <a:spLocks noGrp="1"/>
          </p:cNvSpPr>
          <p:nvPr>
            <p:ph sz="quarter" idx="4"/>
          </p:nvPr>
        </p:nvSpPr>
        <p:spPr>
          <a:xfrm>
            <a:off x="5806545" y="1456794"/>
            <a:ext cx="4929188" cy="3030538"/>
          </a:xfrm>
        </p:spPr>
        <p:txBody>
          <a:bodyPr/>
          <a:lstStyle/>
          <a:p>
            <a:r>
              <a:rPr lang="en-GB" dirty="0"/>
              <a:t>2</a:t>
            </a:r>
            <a:r>
              <a:rPr lang="en-GB" dirty="0" smtClean="0"/>
              <a:t>. “</a:t>
            </a:r>
            <a:r>
              <a:rPr lang="en-GB" dirty="0" smtClean="0">
                <a:solidFill>
                  <a:schemeClr val="accent5">
                    <a:lumMod val="75000"/>
                  </a:schemeClr>
                </a:solidFill>
              </a:rPr>
              <a:t>His dog Gilbert </a:t>
            </a:r>
            <a:r>
              <a:rPr lang="en-GB" dirty="0" smtClean="0"/>
              <a:t>is his best friend”.</a:t>
            </a:r>
          </a:p>
          <a:p>
            <a:r>
              <a:rPr lang="en-GB" dirty="0"/>
              <a:t>4</a:t>
            </a:r>
            <a:r>
              <a:rPr lang="en-GB" dirty="0" smtClean="0"/>
              <a:t>. “</a:t>
            </a:r>
            <a:r>
              <a:rPr lang="en-GB" dirty="0" err="1" smtClean="0">
                <a:solidFill>
                  <a:schemeClr val="accent5">
                    <a:lumMod val="75000"/>
                  </a:schemeClr>
                </a:solidFill>
              </a:rPr>
              <a:t>Goromaru’s</a:t>
            </a:r>
            <a:r>
              <a:rPr lang="en-GB" dirty="0" smtClean="0">
                <a:solidFill>
                  <a:schemeClr val="accent5">
                    <a:lumMod val="75000"/>
                  </a:schemeClr>
                </a:solidFill>
              </a:rPr>
              <a:t> try </a:t>
            </a:r>
            <a:r>
              <a:rPr lang="en-GB" dirty="0" smtClean="0"/>
              <a:t>in South Africa v. Japan match on last Saturday turned the tide of the game”.</a:t>
            </a:r>
          </a:p>
          <a:p>
            <a:r>
              <a:rPr lang="en-GB" dirty="0" smtClean="0"/>
              <a:t>6. “</a:t>
            </a:r>
            <a:r>
              <a:rPr lang="en-GB" dirty="0" smtClean="0">
                <a:solidFill>
                  <a:schemeClr val="accent5">
                    <a:lumMod val="75000"/>
                  </a:schemeClr>
                </a:solidFill>
              </a:rPr>
              <a:t>Andrea and Francesca’s marriage </a:t>
            </a:r>
            <a:r>
              <a:rPr lang="en-GB" dirty="0" smtClean="0"/>
              <a:t>took place on a bright sunny day, September 29</a:t>
            </a:r>
            <a:r>
              <a:rPr lang="en-GB" baseline="30000" dirty="0" smtClean="0"/>
              <a:t>th</a:t>
            </a:r>
            <a:r>
              <a:rPr lang="en-GB" dirty="0" smtClean="0"/>
              <a:t>, 2012”. </a:t>
            </a:r>
            <a:endParaRPr lang="en-GB" dirty="0"/>
          </a:p>
        </p:txBody>
      </p:sp>
      <p:sp>
        <p:nvSpPr>
          <p:cNvPr id="8" name="CasellaDiTesto 7"/>
          <p:cNvSpPr txBox="1"/>
          <p:nvPr/>
        </p:nvSpPr>
        <p:spPr>
          <a:xfrm>
            <a:off x="6294965" y="5286087"/>
            <a:ext cx="4216401" cy="584775"/>
          </a:xfrm>
          <a:prstGeom prst="rect">
            <a:avLst/>
          </a:prstGeom>
          <a:noFill/>
        </p:spPr>
        <p:txBody>
          <a:bodyPr wrap="square" rtlCol="0">
            <a:spAutoFit/>
          </a:bodyPr>
          <a:lstStyle/>
          <a:p>
            <a:r>
              <a:rPr lang="en-GB" sz="1600" baseline="30000" dirty="0" smtClean="0"/>
              <a:t>1</a:t>
            </a:r>
            <a:r>
              <a:rPr lang="en-GB" sz="1600" dirty="0" smtClean="0"/>
              <a:t> </a:t>
            </a:r>
            <a:r>
              <a:rPr lang="en-GB" sz="1600" dirty="0" err="1" smtClean="0"/>
              <a:t>Cfr</a:t>
            </a:r>
            <a:r>
              <a:rPr lang="en-GB" sz="1600" dirty="0" smtClean="0"/>
              <a:t>. </a:t>
            </a:r>
            <a:r>
              <a:rPr lang="en-GB" sz="1600" dirty="0" err="1" smtClean="0"/>
              <a:t>Amedeo</a:t>
            </a:r>
            <a:r>
              <a:rPr lang="en-GB" sz="1600" dirty="0" smtClean="0"/>
              <a:t> Giovanni </a:t>
            </a:r>
            <a:r>
              <a:rPr lang="en-GB" sz="1600" cap="small" dirty="0" smtClean="0"/>
              <a:t>Conte (*1924)</a:t>
            </a:r>
          </a:p>
          <a:p>
            <a:r>
              <a:rPr lang="en-GB" sz="1600" baseline="30000" dirty="0" smtClean="0"/>
              <a:t>2</a:t>
            </a:r>
            <a:r>
              <a:rPr lang="en-GB" sz="1600" dirty="0" smtClean="0"/>
              <a:t> </a:t>
            </a:r>
            <a:r>
              <a:rPr lang="en-GB" sz="1600" dirty="0" err="1" smtClean="0"/>
              <a:t>Cfr</a:t>
            </a:r>
            <a:r>
              <a:rPr lang="en-GB" sz="1600" dirty="0" smtClean="0"/>
              <a:t>. Wilhelm</a:t>
            </a:r>
            <a:r>
              <a:rPr lang="en-GB" sz="1600" cap="small" dirty="0" smtClean="0"/>
              <a:t> </a:t>
            </a:r>
            <a:r>
              <a:rPr lang="en-GB" sz="1600" cap="small" dirty="0" err="1" smtClean="0"/>
              <a:t>Windelband</a:t>
            </a:r>
            <a:r>
              <a:rPr lang="en-GB" sz="1600" cap="small" dirty="0" smtClean="0"/>
              <a:t> (1848-1915)</a:t>
            </a:r>
            <a:endParaRPr lang="en-GB" sz="1600" baseline="30000" dirty="0"/>
          </a:p>
        </p:txBody>
      </p:sp>
      <p:sp>
        <p:nvSpPr>
          <p:cNvPr id="9" name="CasellaDiTesto 8"/>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1. </a:t>
            </a:r>
            <a:r>
              <a:rPr lang="en-GB" sz="1600" i="1" dirty="0" smtClean="0">
                <a:solidFill>
                  <a:schemeClr val="accent3">
                    <a:lumMod val="75000"/>
                  </a:schemeClr>
                </a:solidFill>
              </a:rPr>
              <a:t>Eidographic</a:t>
            </a:r>
            <a:r>
              <a:rPr lang="en-GB" sz="1600" dirty="0" smtClean="0">
                <a:solidFill>
                  <a:schemeClr val="accent3">
                    <a:lumMod val="75000"/>
                  </a:schemeClr>
                </a:solidFill>
              </a:rPr>
              <a:t> predicates vs. </a:t>
            </a:r>
            <a:r>
              <a:rPr lang="en-GB" sz="1600" i="1" dirty="0" smtClean="0">
                <a:solidFill>
                  <a:schemeClr val="accent3">
                    <a:lumMod val="75000"/>
                  </a:schemeClr>
                </a:solidFill>
              </a:rPr>
              <a:t>idiographic</a:t>
            </a:r>
            <a:r>
              <a:rPr lang="en-GB" sz="1600" dirty="0" smtClean="0">
                <a:solidFill>
                  <a:schemeClr val="accent3">
                    <a:lumMod val="75000"/>
                  </a:schemeClr>
                </a:solidFill>
              </a:rPr>
              <a:t> predicates</a:t>
            </a:r>
            <a:endParaRPr lang="en-GB" sz="1600" dirty="0">
              <a:solidFill>
                <a:schemeClr val="accent3">
                  <a:lumMod val="75000"/>
                </a:schemeClr>
              </a:solidFill>
            </a:endParaRPr>
          </a:p>
        </p:txBody>
      </p:sp>
      <p:sp>
        <p:nvSpPr>
          <p:cNvPr id="7" name="CasellaDiTesto 6"/>
          <p:cNvSpPr txBox="1"/>
          <p:nvPr/>
        </p:nvSpPr>
        <p:spPr>
          <a:xfrm>
            <a:off x="10123055" y="130464"/>
            <a:ext cx="1440872" cy="338554"/>
          </a:xfrm>
          <a:prstGeom prst="rect">
            <a:avLst/>
          </a:prstGeom>
          <a:noFill/>
        </p:spPr>
        <p:txBody>
          <a:bodyPr wrap="square" rtlCol="0">
            <a:spAutoFit/>
          </a:bodyPr>
          <a:lstStyle/>
          <a:p>
            <a:pPr algn="r"/>
            <a:r>
              <a:rPr lang="it-IT" sz="1600" dirty="0">
                <a:solidFill>
                  <a:schemeClr val="accent3">
                    <a:lumMod val="75000"/>
                  </a:schemeClr>
                </a:solidFill>
              </a:rPr>
              <a:t>2 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9126328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arn(inVertic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wipe(left)">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ircle(in)">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right)">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barn(inVertical)">
                                      <p:cBhvr>
                                        <p:cTn id="32" dur="500"/>
                                        <p:tgtEl>
                                          <p:spTgt spid="8">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wipe(right)">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wipe(left)">
                                      <p:cBhvr>
                                        <p:cTn id="42" dur="500"/>
                                        <p:tgtEl>
                                          <p:spTgt spid="4">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6">
                                            <p:txEl>
                                              <p:pRg st="1" end="1"/>
                                            </p:txEl>
                                          </p:spTgt>
                                        </p:tgtEl>
                                        <p:attrNameLst>
                                          <p:attrName>style.visibility</p:attrName>
                                        </p:attrNameLst>
                                      </p:cBhvr>
                                      <p:to>
                                        <p:strVal val="visible"/>
                                      </p:to>
                                    </p:set>
                                    <p:animEffect transition="in" filter="wipe(right)">
                                      <p:cBhvr>
                                        <p:cTn id="47" dur="500"/>
                                        <p:tgtEl>
                                          <p:spTgt spid="6">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
                                            <p:txEl>
                                              <p:pRg st="3" end="3"/>
                                            </p:txEl>
                                          </p:spTgt>
                                        </p:tgtEl>
                                        <p:attrNameLst>
                                          <p:attrName>style.visibility</p:attrName>
                                        </p:attrNameLst>
                                      </p:cBhvr>
                                      <p:to>
                                        <p:strVal val="visible"/>
                                      </p:to>
                                    </p:set>
                                    <p:animEffect transition="in" filter="wipe(left)">
                                      <p:cBhvr>
                                        <p:cTn id="52" dur="500"/>
                                        <p:tgtEl>
                                          <p:spTgt spid="4">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6">
                                            <p:txEl>
                                              <p:pRg st="2" end="2"/>
                                            </p:txEl>
                                          </p:spTgt>
                                        </p:tgtEl>
                                        <p:attrNameLst>
                                          <p:attrName>style.visibility</p:attrName>
                                        </p:attrNameLst>
                                      </p:cBhvr>
                                      <p:to>
                                        <p:strVal val="visible"/>
                                      </p:to>
                                    </p:set>
                                    <p:animEffect transition="in" filter="wipe(right)">
                                      <p:cBhvr>
                                        <p:cTn id="5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uiExpand="1" build="p"/>
      <p:bldP spid="5" grpId="0" build="p"/>
      <p:bldP spid="6" grpId="0" uiExpand="1" build="p"/>
      <p:bldP spid="8"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22812" y="67056"/>
            <a:ext cx="6019800" cy="1143000"/>
          </a:xfrm>
        </p:spPr>
        <p:txBody>
          <a:bodyPr/>
          <a:lstStyle/>
          <a:p>
            <a:r>
              <a:rPr lang="en-GB" dirty="0" smtClean="0"/>
              <a:t>Type vs. token paradigm</a:t>
            </a:r>
            <a:endParaRPr lang="en-GB" dirty="0"/>
          </a:p>
        </p:txBody>
      </p:sp>
      <p:pic>
        <p:nvPicPr>
          <p:cNvPr id="6" name="Segnaposto immagine 5"/>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3927" r="3927"/>
          <a:stretch>
            <a:fillRect/>
          </a:stretch>
        </p:blipFill>
        <p:spPr>
          <a:xfrm>
            <a:off x="989012" y="1571625"/>
            <a:ext cx="2231062" cy="3108960"/>
          </a:xfrm>
        </p:spPr>
      </p:pic>
      <p:sp>
        <p:nvSpPr>
          <p:cNvPr id="4" name="Segnaposto testo 3"/>
          <p:cNvSpPr>
            <a:spLocks noGrp="1"/>
          </p:cNvSpPr>
          <p:nvPr>
            <p:ph type="body" sz="half" idx="2"/>
          </p:nvPr>
        </p:nvSpPr>
        <p:spPr>
          <a:xfrm>
            <a:off x="4162425" y="1345332"/>
            <a:ext cx="6580187" cy="2397993"/>
          </a:xfrm>
        </p:spPr>
        <p:txBody>
          <a:bodyPr>
            <a:normAutofit fontScale="77500" lnSpcReduction="20000"/>
          </a:bodyPr>
          <a:lstStyle/>
          <a:p>
            <a:pPr>
              <a:lnSpc>
                <a:spcPct val="120000"/>
              </a:lnSpc>
            </a:pPr>
            <a:r>
              <a:rPr lang="en-GB" sz="2300" dirty="0" smtClean="0"/>
              <a:t>“In [a] sense of the word “word,” there is but one word “the” in the English language; and it is impossible that this word should lie visibly on a page or be heard in any voice, for the reason that it is not a Single thing or Single event. </a:t>
            </a:r>
            <a:r>
              <a:rPr lang="en-GB" sz="2300" dirty="0" smtClean="0">
                <a:solidFill>
                  <a:schemeClr val="accent5"/>
                </a:solidFill>
              </a:rPr>
              <a:t>It does not exist; it only determines things that do exist</a:t>
            </a:r>
            <a:r>
              <a:rPr lang="en-GB" sz="2300" dirty="0" smtClean="0"/>
              <a:t>. Such a definitely significant Form, I propose to term a </a:t>
            </a:r>
            <a:r>
              <a:rPr lang="en-GB" sz="2300" i="1" dirty="0" smtClean="0">
                <a:solidFill>
                  <a:schemeClr val="accent6"/>
                </a:solidFill>
              </a:rPr>
              <a:t>Type</a:t>
            </a:r>
            <a:r>
              <a:rPr lang="en-GB" sz="2300" i="1" dirty="0" smtClean="0"/>
              <a:t>”</a:t>
            </a:r>
            <a:r>
              <a:rPr lang="en-GB" sz="2300" dirty="0" smtClean="0"/>
              <a:t>. </a:t>
            </a:r>
          </a:p>
          <a:p>
            <a:pPr algn="r"/>
            <a:r>
              <a:rPr lang="en-GB" sz="2100" dirty="0" smtClean="0"/>
              <a:t>(Ch. S. </a:t>
            </a:r>
            <a:r>
              <a:rPr lang="en-GB" sz="2100" cap="small" dirty="0" smtClean="0"/>
              <a:t>Peirce </a:t>
            </a:r>
            <a:r>
              <a:rPr lang="en-GB" sz="2100" dirty="0" smtClean="0"/>
              <a:t>1960, 4.537, vol. IV, 423)</a:t>
            </a:r>
            <a:endParaRPr lang="en-GB" sz="2100" dirty="0"/>
          </a:p>
        </p:txBody>
      </p:sp>
      <p:sp>
        <p:nvSpPr>
          <p:cNvPr id="7" name="CasellaDiTesto 6"/>
          <p:cNvSpPr txBox="1"/>
          <p:nvPr/>
        </p:nvSpPr>
        <p:spPr>
          <a:xfrm>
            <a:off x="989012" y="4993700"/>
            <a:ext cx="2231062" cy="584775"/>
          </a:xfrm>
          <a:prstGeom prst="rect">
            <a:avLst/>
          </a:prstGeom>
          <a:noFill/>
        </p:spPr>
        <p:txBody>
          <a:bodyPr wrap="square" rtlCol="0">
            <a:spAutoFit/>
          </a:bodyPr>
          <a:lstStyle/>
          <a:p>
            <a:r>
              <a:rPr lang="en-GB" sz="1600" dirty="0" smtClean="0"/>
              <a:t>Charles Sanders </a:t>
            </a:r>
            <a:r>
              <a:rPr lang="en-GB" sz="1600" cap="small" dirty="0" smtClean="0"/>
              <a:t>Peirce</a:t>
            </a:r>
            <a:r>
              <a:rPr lang="en-GB" sz="1600" dirty="0" smtClean="0"/>
              <a:t> (1839-1914)</a:t>
            </a:r>
            <a:endParaRPr lang="en-GB" sz="1600" dirty="0"/>
          </a:p>
        </p:txBody>
      </p:sp>
      <p:sp>
        <p:nvSpPr>
          <p:cNvPr id="8" name="Segnaposto testo 3"/>
          <p:cNvSpPr txBox="1">
            <a:spLocks/>
          </p:cNvSpPr>
          <p:nvPr/>
        </p:nvSpPr>
        <p:spPr>
          <a:xfrm>
            <a:off x="4162424" y="3920065"/>
            <a:ext cx="6580187" cy="2471209"/>
          </a:xfrm>
          <a:prstGeom prst="rect">
            <a:avLst/>
          </a:prstGeom>
        </p:spPr>
        <p:txBody>
          <a:bodyPr vert="horz" lIns="91440" tIns="45720" rIns="91440" bIns="45720" rtlCol="0" anchor="t">
            <a:normAutofit fontScale="92500" lnSpcReduction="20000"/>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200"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000"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900" kern="1200" cap="none">
                <a:solidFill>
                  <a:schemeClr val="bg2">
                    <a:lumMod val="75000"/>
                  </a:schemeClr>
                </a:solidFill>
                <a:effectLst/>
                <a:latin typeface="+mn-lt"/>
                <a:ea typeface="+mn-ea"/>
                <a:cs typeface="+mn-cs"/>
              </a:defRPr>
            </a:lvl9pPr>
          </a:lstStyle>
          <a:p>
            <a:pPr>
              <a:lnSpc>
                <a:spcPct val="120000"/>
              </a:lnSpc>
            </a:pPr>
            <a:r>
              <a:rPr lang="en-GB" sz="1900" dirty="0" smtClean="0"/>
              <a:t>“A single event which happens once and whose identity is limited to that one happening or a Single object or thing which is in some single place at any one instant of time, such event or thing being significant only as occurring just when and where it does, such as this or that word on a single line of a single page of a single copy of a book, I will venture to call a </a:t>
            </a:r>
            <a:r>
              <a:rPr lang="en-GB" sz="1900" i="1" dirty="0" smtClean="0">
                <a:solidFill>
                  <a:schemeClr val="accent6"/>
                </a:solidFill>
              </a:rPr>
              <a:t>Token</a:t>
            </a:r>
            <a:r>
              <a:rPr lang="en-GB" sz="1900" i="1" dirty="0" smtClean="0"/>
              <a:t>”</a:t>
            </a:r>
            <a:r>
              <a:rPr lang="en-GB" sz="1900" dirty="0" smtClean="0"/>
              <a:t>.</a:t>
            </a:r>
          </a:p>
          <a:p>
            <a:pPr algn="r"/>
            <a:r>
              <a:rPr lang="en-GB" sz="1700" dirty="0" smtClean="0"/>
              <a:t>(Ch. S. </a:t>
            </a:r>
            <a:r>
              <a:rPr lang="en-GB" sz="1700" cap="small" dirty="0" smtClean="0"/>
              <a:t>Peirce</a:t>
            </a:r>
            <a:r>
              <a:rPr lang="en-GB" sz="1700" dirty="0" smtClean="0"/>
              <a:t> 1960, 4.537, vol. IV, 423)</a:t>
            </a:r>
            <a:endParaRPr lang="en-GB" sz="1700" dirty="0"/>
          </a:p>
        </p:txBody>
      </p:sp>
      <p:sp>
        <p:nvSpPr>
          <p:cNvPr id="9" name="CasellaDiTesto 8"/>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1. </a:t>
            </a:r>
            <a:r>
              <a:rPr lang="en-GB" sz="1600" i="1" dirty="0" smtClean="0">
                <a:solidFill>
                  <a:schemeClr val="accent3">
                    <a:lumMod val="75000"/>
                  </a:schemeClr>
                </a:solidFill>
              </a:rPr>
              <a:t>Eidographic</a:t>
            </a:r>
            <a:r>
              <a:rPr lang="en-GB" sz="1600" dirty="0" smtClean="0">
                <a:solidFill>
                  <a:schemeClr val="accent3">
                    <a:lumMod val="75000"/>
                  </a:schemeClr>
                </a:solidFill>
              </a:rPr>
              <a:t> predicates vs. </a:t>
            </a:r>
            <a:r>
              <a:rPr lang="en-GB" sz="1600" i="1" dirty="0" smtClean="0">
                <a:solidFill>
                  <a:schemeClr val="accent3">
                    <a:lumMod val="75000"/>
                  </a:schemeClr>
                </a:solidFill>
              </a:rPr>
              <a:t>idiographic</a:t>
            </a:r>
            <a:r>
              <a:rPr lang="en-GB" sz="1600" dirty="0" smtClean="0">
                <a:solidFill>
                  <a:schemeClr val="accent3">
                    <a:lumMod val="75000"/>
                  </a:schemeClr>
                </a:solidFill>
              </a:rPr>
              <a:t> predicates</a:t>
            </a:r>
            <a:endParaRPr lang="en-GB" sz="1600" dirty="0">
              <a:solidFill>
                <a:schemeClr val="accent3">
                  <a:lumMod val="75000"/>
                </a:schemeClr>
              </a:solidFill>
            </a:endParaRPr>
          </a:p>
        </p:txBody>
      </p:sp>
      <p:sp>
        <p:nvSpPr>
          <p:cNvPr id="10" name="CasellaDiTesto 9"/>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3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9075064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type="lt">
                                    <p:tmPct val="4000"/>
                                  </p:iterate>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5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iterate type="lt">
                                    <p:tmPct val="4000"/>
                                  </p:iterate>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500"/>
                                        <p:tgtEl>
                                          <p:spTgt spid="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iterate type="lt">
                                    <p:tmPct val="4000"/>
                                  </p:iterate>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28220" y="918278"/>
            <a:ext cx="6019800" cy="1143000"/>
          </a:xfrm>
        </p:spPr>
        <p:txBody>
          <a:bodyPr>
            <a:normAutofit fontScale="90000"/>
          </a:bodyPr>
          <a:lstStyle/>
          <a:p>
            <a:r>
              <a:rPr lang="en-GB" dirty="0"/>
              <a:t>“What are the characteristic circumstances in which we postulate a type?”</a:t>
            </a:r>
            <a:endParaRPr lang="it-IT" dirty="0"/>
          </a:p>
        </p:txBody>
      </p:sp>
      <p:pic>
        <p:nvPicPr>
          <p:cNvPr id="6" name="Segnaposto immagine 5"/>
          <p:cNvPicPr>
            <a:picLocks noGrp="1" noChangeAspect="1"/>
          </p:cNvPicPr>
          <p:nvPr>
            <p:ph type="pic" idx="1"/>
          </p:nvPr>
        </p:nvPicPr>
        <p:blipFill>
          <a:blip r:embed="rId2">
            <a:extLst>
              <a:ext uri="{28A0092B-C50C-407E-A947-70E740481C1C}">
                <a14:useLocalDpi xmlns:a14="http://schemas.microsoft.com/office/drawing/2010/main" val="0"/>
              </a:ext>
            </a:extLst>
          </a:blip>
          <a:srcRect l="10265" r="10265"/>
          <a:stretch>
            <a:fillRect/>
          </a:stretch>
        </p:blipFill>
        <p:spPr>
          <a:xfrm>
            <a:off x="1156066" y="914400"/>
            <a:ext cx="2070711" cy="2885512"/>
          </a:xfrm>
        </p:spPr>
      </p:pic>
      <p:sp>
        <p:nvSpPr>
          <p:cNvPr id="4" name="Segnaposto testo 3"/>
          <p:cNvSpPr>
            <a:spLocks noGrp="1"/>
          </p:cNvSpPr>
          <p:nvPr>
            <p:ph type="body" sz="half" idx="2"/>
          </p:nvPr>
        </p:nvSpPr>
        <p:spPr>
          <a:xfrm>
            <a:off x="4028220" y="2100462"/>
            <a:ext cx="6464592" cy="2121505"/>
          </a:xfrm>
        </p:spPr>
        <p:txBody>
          <a:bodyPr>
            <a:normAutofit/>
          </a:bodyPr>
          <a:lstStyle/>
          <a:p>
            <a:r>
              <a:rPr lang="en-GB" sz="2000" dirty="0" smtClean="0"/>
              <a:t>“A very important set of circumstances in which we postulate types […] is </a:t>
            </a:r>
            <a:r>
              <a:rPr lang="en-GB" sz="2000" dirty="0" smtClean="0">
                <a:solidFill>
                  <a:srgbClr val="FF0000"/>
                </a:solidFill>
              </a:rPr>
              <a:t>where we can correlate a class of particulars with a piece of human invention</a:t>
            </a:r>
            <a:r>
              <a:rPr lang="en-GB" sz="2000" dirty="0" smtClean="0"/>
              <a:t>: these particulars may then be regarded as tokens of a certain type”. </a:t>
            </a:r>
          </a:p>
          <a:p>
            <a:pPr algn="r"/>
            <a:r>
              <a:rPr lang="en-GB" sz="1600" dirty="0" smtClean="0"/>
              <a:t>(R. </a:t>
            </a:r>
            <a:r>
              <a:rPr lang="en-GB" sz="1600" dirty="0" err="1" smtClean="0"/>
              <a:t>Wollheim</a:t>
            </a:r>
            <a:r>
              <a:rPr lang="en-GB" sz="1600" dirty="0" smtClean="0"/>
              <a:t>, </a:t>
            </a:r>
            <a:r>
              <a:rPr lang="en-GB" sz="1600" i="1" dirty="0"/>
              <a:t>A</a:t>
            </a:r>
            <a:r>
              <a:rPr lang="en-GB" sz="1600" i="1" dirty="0" smtClean="0"/>
              <a:t>rt and Its Object</a:t>
            </a:r>
            <a:r>
              <a:rPr lang="en-GB" sz="1600" dirty="0" smtClean="0"/>
              <a:t>, 1968, p. 94)</a:t>
            </a:r>
            <a:endParaRPr lang="en-GB" sz="1600" dirty="0"/>
          </a:p>
        </p:txBody>
      </p:sp>
      <p:sp>
        <p:nvSpPr>
          <p:cNvPr id="9" name="Segnaposto contenuto 5"/>
          <p:cNvSpPr txBox="1">
            <a:spLocks/>
          </p:cNvSpPr>
          <p:nvPr/>
        </p:nvSpPr>
        <p:spPr>
          <a:xfrm>
            <a:off x="4028220" y="4261151"/>
            <a:ext cx="4929188" cy="1594525"/>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GB" dirty="0" smtClean="0">
                <a:solidFill>
                  <a:schemeClr val="accent5"/>
                </a:solidFill>
              </a:rPr>
              <a:t>Class</a:t>
            </a:r>
            <a:r>
              <a:rPr lang="en-GB" dirty="0" smtClean="0"/>
              <a:t>: e.g. the </a:t>
            </a:r>
            <a:r>
              <a:rPr lang="en-GB" dirty="0"/>
              <a:t>class</a:t>
            </a:r>
            <a:r>
              <a:rPr lang="en-GB" dirty="0" smtClean="0">
                <a:solidFill>
                  <a:schemeClr val="bg2"/>
                </a:solidFill>
              </a:rPr>
              <a:t> </a:t>
            </a:r>
            <a:r>
              <a:rPr lang="en-GB" dirty="0" smtClean="0"/>
              <a:t>of small objects.</a:t>
            </a:r>
          </a:p>
          <a:p>
            <a:r>
              <a:rPr lang="en-GB" dirty="0" smtClean="0">
                <a:solidFill>
                  <a:schemeClr val="accent5"/>
                </a:solidFill>
              </a:rPr>
              <a:t>Universal</a:t>
            </a:r>
            <a:r>
              <a:rPr lang="en-GB" dirty="0" smtClean="0"/>
              <a:t>: e.g. smallness.</a:t>
            </a:r>
          </a:p>
          <a:p>
            <a:r>
              <a:rPr lang="en-GB" dirty="0" smtClean="0">
                <a:solidFill>
                  <a:schemeClr val="accent5"/>
                </a:solidFill>
              </a:rPr>
              <a:t>Type</a:t>
            </a:r>
            <a:r>
              <a:rPr lang="en-GB" dirty="0" smtClean="0"/>
              <a:t>: e.g. the Union Jack. </a:t>
            </a:r>
            <a:endParaRPr lang="en-GB" dirty="0"/>
          </a:p>
        </p:txBody>
      </p:sp>
      <p:sp>
        <p:nvSpPr>
          <p:cNvPr id="7" name="CasellaDiTesto 6"/>
          <p:cNvSpPr txBox="1"/>
          <p:nvPr/>
        </p:nvSpPr>
        <p:spPr>
          <a:xfrm>
            <a:off x="1075890" y="4412082"/>
            <a:ext cx="2231062" cy="584775"/>
          </a:xfrm>
          <a:prstGeom prst="rect">
            <a:avLst/>
          </a:prstGeom>
          <a:noFill/>
        </p:spPr>
        <p:txBody>
          <a:bodyPr wrap="square" rtlCol="0">
            <a:spAutoFit/>
          </a:bodyPr>
          <a:lstStyle/>
          <a:p>
            <a:r>
              <a:rPr lang="en-GB" sz="1600" dirty="0" smtClean="0"/>
              <a:t>Richard Arthur </a:t>
            </a:r>
            <a:r>
              <a:rPr lang="en-GB" sz="1600" cap="small" dirty="0" err="1" smtClean="0"/>
              <a:t>Wollheim</a:t>
            </a:r>
            <a:r>
              <a:rPr lang="en-GB" sz="1600" cap="small" dirty="0" smtClean="0"/>
              <a:t> </a:t>
            </a:r>
            <a:r>
              <a:rPr lang="en-GB" sz="1600" dirty="0" smtClean="0"/>
              <a:t>(1923-2003)</a:t>
            </a:r>
            <a:endParaRPr lang="en-GB" sz="1600" dirty="0"/>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smtClean="0">
                <a:solidFill>
                  <a:schemeClr val="accent3">
                    <a:lumMod val="75000"/>
                  </a:schemeClr>
                </a:solidFill>
              </a:rPr>
              <a:t>1. </a:t>
            </a:r>
            <a:r>
              <a:rPr lang="en-GB" sz="1600" i="1" dirty="0" smtClean="0">
                <a:solidFill>
                  <a:schemeClr val="accent3">
                    <a:lumMod val="75000"/>
                  </a:schemeClr>
                </a:solidFill>
              </a:rPr>
              <a:t>Eidographic</a:t>
            </a:r>
            <a:r>
              <a:rPr lang="en-GB" sz="1600" dirty="0" smtClean="0">
                <a:solidFill>
                  <a:schemeClr val="accent3">
                    <a:lumMod val="75000"/>
                  </a:schemeClr>
                </a:solidFill>
              </a:rPr>
              <a:t> predicates vs. </a:t>
            </a:r>
            <a:r>
              <a:rPr lang="en-GB" sz="1600" i="1" dirty="0" smtClean="0">
                <a:solidFill>
                  <a:schemeClr val="accent3">
                    <a:lumMod val="75000"/>
                  </a:schemeClr>
                </a:solidFill>
              </a:rPr>
              <a:t>idiographic</a:t>
            </a:r>
            <a:r>
              <a:rPr lang="en-GB" sz="1600" dirty="0" smtClean="0">
                <a:solidFill>
                  <a:schemeClr val="accent3">
                    <a:lumMod val="75000"/>
                  </a:schemeClr>
                </a:solidFill>
              </a:rPr>
              <a:t> predicates</a:t>
            </a:r>
            <a:endParaRPr lang="en-GB" sz="1600" dirty="0">
              <a:solidFill>
                <a:schemeClr val="accent3">
                  <a:lumMod val="75000"/>
                </a:schemeClr>
              </a:solidFill>
            </a:endParaRPr>
          </a:p>
        </p:txBody>
      </p:sp>
      <p:sp>
        <p:nvSpPr>
          <p:cNvPr id="10" name="CasellaDiTesto 9"/>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4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35815912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5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500"/>
                                        <p:tgtEl>
                                          <p:spTgt spid="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 calcmode="lin" valueType="num">
                                      <p:cBhvr additive="base">
                                        <p:cTn id="3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txEl>
                                              <p:pRg st="2" end="2"/>
                                            </p:txEl>
                                          </p:spTgt>
                                        </p:tgtEl>
                                        <p:attrNameLst>
                                          <p:attrName>style.visibility</p:attrName>
                                        </p:attrNameLst>
                                      </p:cBhvr>
                                      <p:to>
                                        <p:strVal val="visible"/>
                                      </p:to>
                                    </p:set>
                                    <p:anim calcmode="lin" valueType="num">
                                      <p:cBhvr additive="base">
                                        <p:cTn id="4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9" grpId="0"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a:xfrm>
            <a:off x="1322386" y="1466850"/>
            <a:ext cx="9221789" cy="3002325"/>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36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dirty="0">
                <a:solidFill>
                  <a:schemeClr val="accent3">
                    <a:lumMod val="50000"/>
                  </a:schemeClr>
                </a:solidFill>
              </a:rPr>
              <a:t>2</a:t>
            </a:r>
            <a:r>
              <a:rPr lang="en-GB" dirty="0" smtClean="0">
                <a:solidFill>
                  <a:schemeClr val="accent3">
                    <a:lumMod val="50000"/>
                  </a:schemeClr>
                </a:solidFill>
              </a:rPr>
              <a:t>.</a:t>
            </a:r>
            <a:br>
              <a:rPr lang="en-GB" dirty="0" smtClean="0">
                <a:solidFill>
                  <a:schemeClr val="accent3">
                    <a:lumMod val="50000"/>
                  </a:schemeClr>
                </a:solidFill>
              </a:rPr>
            </a:br>
            <a:r>
              <a:rPr lang="en-GB" dirty="0" smtClean="0">
                <a:solidFill>
                  <a:schemeClr val="accent3">
                    <a:lumMod val="50000"/>
                  </a:schemeClr>
                </a:solidFill>
              </a:rPr>
              <a:t>Properties being transmitted:</a:t>
            </a:r>
            <a:br>
              <a:rPr lang="en-GB" dirty="0" smtClean="0">
                <a:solidFill>
                  <a:schemeClr val="accent3">
                    <a:lumMod val="50000"/>
                  </a:schemeClr>
                </a:solidFill>
              </a:rPr>
            </a:br>
            <a:r>
              <a:rPr lang="en-GB" dirty="0" smtClean="0">
                <a:solidFill>
                  <a:schemeClr val="accent3">
                    <a:lumMod val="50000"/>
                  </a:schemeClr>
                </a:solidFill>
              </a:rPr>
              <a:t>an asymmetry between </a:t>
            </a:r>
            <a:r>
              <a:rPr lang="en-GB" i="1" dirty="0" smtClean="0">
                <a:solidFill>
                  <a:schemeClr val="accent3">
                    <a:lumMod val="50000"/>
                  </a:schemeClr>
                </a:solidFill>
              </a:rPr>
              <a:t>eidographic</a:t>
            </a:r>
            <a:r>
              <a:rPr lang="en-GB" dirty="0" smtClean="0">
                <a:solidFill>
                  <a:schemeClr val="accent3">
                    <a:lumMod val="50000"/>
                  </a:schemeClr>
                </a:solidFill>
              </a:rPr>
              <a:t> and </a:t>
            </a:r>
            <a:r>
              <a:rPr lang="en-GB" i="1" dirty="0" smtClean="0">
                <a:solidFill>
                  <a:schemeClr val="accent3">
                    <a:lumMod val="50000"/>
                  </a:schemeClr>
                </a:solidFill>
              </a:rPr>
              <a:t>idiographic</a:t>
            </a:r>
            <a:r>
              <a:rPr lang="en-GB" dirty="0" smtClean="0">
                <a:solidFill>
                  <a:schemeClr val="accent3">
                    <a:lumMod val="50000"/>
                  </a:schemeClr>
                </a:solidFill>
              </a:rPr>
              <a:t> predicates</a:t>
            </a:r>
            <a:endParaRPr lang="en-GB" dirty="0">
              <a:solidFill>
                <a:schemeClr val="accent3">
                  <a:lumMod val="50000"/>
                </a:schemeClr>
              </a:solidFill>
            </a:endParaRPr>
          </a:p>
        </p:txBody>
      </p:sp>
    </p:spTree>
    <p:extLst>
      <p:ext uri="{BB962C8B-B14F-4D97-AF65-F5344CB8AC3E}">
        <p14:creationId xmlns:p14="http://schemas.microsoft.com/office/powerpoint/2010/main" val="418293617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7465" y="2064326"/>
            <a:ext cx="3430772" cy="2541928"/>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7212382" y="1613756"/>
            <a:ext cx="2541928" cy="3430772"/>
          </a:xfrm>
          <a:prstGeom prst="rect">
            <a:avLst/>
          </a:prstGeom>
        </p:spPr>
      </p:pic>
      <p:sp>
        <p:nvSpPr>
          <p:cNvPr id="5" name="CasellaDiTesto 4"/>
          <p:cNvSpPr txBox="1"/>
          <p:nvPr/>
        </p:nvSpPr>
        <p:spPr>
          <a:xfrm>
            <a:off x="1915828" y="1163214"/>
            <a:ext cx="2674047" cy="523220"/>
          </a:xfrm>
          <a:prstGeom prst="rect">
            <a:avLst/>
          </a:prstGeom>
          <a:noFill/>
        </p:spPr>
        <p:txBody>
          <a:bodyPr wrap="square" rtlCol="0">
            <a:spAutoFit/>
          </a:bodyPr>
          <a:lstStyle/>
          <a:p>
            <a:pPr algn="ctr"/>
            <a:r>
              <a:rPr lang="it-IT" sz="2800" cap="small" dirty="0" smtClean="0"/>
              <a:t>Type</a:t>
            </a:r>
          </a:p>
        </p:txBody>
      </p:sp>
      <p:sp>
        <p:nvSpPr>
          <p:cNvPr id="6" name="CasellaDiTesto 5"/>
          <p:cNvSpPr txBox="1"/>
          <p:nvPr/>
        </p:nvSpPr>
        <p:spPr>
          <a:xfrm>
            <a:off x="6357113" y="1163214"/>
            <a:ext cx="4252465" cy="830997"/>
          </a:xfrm>
          <a:prstGeom prst="rect">
            <a:avLst/>
          </a:prstGeom>
          <a:noFill/>
        </p:spPr>
        <p:txBody>
          <a:bodyPr wrap="square" rtlCol="0">
            <a:spAutoFit/>
          </a:bodyPr>
          <a:lstStyle/>
          <a:p>
            <a:pPr algn="ctr"/>
            <a:r>
              <a:rPr lang="it-IT" sz="2800" dirty="0" smtClean="0"/>
              <a:t>(Battle-</a:t>
            </a:r>
            <a:r>
              <a:rPr lang="it-IT" sz="2800" dirty="0" err="1" smtClean="0"/>
              <a:t>scarred</a:t>
            </a:r>
            <a:r>
              <a:rPr lang="it-IT" sz="2800" dirty="0" smtClean="0"/>
              <a:t>) </a:t>
            </a:r>
            <a:r>
              <a:rPr lang="it-IT" sz="2800" cap="small" dirty="0" smtClean="0"/>
              <a:t>token</a:t>
            </a:r>
            <a:r>
              <a:rPr lang="it-IT" sz="2400" dirty="0" smtClean="0"/>
              <a:t/>
            </a:r>
            <a:br>
              <a:rPr lang="it-IT" sz="2400" dirty="0" smtClean="0"/>
            </a:br>
            <a:endParaRPr lang="it-IT" sz="2000" dirty="0" smtClean="0">
              <a:solidFill>
                <a:schemeClr val="bg2"/>
              </a:solidFill>
            </a:endParaRPr>
          </a:p>
        </p:txBody>
      </p:sp>
      <p:sp>
        <p:nvSpPr>
          <p:cNvPr id="8" name="CasellaDiTesto 7"/>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2</a:t>
            </a:r>
            <a:r>
              <a:rPr lang="en-GB" sz="1600" dirty="0" smtClean="0">
                <a:solidFill>
                  <a:schemeClr val="accent3">
                    <a:lumMod val="75000"/>
                  </a:schemeClr>
                </a:solidFill>
              </a:rPr>
              <a:t>. Properties being transmitted: an asymmetry between </a:t>
            </a:r>
            <a:r>
              <a:rPr lang="en-GB" sz="1600" i="1" dirty="0" smtClean="0">
                <a:solidFill>
                  <a:schemeClr val="accent3">
                    <a:lumMod val="75000"/>
                  </a:schemeClr>
                </a:solidFill>
              </a:rPr>
              <a:t>eidographic</a:t>
            </a:r>
            <a:r>
              <a:rPr lang="en-GB" sz="1600" dirty="0" smtClean="0">
                <a:solidFill>
                  <a:schemeClr val="accent3">
                    <a:lumMod val="75000"/>
                  </a:schemeClr>
                </a:solidFill>
              </a:rPr>
              <a:t> and </a:t>
            </a:r>
            <a:r>
              <a:rPr lang="en-GB" sz="1600" i="1" dirty="0" smtClean="0">
                <a:solidFill>
                  <a:schemeClr val="accent3">
                    <a:lumMod val="75000"/>
                  </a:schemeClr>
                </a:solidFill>
              </a:rPr>
              <a:t>idiographic </a:t>
            </a:r>
            <a:r>
              <a:rPr lang="en-GB" sz="1600" dirty="0" smtClean="0">
                <a:solidFill>
                  <a:schemeClr val="accent3">
                    <a:lumMod val="75000"/>
                  </a:schemeClr>
                </a:solidFill>
              </a:rPr>
              <a:t>predicates </a:t>
            </a:r>
            <a:endParaRPr lang="en-GB" sz="1600" dirty="0">
              <a:solidFill>
                <a:schemeClr val="accent3">
                  <a:lumMod val="75000"/>
                </a:schemeClr>
              </a:solidFill>
            </a:endParaRPr>
          </a:p>
        </p:txBody>
      </p:sp>
      <p:sp>
        <p:nvSpPr>
          <p:cNvPr id="7" name="CasellaDiTesto 6"/>
          <p:cNvSpPr txBox="1"/>
          <p:nvPr/>
        </p:nvSpPr>
        <p:spPr>
          <a:xfrm>
            <a:off x="6432872" y="4999534"/>
            <a:ext cx="4100945" cy="923330"/>
          </a:xfrm>
          <a:prstGeom prst="rect">
            <a:avLst/>
          </a:prstGeom>
          <a:noFill/>
        </p:spPr>
        <p:txBody>
          <a:bodyPr wrap="square" rtlCol="0">
            <a:spAutoFit/>
          </a:bodyPr>
          <a:lstStyle/>
          <a:p>
            <a:pPr algn="ctr"/>
            <a:r>
              <a:rPr lang="it-IT" dirty="0">
                <a:solidFill>
                  <a:schemeClr val="accent1"/>
                </a:solidFill>
              </a:rPr>
              <a:t>(the </a:t>
            </a:r>
            <a:r>
              <a:rPr lang="it-IT" dirty="0" err="1">
                <a:solidFill>
                  <a:schemeClr val="accent1"/>
                </a:solidFill>
              </a:rPr>
              <a:t>only</a:t>
            </a:r>
            <a:r>
              <a:rPr lang="it-IT" dirty="0">
                <a:solidFill>
                  <a:schemeClr val="accent1"/>
                </a:solidFill>
              </a:rPr>
              <a:t> </a:t>
            </a:r>
            <a:r>
              <a:rPr lang="it-IT" dirty="0" err="1">
                <a:solidFill>
                  <a:schemeClr val="accent1"/>
                </a:solidFill>
              </a:rPr>
              <a:t>one</a:t>
            </a:r>
            <a:r>
              <a:rPr lang="it-IT" dirty="0">
                <a:solidFill>
                  <a:schemeClr val="accent1"/>
                </a:solidFill>
              </a:rPr>
              <a:t> </a:t>
            </a:r>
            <a:r>
              <a:rPr lang="it-IT" dirty="0" err="1">
                <a:solidFill>
                  <a:schemeClr val="accent1"/>
                </a:solidFill>
              </a:rPr>
              <a:t>surviving</a:t>
            </a:r>
            <a:r>
              <a:rPr lang="it-IT" dirty="0">
                <a:solidFill>
                  <a:schemeClr val="accent1"/>
                </a:solidFill>
              </a:rPr>
              <a:t> from Trafalgar </a:t>
            </a:r>
            <a:r>
              <a:rPr lang="it-IT" dirty="0" err="1">
                <a:solidFill>
                  <a:schemeClr val="accent1"/>
                </a:solidFill>
              </a:rPr>
              <a:t>battle</a:t>
            </a:r>
            <a:r>
              <a:rPr lang="it-IT" dirty="0">
                <a:solidFill>
                  <a:schemeClr val="accent1"/>
                </a:solidFill>
              </a:rPr>
              <a:t>, </a:t>
            </a:r>
            <a:br>
              <a:rPr lang="it-IT" dirty="0">
                <a:solidFill>
                  <a:schemeClr val="accent1"/>
                </a:solidFill>
              </a:rPr>
            </a:br>
            <a:r>
              <a:rPr lang="it-IT" dirty="0" err="1">
                <a:solidFill>
                  <a:schemeClr val="accent1"/>
                </a:solidFill>
              </a:rPr>
              <a:t>sold</a:t>
            </a:r>
            <a:r>
              <a:rPr lang="it-IT" dirty="0">
                <a:solidFill>
                  <a:schemeClr val="accent1"/>
                </a:solidFill>
              </a:rPr>
              <a:t> for £ 384,000 in 2009)</a:t>
            </a:r>
            <a:endParaRPr lang="it-IT" sz="2000" dirty="0">
              <a:solidFill>
                <a:schemeClr val="accent1"/>
              </a:solidFill>
            </a:endParaRPr>
          </a:p>
        </p:txBody>
      </p:sp>
      <p:sp>
        <p:nvSpPr>
          <p:cNvPr id="9" name="CasellaDiTesto 8"/>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6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
        <p:nvSpPr>
          <p:cNvPr id="10" name="CasellaDiTesto 9"/>
          <p:cNvSpPr txBox="1"/>
          <p:nvPr/>
        </p:nvSpPr>
        <p:spPr>
          <a:xfrm>
            <a:off x="1202378" y="4999534"/>
            <a:ext cx="4100945" cy="646331"/>
          </a:xfrm>
          <a:prstGeom prst="rect">
            <a:avLst/>
          </a:prstGeom>
          <a:noFill/>
        </p:spPr>
        <p:txBody>
          <a:bodyPr wrap="square" rtlCol="0">
            <a:spAutoFit/>
          </a:bodyPr>
          <a:lstStyle/>
          <a:p>
            <a:pPr algn="ctr"/>
            <a:r>
              <a:rPr lang="it-IT" dirty="0" smtClean="0">
                <a:solidFill>
                  <a:schemeClr val="accent1"/>
                </a:solidFill>
              </a:rPr>
              <a:t>The </a:t>
            </a:r>
            <a:r>
              <a:rPr lang="it-IT" i="1" dirty="0" smtClean="0">
                <a:solidFill>
                  <a:schemeClr val="accent1"/>
                </a:solidFill>
              </a:rPr>
              <a:t>type</a:t>
            </a:r>
            <a:r>
              <a:rPr lang="it-IT" dirty="0" smtClean="0">
                <a:solidFill>
                  <a:schemeClr val="accent1"/>
                </a:solidFill>
              </a:rPr>
              <a:t> Union Jack</a:t>
            </a:r>
            <a:br>
              <a:rPr lang="it-IT" dirty="0" smtClean="0">
                <a:solidFill>
                  <a:schemeClr val="accent1"/>
                </a:solidFill>
              </a:rPr>
            </a:br>
            <a:r>
              <a:rPr lang="it-IT" i="1" dirty="0" err="1" smtClean="0">
                <a:solidFill>
                  <a:schemeClr val="accent1"/>
                </a:solidFill>
              </a:rPr>
              <a:t>cannot</a:t>
            </a:r>
            <a:r>
              <a:rPr lang="it-IT" i="1" dirty="0" smtClean="0">
                <a:solidFill>
                  <a:schemeClr val="accent1"/>
                </a:solidFill>
              </a:rPr>
              <a:t> </a:t>
            </a:r>
            <a:r>
              <a:rPr lang="it-IT" dirty="0" err="1" smtClean="0">
                <a:solidFill>
                  <a:schemeClr val="accent1"/>
                </a:solidFill>
              </a:rPr>
              <a:t>get</a:t>
            </a:r>
            <a:r>
              <a:rPr lang="it-IT" dirty="0" smtClean="0">
                <a:solidFill>
                  <a:schemeClr val="accent1"/>
                </a:solidFill>
              </a:rPr>
              <a:t> </a:t>
            </a:r>
            <a:r>
              <a:rPr lang="it-IT" dirty="0" err="1" smtClean="0">
                <a:solidFill>
                  <a:schemeClr val="accent1"/>
                </a:solidFill>
              </a:rPr>
              <a:t>battle-scarred</a:t>
            </a:r>
            <a:endParaRPr lang="it-IT" sz="2000" dirty="0">
              <a:solidFill>
                <a:schemeClr val="accent1"/>
              </a:solidFill>
            </a:endParaRPr>
          </a:p>
        </p:txBody>
      </p:sp>
    </p:spTree>
    <p:extLst>
      <p:ext uri="{BB962C8B-B14F-4D97-AF65-F5344CB8AC3E}">
        <p14:creationId xmlns:p14="http://schemas.microsoft.com/office/powerpoint/2010/main" val="701225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arn(inVertical)">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041374" y="878402"/>
            <a:ext cx="4649787" cy="576262"/>
          </a:xfrm>
        </p:spPr>
        <p:txBody>
          <a:bodyPr/>
          <a:lstStyle/>
          <a:p>
            <a:r>
              <a:rPr lang="it-IT" i="1" dirty="0" err="1" smtClean="0"/>
              <a:t>Eido</a:t>
            </a:r>
            <a:r>
              <a:rPr lang="it-IT" dirty="0" err="1" smtClean="0"/>
              <a:t>graphic</a:t>
            </a:r>
            <a:r>
              <a:rPr lang="it-IT" dirty="0" smtClean="0"/>
              <a:t> </a:t>
            </a:r>
            <a:r>
              <a:rPr lang="it-IT" dirty="0" err="1" smtClean="0"/>
              <a:t>predicates</a:t>
            </a:r>
            <a:endParaRPr lang="it-IT" dirty="0"/>
          </a:p>
        </p:txBody>
      </p:sp>
      <p:sp>
        <p:nvSpPr>
          <p:cNvPr id="4" name="Segnaposto contenuto 3"/>
          <p:cNvSpPr>
            <a:spLocks noGrp="1"/>
          </p:cNvSpPr>
          <p:nvPr>
            <p:ph sz="half" idx="2"/>
          </p:nvPr>
        </p:nvSpPr>
        <p:spPr>
          <a:xfrm>
            <a:off x="552806" y="2250281"/>
            <a:ext cx="4937655" cy="2357438"/>
          </a:xfrm>
        </p:spPr>
        <p:txBody>
          <a:bodyPr>
            <a:normAutofit/>
          </a:bodyPr>
          <a:lstStyle/>
          <a:p>
            <a:r>
              <a:rPr lang="en-GB" dirty="0"/>
              <a:t>3</a:t>
            </a:r>
            <a:r>
              <a:rPr lang="en-GB" dirty="0" smtClean="0"/>
              <a:t>. “In the game of rugby, a </a:t>
            </a:r>
            <a:r>
              <a:rPr lang="en-GB" dirty="0" smtClean="0">
                <a:solidFill>
                  <a:schemeClr val="accent5"/>
                </a:solidFill>
              </a:rPr>
              <a:t>try is worth five points</a:t>
            </a:r>
            <a:r>
              <a:rPr lang="en-GB" dirty="0" smtClean="0"/>
              <a:t>”.</a:t>
            </a:r>
          </a:p>
          <a:p>
            <a:endParaRPr lang="en-GB" dirty="0" smtClean="0"/>
          </a:p>
          <a:p>
            <a:endParaRPr lang="en-GB" dirty="0" smtClean="0"/>
          </a:p>
          <a:p>
            <a:r>
              <a:rPr lang="en-GB" dirty="0" smtClean="0">
                <a:solidFill>
                  <a:schemeClr val="accent6"/>
                </a:solidFill>
              </a:rPr>
              <a:t>8</a:t>
            </a:r>
            <a:r>
              <a:rPr lang="en-GB" dirty="0" smtClean="0">
                <a:solidFill>
                  <a:srgbClr val="FF0000"/>
                </a:solidFill>
              </a:rPr>
              <a:t>*</a:t>
            </a:r>
            <a:r>
              <a:rPr lang="en-GB" dirty="0" smtClean="0"/>
              <a:t>. “In the game of rugby, a try </a:t>
            </a:r>
            <a:r>
              <a:rPr lang="en-GB" dirty="0" smtClean="0">
                <a:solidFill>
                  <a:schemeClr val="accent6"/>
                </a:solidFill>
              </a:rPr>
              <a:t>turns the tide of the game</a:t>
            </a:r>
            <a:r>
              <a:rPr lang="en-GB" dirty="0" smtClean="0"/>
              <a:t>”.</a:t>
            </a:r>
            <a:endParaRPr lang="en-GB" dirty="0"/>
          </a:p>
        </p:txBody>
      </p:sp>
      <p:sp>
        <p:nvSpPr>
          <p:cNvPr id="5" name="Segnaposto testo 4"/>
          <p:cNvSpPr>
            <a:spLocks noGrp="1"/>
          </p:cNvSpPr>
          <p:nvPr>
            <p:ph type="body" sz="quarter" idx="3"/>
          </p:nvPr>
        </p:nvSpPr>
        <p:spPr>
          <a:xfrm>
            <a:off x="6173502" y="883146"/>
            <a:ext cx="4665134" cy="576262"/>
          </a:xfrm>
        </p:spPr>
        <p:txBody>
          <a:bodyPr/>
          <a:lstStyle/>
          <a:p>
            <a:r>
              <a:rPr lang="it-IT" i="1" dirty="0" err="1" smtClean="0"/>
              <a:t>Idio</a:t>
            </a:r>
            <a:r>
              <a:rPr lang="it-IT" dirty="0" err="1" smtClean="0"/>
              <a:t>graphic</a:t>
            </a:r>
            <a:r>
              <a:rPr lang="it-IT" dirty="0" smtClean="0"/>
              <a:t> </a:t>
            </a:r>
            <a:r>
              <a:rPr lang="it-IT" dirty="0" err="1" smtClean="0"/>
              <a:t>predicates</a:t>
            </a:r>
            <a:endParaRPr lang="it-IT" dirty="0"/>
          </a:p>
        </p:txBody>
      </p:sp>
      <p:sp>
        <p:nvSpPr>
          <p:cNvPr id="6" name="Segnaposto contenuto 5"/>
          <p:cNvSpPr>
            <a:spLocks noGrp="1"/>
          </p:cNvSpPr>
          <p:nvPr>
            <p:ph sz="quarter" idx="4"/>
          </p:nvPr>
        </p:nvSpPr>
        <p:spPr>
          <a:xfrm>
            <a:off x="6387594" y="2194966"/>
            <a:ext cx="4929188" cy="2647951"/>
          </a:xfrm>
        </p:spPr>
        <p:txBody>
          <a:bodyPr>
            <a:normAutofit/>
          </a:bodyPr>
          <a:lstStyle/>
          <a:p>
            <a:r>
              <a:rPr lang="en-GB" dirty="0" smtClean="0"/>
              <a:t>7. “</a:t>
            </a:r>
            <a:r>
              <a:rPr lang="en-GB" dirty="0" err="1" smtClean="0"/>
              <a:t>Goromaru’s</a:t>
            </a:r>
            <a:r>
              <a:rPr lang="en-GB" dirty="0" smtClean="0"/>
              <a:t> try in South Africa v. Japan match on last Saturday </a:t>
            </a:r>
            <a:r>
              <a:rPr lang="en-GB" dirty="0" smtClean="0">
                <a:solidFill>
                  <a:schemeClr val="accent5"/>
                </a:solidFill>
              </a:rPr>
              <a:t>was worth five points</a:t>
            </a:r>
            <a:r>
              <a:rPr lang="en-GB" dirty="0" smtClean="0"/>
              <a:t>”.</a:t>
            </a:r>
          </a:p>
          <a:p>
            <a:endParaRPr lang="en-GB" dirty="0" smtClean="0"/>
          </a:p>
          <a:p>
            <a:r>
              <a:rPr lang="en-GB" dirty="0"/>
              <a:t>4</a:t>
            </a:r>
            <a:r>
              <a:rPr lang="en-GB" dirty="0" smtClean="0"/>
              <a:t>. “</a:t>
            </a:r>
            <a:r>
              <a:rPr lang="en-GB" dirty="0" err="1" smtClean="0"/>
              <a:t>Goromaru’s</a:t>
            </a:r>
            <a:r>
              <a:rPr lang="en-GB" dirty="0" smtClean="0"/>
              <a:t> try in South Africa v. Japan match on last Saturday </a:t>
            </a:r>
            <a:r>
              <a:rPr lang="en-GB" dirty="0" smtClean="0">
                <a:solidFill>
                  <a:schemeClr val="accent5"/>
                </a:solidFill>
              </a:rPr>
              <a:t>turned the tide of the game</a:t>
            </a:r>
            <a:r>
              <a:rPr lang="en-GB" dirty="0" smtClean="0"/>
              <a:t>”. </a:t>
            </a:r>
            <a:endParaRPr lang="en-GB" dirty="0"/>
          </a:p>
        </p:txBody>
      </p:sp>
      <p:sp>
        <p:nvSpPr>
          <p:cNvPr id="8" name="Freccia a destra 7"/>
          <p:cNvSpPr/>
          <p:nvPr/>
        </p:nvSpPr>
        <p:spPr>
          <a:xfrm>
            <a:off x="5497157" y="2409258"/>
            <a:ext cx="883740" cy="4478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9" name="Gruppo 18"/>
          <p:cNvGrpSpPr/>
          <p:nvPr/>
        </p:nvGrpSpPr>
        <p:grpSpPr>
          <a:xfrm>
            <a:off x="5459002" y="3715697"/>
            <a:ext cx="883740" cy="840165"/>
            <a:chOff x="5459002" y="3715697"/>
            <a:chExt cx="883740" cy="840165"/>
          </a:xfrm>
          <a:solidFill>
            <a:srgbClr val="FF0000"/>
          </a:solidFill>
        </p:grpSpPr>
        <p:sp>
          <p:nvSpPr>
            <p:cNvPr id="9" name="Freccia a destra 8"/>
            <p:cNvSpPr/>
            <p:nvPr/>
          </p:nvSpPr>
          <p:spPr>
            <a:xfrm rot="10800000">
              <a:off x="5459002" y="3911844"/>
              <a:ext cx="883740" cy="447870"/>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Dati 11"/>
            <p:cNvSpPr/>
            <p:nvPr/>
          </p:nvSpPr>
          <p:spPr>
            <a:xfrm rot="1000887">
              <a:off x="5806449" y="3715697"/>
              <a:ext cx="251765" cy="84016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321 w 8000"/>
                <a:gd name="connsiteY0" fmla="*/ 10630 h 10630"/>
                <a:gd name="connsiteX1" fmla="*/ 0 w 8000"/>
                <a:gd name="connsiteY1" fmla="*/ 0 h 10630"/>
                <a:gd name="connsiteX2" fmla="*/ 8000 w 8000"/>
                <a:gd name="connsiteY2" fmla="*/ 0 h 10630"/>
                <a:gd name="connsiteX3" fmla="*/ 6000 w 8000"/>
                <a:gd name="connsiteY3" fmla="*/ 10000 h 10630"/>
                <a:gd name="connsiteX4" fmla="*/ 321 w 8000"/>
                <a:gd name="connsiteY4" fmla="*/ 10630 h 10630"/>
                <a:gd name="connsiteX0" fmla="*/ 0 w 9599"/>
                <a:gd name="connsiteY0" fmla="*/ 10000 h 10000"/>
                <a:gd name="connsiteX1" fmla="*/ 2708 w 9599"/>
                <a:gd name="connsiteY1" fmla="*/ 635 h 10000"/>
                <a:gd name="connsiteX2" fmla="*/ 9599 w 9599"/>
                <a:gd name="connsiteY2" fmla="*/ 0 h 10000"/>
                <a:gd name="connsiteX3" fmla="*/ 7099 w 9599"/>
                <a:gd name="connsiteY3" fmla="*/ 9407 h 10000"/>
                <a:gd name="connsiteX4" fmla="*/ 0 w 9599"/>
                <a:gd name="connsiteY4" fmla="*/ 10000 h 10000"/>
                <a:gd name="connsiteX0" fmla="*/ 0 w 10000"/>
                <a:gd name="connsiteY0" fmla="*/ 10000 h 10000"/>
                <a:gd name="connsiteX1" fmla="*/ 2655 w 10000"/>
                <a:gd name="connsiteY1" fmla="*/ 653 h 10000"/>
                <a:gd name="connsiteX2" fmla="*/ 10000 w 10000"/>
                <a:gd name="connsiteY2" fmla="*/ 0 h 10000"/>
                <a:gd name="connsiteX3" fmla="*/ 7396 w 10000"/>
                <a:gd name="connsiteY3" fmla="*/ 9407 h 10000"/>
                <a:gd name="connsiteX4" fmla="*/ 0 w 10000"/>
                <a:gd name="connsiteY4" fmla="*/ 10000 h 10000"/>
                <a:gd name="connsiteX0" fmla="*/ 0 w 10349"/>
                <a:gd name="connsiteY0" fmla="*/ 10236 h 10236"/>
                <a:gd name="connsiteX1" fmla="*/ 3004 w 10349"/>
                <a:gd name="connsiteY1" fmla="*/ 653 h 10236"/>
                <a:gd name="connsiteX2" fmla="*/ 10349 w 10349"/>
                <a:gd name="connsiteY2" fmla="*/ 0 h 10236"/>
                <a:gd name="connsiteX3" fmla="*/ 7745 w 10349"/>
                <a:gd name="connsiteY3" fmla="*/ 9407 h 10236"/>
                <a:gd name="connsiteX4" fmla="*/ 0 w 10349"/>
                <a:gd name="connsiteY4" fmla="*/ 10236 h 10236"/>
                <a:gd name="connsiteX0" fmla="*/ 0 w 10399"/>
                <a:gd name="connsiteY0" fmla="*/ 10176 h 10176"/>
                <a:gd name="connsiteX1" fmla="*/ 3054 w 10399"/>
                <a:gd name="connsiteY1" fmla="*/ 653 h 10176"/>
                <a:gd name="connsiteX2" fmla="*/ 10399 w 10399"/>
                <a:gd name="connsiteY2" fmla="*/ 0 h 10176"/>
                <a:gd name="connsiteX3" fmla="*/ 7795 w 10399"/>
                <a:gd name="connsiteY3" fmla="*/ 9407 h 10176"/>
                <a:gd name="connsiteX4" fmla="*/ 0 w 10399"/>
                <a:gd name="connsiteY4" fmla="*/ 10176 h 10176"/>
                <a:gd name="connsiteX0" fmla="*/ 0 w 10399"/>
                <a:gd name="connsiteY0" fmla="*/ 10176 h 10176"/>
                <a:gd name="connsiteX1" fmla="*/ 3132 w 10399"/>
                <a:gd name="connsiteY1" fmla="*/ 749 h 10176"/>
                <a:gd name="connsiteX2" fmla="*/ 10399 w 10399"/>
                <a:gd name="connsiteY2" fmla="*/ 0 h 10176"/>
                <a:gd name="connsiteX3" fmla="*/ 7795 w 10399"/>
                <a:gd name="connsiteY3" fmla="*/ 9407 h 10176"/>
                <a:gd name="connsiteX4" fmla="*/ 0 w 10399"/>
                <a:gd name="connsiteY4" fmla="*/ 10176 h 10176"/>
                <a:gd name="connsiteX0" fmla="*/ 0 w 10658"/>
                <a:gd name="connsiteY0" fmla="*/ 10205 h 10205"/>
                <a:gd name="connsiteX1" fmla="*/ 3391 w 10658"/>
                <a:gd name="connsiteY1" fmla="*/ 749 h 10205"/>
                <a:gd name="connsiteX2" fmla="*/ 10658 w 10658"/>
                <a:gd name="connsiteY2" fmla="*/ 0 h 10205"/>
                <a:gd name="connsiteX3" fmla="*/ 8054 w 10658"/>
                <a:gd name="connsiteY3" fmla="*/ 9407 h 10205"/>
                <a:gd name="connsiteX4" fmla="*/ 0 w 10658"/>
                <a:gd name="connsiteY4" fmla="*/ 10205 h 10205"/>
                <a:gd name="connsiteX0" fmla="*/ 0 w 10840"/>
                <a:gd name="connsiteY0" fmla="*/ 10330 h 10330"/>
                <a:gd name="connsiteX1" fmla="*/ 3573 w 10840"/>
                <a:gd name="connsiteY1" fmla="*/ 749 h 10330"/>
                <a:gd name="connsiteX2" fmla="*/ 10840 w 10840"/>
                <a:gd name="connsiteY2" fmla="*/ 0 h 10330"/>
                <a:gd name="connsiteX3" fmla="*/ 8236 w 10840"/>
                <a:gd name="connsiteY3" fmla="*/ 9407 h 10330"/>
                <a:gd name="connsiteX4" fmla="*/ 0 w 10840"/>
                <a:gd name="connsiteY4" fmla="*/ 10330 h 10330"/>
                <a:gd name="connsiteX0" fmla="*/ 0 w 10269"/>
                <a:gd name="connsiteY0" fmla="*/ 10162 h 10162"/>
                <a:gd name="connsiteX1" fmla="*/ 3002 w 10269"/>
                <a:gd name="connsiteY1" fmla="*/ 749 h 10162"/>
                <a:gd name="connsiteX2" fmla="*/ 10269 w 10269"/>
                <a:gd name="connsiteY2" fmla="*/ 0 h 10162"/>
                <a:gd name="connsiteX3" fmla="*/ 7665 w 10269"/>
                <a:gd name="connsiteY3" fmla="*/ 9407 h 10162"/>
                <a:gd name="connsiteX4" fmla="*/ 0 w 10269"/>
                <a:gd name="connsiteY4" fmla="*/ 10162 h 10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9" h="10162">
                  <a:moveTo>
                    <a:pt x="0" y="10162"/>
                  </a:moveTo>
                  <a:lnTo>
                    <a:pt x="3002" y="749"/>
                  </a:lnTo>
                  <a:lnTo>
                    <a:pt x="10269" y="0"/>
                  </a:lnTo>
                  <a:lnTo>
                    <a:pt x="7665" y="9407"/>
                  </a:lnTo>
                  <a:lnTo>
                    <a:pt x="0" y="10162"/>
                  </a:lnTo>
                  <a:close/>
                </a:path>
              </a:pathLst>
            </a:cu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3" name="CasellaDiTesto 12"/>
          <p:cNvSpPr txBox="1"/>
          <p:nvPr/>
        </p:nvSpPr>
        <p:spPr>
          <a:xfrm>
            <a:off x="972079" y="130464"/>
            <a:ext cx="10048346" cy="338554"/>
          </a:xfrm>
          <a:prstGeom prst="rect">
            <a:avLst/>
          </a:prstGeom>
          <a:noFill/>
        </p:spPr>
        <p:txBody>
          <a:bodyPr wrap="square" rtlCol="0">
            <a:spAutoFit/>
          </a:bodyPr>
          <a:lstStyle/>
          <a:p>
            <a:r>
              <a:rPr lang="en-GB" sz="1600" dirty="0">
                <a:solidFill>
                  <a:schemeClr val="accent3">
                    <a:lumMod val="75000"/>
                  </a:schemeClr>
                </a:solidFill>
              </a:rPr>
              <a:t>2</a:t>
            </a:r>
            <a:r>
              <a:rPr lang="en-GB" sz="1600" dirty="0" smtClean="0">
                <a:solidFill>
                  <a:schemeClr val="accent3">
                    <a:lumMod val="75000"/>
                  </a:schemeClr>
                </a:solidFill>
              </a:rPr>
              <a:t>. Properties being transmitted: an asymmetry between </a:t>
            </a:r>
            <a:r>
              <a:rPr lang="en-GB" sz="1600" i="1" dirty="0" smtClean="0">
                <a:solidFill>
                  <a:schemeClr val="accent3">
                    <a:lumMod val="75000"/>
                  </a:schemeClr>
                </a:solidFill>
              </a:rPr>
              <a:t>eidographic</a:t>
            </a:r>
            <a:r>
              <a:rPr lang="en-GB" sz="1600" dirty="0" smtClean="0">
                <a:solidFill>
                  <a:schemeClr val="accent3">
                    <a:lumMod val="75000"/>
                  </a:schemeClr>
                </a:solidFill>
              </a:rPr>
              <a:t> and </a:t>
            </a:r>
            <a:r>
              <a:rPr lang="en-GB" sz="1600" i="1" dirty="0" smtClean="0">
                <a:solidFill>
                  <a:schemeClr val="accent3">
                    <a:lumMod val="75000"/>
                  </a:schemeClr>
                </a:solidFill>
              </a:rPr>
              <a:t>idiographic </a:t>
            </a:r>
            <a:r>
              <a:rPr lang="en-GB" sz="1600" dirty="0" smtClean="0">
                <a:solidFill>
                  <a:schemeClr val="accent3">
                    <a:lumMod val="75000"/>
                  </a:schemeClr>
                </a:solidFill>
              </a:rPr>
              <a:t>predicates </a:t>
            </a:r>
            <a:endParaRPr lang="en-GB" sz="1600" dirty="0">
              <a:solidFill>
                <a:schemeClr val="accent3">
                  <a:lumMod val="75000"/>
                </a:schemeClr>
              </a:solidFill>
            </a:endParaRPr>
          </a:p>
        </p:txBody>
      </p:sp>
      <p:sp>
        <p:nvSpPr>
          <p:cNvPr id="11" name="CasellaDiTesto 10"/>
          <p:cNvSpPr txBox="1"/>
          <p:nvPr/>
        </p:nvSpPr>
        <p:spPr>
          <a:xfrm>
            <a:off x="10113818" y="130464"/>
            <a:ext cx="1440872" cy="338554"/>
          </a:xfrm>
          <a:prstGeom prst="rect">
            <a:avLst/>
          </a:prstGeom>
          <a:noFill/>
        </p:spPr>
        <p:txBody>
          <a:bodyPr wrap="square" rtlCol="0">
            <a:spAutoFit/>
          </a:bodyPr>
          <a:lstStyle/>
          <a:p>
            <a:pPr algn="r"/>
            <a:r>
              <a:rPr lang="it-IT" sz="1600" dirty="0" smtClean="0">
                <a:solidFill>
                  <a:schemeClr val="accent3">
                    <a:lumMod val="75000"/>
                  </a:schemeClr>
                </a:solidFill>
              </a:rPr>
              <a:t>7 </a:t>
            </a:r>
            <a:r>
              <a:rPr lang="it-IT" sz="1600" dirty="0">
                <a:solidFill>
                  <a:schemeClr val="accent3">
                    <a:lumMod val="75000"/>
                  </a:schemeClr>
                </a:solidFill>
              </a:rPr>
              <a:t>of </a:t>
            </a:r>
            <a:r>
              <a:rPr lang="it-IT" sz="1600" dirty="0" smtClean="0">
                <a:solidFill>
                  <a:schemeClr val="accent3">
                    <a:lumMod val="75000"/>
                  </a:schemeClr>
                </a:solidFill>
              </a:rPr>
              <a:t>20</a:t>
            </a:r>
            <a:endParaRPr lang="it-IT" sz="1600" dirty="0">
              <a:solidFill>
                <a:schemeClr val="accent3">
                  <a:lumMod val="75000"/>
                </a:schemeClr>
              </a:solidFill>
            </a:endParaRPr>
          </a:p>
        </p:txBody>
      </p:sp>
    </p:spTree>
    <p:extLst>
      <p:ext uri="{BB962C8B-B14F-4D97-AF65-F5344CB8AC3E}">
        <p14:creationId xmlns:p14="http://schemas.microsoft.com/office/powerpoint/2010/main" val="23277431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 calcmode="lin" valueType="num">
                                      <p:cBhvr additive="base">
                                        <p:cTn id="36"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right)">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 calcmode="lin" valueType="num">
                                      <p:cBhvr additive="base">
                                        <p:cTn id="47"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uiExpand="1" build="p"/>
      <p:bldP spid="8" grpId="0" animBg="1"/>
    </p:bldLst>
  </p:timing>
</p:sld>
</file>

<file path=ppt/theme/theme1.xml><?xml version="1.0" encoding="utf-8"?>
<a:theme xmlns:a="http://schemas.openxmlformats.org/drawingml/2006/main" name="Sezione">
  <a:themeElements>
    <a:clrScheme name="Sezion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zion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zion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1721</TotalTime>
  <Words>1871</Words>
  <Application>Microsoft Office PowerPoint</Application>
  <PresentationFormat>Widescreen</PresentationFormat>
  <Paragraphs>214</Paragraphs>
  <Slides>23</Slides>
  <Notes>5</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23</vt:i4>
      </vt:variant>
    </vt:vector>
  </HeadingPairs>
  <TitlesOfParts>
    <vt:vector size="27" baseType="lpstr">
      <vt:lpstr>Calibri</vt:lpstr>
      <vt:lpstr>Century Gothic</vt:lpstr>
      <vt:lpstr>Wingdings 3</vt:lpstr>
      <vt:lpstr>Sezione</vt:lpstr>
      <vt:lpstr>The Fourth Conference of the European Network on Social Ontology (ENSO IV) Palermo, 24 – 26 | 9 | 2015</vt:lpstr>
      <vt:lpstr>Presentazione standard di PowerPoint</vt:lpstr>
      <vt:lpstr>1. Eidographic predicates  vs.  idiographic predicates</vt:lpstr>
      <vt:lpstr>“The faithful dog - why should I strive  to speak his merits, while they live  in every breast, and man's best friend  does often at his heels attend.”  (The New-York Literary Journal, volume 4, 1821)</vt:lpstr>
      <vt:lpstr>Type vs. token paradigm</vt:lpstr>
      <vt:lpstr>“What are the characteristic circumstances in which we postulate a type?”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Negative atypicality and normative impossibility</vt:lpstr>
      <vt:lpstr>Presentazione standard di PowerPoint</vt:lpstr>
      <vt:lpstr>Presentazione standard di PowerPoint</vt:lpstr>
      <vt:lpstr>The type of an institutional act is the (necessary) causa prima of the effects of its tokens; every token is a (contingent) causa secunda of those effects: a causa secunda that “triggers” the effects determined by the type. </vt:lpstr>
      <vt:lpstr>Presentazione standard di PowerPoint</vt:lpstr>
      <vt:lpstr>Presentazione standard di PowerPoint</vt:lpstr>
      <vt:lpstr>Presentazione standard di PowerPoint</vt:lpstr>
      <vt:lpstr>Presentazione standard di PowerPoint</vt:lpstr>
      <vt:lpstr>Presentazione standard di PowerPoint</vt:lpstr>
      <vt:lpstr>Thank you for your attention</vt:lpstr>
    </vt:vector>
  </TitlesOfParts>
  <Company>Università di Milano-Bicocca - DSG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Fourth Conference of the European Network on Social Ontology (ENSO IV) Palermo 24 – 26 | 9 | 2015</dc:title>
  <dc:creator>Lorenzo Passerini Glazel</dc:creator>
  <cp:lastModifiedBy>Lorenzo Passerini Glazel</cp:lastModifiedBy>
  <cp:revision>107</cp:revision>
  <dcterms:created xsi:type="dcterms:W3CDTF">2015-09-21T08:12:51Z</dcterms:created>
  <dcterms:modified xsi:type="dcterms:W3CDTF">2015-10-22T18:59:01Z</dcterms:modified>
</cp:coreProperties>
</file>