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9" r:id="rId1"/>
  </p:sldMasterIdLst>
  <p:handoutMasterIdLst>
    <p:handoutMasterId r:id="rId15"/>
  </p:handoutMasterIdLst>
  <p:sldIdLst>
    <p:sldId id="256" r:id="rId2"/>
    <p:sldId id="257" r:id="rId3"/>
    <p:sldId id="258" r:id="rId4"/>
    <p:sldId id="259" r:id="rId5"/>
    <p:sldId id="260" r:id="rId6"/>
    <p:sldId id="261" r:id="rId7"/>
    <p:sldId id="265" r:id="rId8"/>
    <p:sldId id="262" r:id="rId9"/>
    <p:sldId id="263" r:id="rId10"/>
    <p:sldId id="266" r:id="rId11"/>
    <p:sldId id="267" r:id="rId12"/>
    <p:sldId id="268" r:id="rId13"/>
    <p:sldId id="269" r:id="rId14"/>
  </p:sldIdLst>
  <p:sldSz cx="9144000" cy="6858000" type="screen4x3"/>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50" y="2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D30DC6EE-0782-492F-B1C5-98E6E6FDCF4C}" type="datetimeFigureOut">
              <a:rPr lang="it-IT" smtClean="0"/>
              <a:t>13/05/2015</a:t>
            </a:fld>
            <a:endParaRPr lang="it-IT"/>
          </a:p>
        </p:txBody>
      </p:sp>
      <p:sp>
        <p:nvSpPr>
          <p:cNvPr id="4" name="Segnaposto piè di pagina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67E9922F-2ACF-44E0-9923-D7682D5B6D3D}" type="slidenum">
              <a:rPr lang="it-IT" smtClean="0"/>
              <a:t>‹N›</a:t>
            </a:fld>
            <a:endParaRPr lang="it-IT"/>
          </a:p>
        </p:txBody>
      </p:sp>
    </p:spTree>
    <p:extLst>
      <p:ext uri="{BB962C8B-B14F-4D97-AF65-F5344CB8AC3E}">
        <p14:creationId xmlns:p14="http://schemas.microsoft.com/office/powerpoint/2010/main" val="44692311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it-IT" smtClean="0"/>
              <a:t>Fare clic per modificare lo stile del titolo</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44E0C74-7F49-4A95-9D17-8B4C918C2E56}" type="datetimeFigureOut">
              <a:rPr lang="it-IT" smtClean="0"/>
              <a:t>13/05/2015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53F02CB-2D56-4147-9BB4-5555E092C700}" type="slidenum">
              <a:rPr lang="it-IT" smtClean="0"/>
              <a:t>‹N›</a:t>
            </a:fld>
            <a:endParaRPr lang="it-IT"/>
          </a:p>
        </p:txBody>
      </p:sp>
    </p:spTree>
    <p:extLst>
      <p:ext uri="{BB962C8B-B14F-4D97-AF65-F5344CB8AC3E}">
        <p14:creationId xmlns:p14="http://schemas.microsoft.com/office/powerpoint/2010/main" val="2154132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B44E0C74-7F49-4A95-9D17-8B4C918C2E56}" type="datetimeFigureOut">
              <a:rPr lang="it-IT" smtClean="0"/>
              <a:t>13/05/2015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53F02CB-2D56-4147-9BB4-5555E092C700}" type="slidenum">
              <a:rPr lang="it-IT" smtClean="0"/>
              <a:t>‹N›</a:t>
            </a:fld>
            <a:endParaRPr lang="it-IT"/>
          </a:p>
        </p:txBody>
      </p:sp>
    </p:spTree>
    <p:extLst>
      <p:ext uri="{BB962C8B-B14F-4D97-AF65-F5344CB8AC3E}">
        <p14:creationId xmlns:p14="http://schemas.microsoft.com/office/powerpoint/2010/main" val="976614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it-IT" smtClean="0"/>
              <a:t>Fare clic per modificare lo stile del titolo</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44E0C74-7F49-4A95-9D17-8B4C918C2E56}" type="datetimeFigureOut">
              <a:rPr lang="it-IT" smtClean="0"/>
              <a:t>13/05/2015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53F02CB-2D56-4147-9BB4-5555E092C700}" type="slidenum">
              <a:rPr lang="it-IT" smtClean="0"/>
              <a:t>‹N›</a:t>
            </a:fld>
            <a:endParaRPr lang="it-IT"/>
          </a:p>
        </p:txBody>
      </p:sp>
    </p:spTree>
    <p:extLst>
      <p:ext uri="{BB962C8B-B14F-4D97-AF65-F5344CB8AC3E}">
        <p14:creationId xmlns:p14="http://schemas.microsoft.com/office/powerpoint/2010/main" val="34730245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it-IT" smtClean="0"/>
              <a:t>Fare clic per modificare lo stile del titolo</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it-IT" smtClean="0"/>
              <a:t>Fare clic per modificare stili del testo dello schema</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44E0C74-7F49-4A95-9D17-8B4C918C2E56}" type="datetimeFigureOut">
              <a:rPr lang="it-IT" smtClean="0"/>
              <a:t>13/05/2015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53F02CB-2D56-4147-9BB4-5555E092C700}" type="slidenum">
              <a:rPr lang="it-IT" smtClean="0"/>
              <a:t>‹N›</a:t>
            </a:fld>
            <a:endParaRPr lang="it-IT"/>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233442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44E0C74-7F49-4A95-9D17-8B4C918C2E56}" type="datetimeFigureOut">
              <a:rPr lang="it-IT" smtClean="0"/>
              <a:t>13/05/2015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53F02CB-2D56-4147-9BB4-5555E092C700}" type="slidenum">
              <a:rPr lang="it-IT" smtClean="0"/>
              <a:t>‹N›</a:t>
            </a:fld>
            <a:endParaRPr lang="it-IT"/>
          </a:p>
        </p:txBody>
      </p:sp>
    </p:spTree>
    <p:extLst>
      <p:ext uri="{BB962C8B-B14F-4D97-AF65-F5344CB8AC3E}">
        <p14:creationId xmlns:p14="http://schemas.microsoft.com/office/powerpoint/2010/main" val="10896115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44E0C74-7F49-4A95-9D17-8B4C918C2E56}" type="datetimeFigureOut">
              <a:rPr lang="it-IT" smtClean="0"/>
              <a:t>13/05/2015</a:t>
            </a:fld>
            <a:endParaRPr lang="it-IT"/>
          </a:p>
        </p:txBody>
      </p:sp>
      <p:sp>
        <p:nvSpPr>
          <p:cNvPr id="4"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53F02CB-2D56-4147-9BB4-5555E092C700}" type="slidenum">
              <a:rPr lang="it-IT" smtClean="0"/>
              <a:t>‹N›</a:t>
            </a:fld>
            <a:endParaRPr lang="it-IT"/>
          </a:p>
        </p:txBody>
      </p:sp>
    </p:spTree>
    <p:extLst>
      <p:ext uri="{BB962C8B-B14F-4D97-AF65-F5344CB8AC3E}">
        <p14:creationId xmlns:p14="http://schemas.microsoft.com/office/powerpoint/2010/main" val="31043690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44E0C74-7F49-4A95-9D17-8B4C918C2E56}" type="datetimeFigureOut">
              <a:rPr lang="it-IT" smtClean="0"/>
              <a:t>13/05/2015</a:t>
            </a:fld>
            <a:endParaRPr lang="it-IT"/>
          </a:p>
        </p:txBody>
      </p:sp>
      <p:sp>
        <p:nvSpPr>
          <p:cNvPr id="4"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53F02CB-2D56-4147-9BB4-5555E092C700}" type="slidenum">
              <a:rPr lang="it-IT" smtClean="0"/>
              <a:t>‹N›</a:t>
            </a:fld>
            <a:endParaRPr lang="it-IT"/>
          </a:p>
        </p:txBody>
      </p:sp>
    </p:spTree>
    <p:extLst>
      <p:ext uri="{BB962C8B-B14F-4D97-AF65-F5344CB8AC3E}">
        <p14:creationId xmlns:p14="http://schemas.microsoft.com/office/powerpoint/2010/main" val="25455903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nchor="t" anchorCtr="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44E0C74-7F49-4A95-9D17-8B4C918C2E56}" type="datetimeFigureOut">
              <a:rPr lang="it-IT" smtClean="0"/>
              <a:t>13/05/2015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53F02CB-2D56-4147-9BB4-5555E092C700}" type="slidenum">
              <a:rPr lang="it-IT" smtClean="0"/>
              <a:t>‹N›</a:t>
            </a:fld>
            <a:endParaRPr lang="it-IT"/>
          </a:p>
        </p:txBody>
      </p:sp>
    </p:spTree>
    <p:extLst>
      <p:ext uri="{BB962C8B-B14F-4D97-AF65-F5344CB8AC3E}">
        <p14:creationId xmlns:p14="http://schemas.microsoft.com/office/powerpoint/2010/main" val="22164132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44E0C74-7F49-4A95-9D17-8B4C918C2E56}" type="datetimeFigureOut">
              <a:rPr lang="it-IT" smtClean="0"/>
              <a:t>13/05/2015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53F02CB-2D56-4147-9BB4-5555E092C700}" type="slidenum">
              <a:rPr lang="it-IT" smtClean="0"/>
              <a:t>‹N›</a:t>
            </a:fld>
            <a:endParaRPr lang="it-IT"/>
          </a:p>
        </p:txBody>
      </p:sp>
    </p:spTree>
    <p:extLst>
      <p:ext uri="{BB962C8B-B14F-4D97-AF65-F5344CB8AC3E}">
        <p14:creationId xmlns:p14="http://schemas.microsoft.com/office/powerpoint/2010/main" val="324291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3"/>
          <p:cNvSpPr>
            <a:spLocks noGrp="1"/>
          </p:cNvSpPr>
          <p:nvPr>
            <p:ph type="dt" sz="half" idx="10"/>
          </p:nvPr>
        </p:nvSpPr>
        <p:spPr/>
        <p:txBody>
          <a:bodyPr/>
          <a:lstStyle/>
          <a:p>
            <a:fld id="{B44E0C74-7F49-4A95-9D17-8B4C918C2E56}" type="datetimeFigureOut">
              <a:rPr lang="it-IT" smtClean="0"/>
              <a:t>13/05/2015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53F02CB-2D56-4147-9BB4-5555E092C700}" type="slidenum">
              <a:rPr lang="it-IT" smtClean="0"/>
              <a:t>‹N›</a:t>
            </a:fld>
            <a:endParaRPr lang="it-IT"/>
          </a:p>
        </p:txBody>
      </p:sp>
    </p:spTree>
    <p:extLst>
      <p:ext uri="{BB962C8B-B14F-4D97-AF65-F5344CB8AC3E}">
        <p14:creationId xmlns:p14="http://schemas.microsoft.com/office/powerpoint/2010/main" val="1164896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44E0C74-7F49-4A95-9D17-8B4C918C2E56}" type="datetimeFigureOut">
              <a:rPr lang="it-IT" smtClean="0"/>
              <a:t>13/05/2015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53F02CB-2D56-4147-9BB4-5555E092C700}" type="slidenum">
              <a:rPr lang="it-IT" smtClean="0"/>
              <a:t>‹N›</a:t>
            </a:fld>
            <a:endParaRPr lang="it-IT"/>
          </a:p>
        </p:txBody>
      </p:sp>
    </p:spTree>
    <p:extLst>
      <p:ext uri="{BB962C8B-B14F-4D97-AF65-F5344CB8AC3E}">
        <p14:creationId xmlns:p14="http://schemas.microsoft.com/office/powerpoint/2010/main" val="1015154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B44E0C74-7F49-4A95-9D17-8B4C918C2E56}" type="datetimeFigureOut">
              <a:rPr lang="it-IT" smtClean="0"/>
              <a:t>13/05/2015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53F02CB-2D56-4147-9BB4-5555E092C700}" type="slidenum">
              <a:rPr lang="it-IT" smtClean="0"/>
              <a:t>‹N›</a:t>
            </a:fld>
            <a:endParaRPr lang="it-IT"/>
          </a:p>
        </p:txBody>
      </p:sp>
    </p:spTree>
    <p:extLst>
      <p:ext uri="{BB962C8B-B14F-4D97-AF65-F5344CB8AC3E}">
        <p14:creationId xmlns:p14="http://schemas.microsoft.com/office/powerpoint/2010/main" val="1021345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B44E0C74-7F49-4A95-9D17-8B4C918C2E56}" type="datetimeFigureOut">
              <a:rPr lang="it-IT" smtClean="0"/>
              <a:t>13/05/2015</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D53F02CB-2D56-4147-9BB4-5555E092C700}" type="slidenum">
              <a:rPr lang="it-IT" smtClean="0"/>
              <a:t>‹N›</a:t>
            </a:fld>
            <a:endParaRPr lang="it-IT"/>
          </a:p>
        </p:txBody>
      </p:sp>
    </p:spTree>
    <p:extLst>
      <p:ext uri="{BB962C8B-B14F-4D97-AF65-F5344CB8AC3E}">
        <p14:creationId xmlns:p14="http://schemas.microsoft.com/office/powerpoint/2010/main" val="1932510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7" name="Date Placeholder 2"/>
          <p:cNvSpPr>
            <a:spLocks noGrp="1"/>
          </p:cNvSpPr>
          <p:nvPr>
            <p:ph type="dt" sz="half" idx="10"/>
          </p:nvPr>
        </p:nvSpPr>
        <p:spPr/>
        <p:txBody>
          <a:bodyPr/>
          <a:lstStyle/>
          <a:p>
            <a:fld id="{B44E0C74-7F49-4A95-9D17-8B4C918C2E56}" type="datetimeFigureOut">
              <a:rPr lang="it-IT" smtClean="0"/>
              <a:t>13/05/2015</a:t>
            </a:fld>
            <a:endParaRPr lang="it-IT"/>
          </a:p>
        </p:txBody>
      </p:sp>
      <p:sp>
        <p:nvSpPr>
          <p:cNvPr id="5" name="Footer Placeholder 3"/>
          <p:cNvSpPr>
            <a:spLocks noGrp="1"/>
          </p:cNvSpPr>
          <p:nvPr>
            <p:ph type="ftr" sz="quarter" idx="11"/>
          </p:nvPr>
        </p:nvSpPr>
        <p:spPr/>
        <p:txBody>
          <a:bodyPr/>
          <a:lstStyle/>
          <a:p>
            <a:endParaRPr lang="it-IT"/>
          </a:p>
        </p:txBody>
      </p:sp>
      <p:sp>
        <p:nvSpPr>
          <p:cNvPr id="6" name="Slide Number Placeholder 4"/>
          <p:cNvSpPr>
            <a:spLocks noGrp="1"/>
          </p:cNvSpPr>
          <p:nvPr>
            <p:ph type="sldNum" sz="quarter" idx="12"/>
          </p:nvPr>
        </p:nvSpPr>
        <p:spPr/>
        <p:txBody>
          <a:bodyPr/>
          <a:lstStyle/>
          <a:p>
            <a:fld id="{D53F02CB-2D56-4147-9BB4-5555E092C700}" type="slidenum">
              <a:rPr lang="it-IT" smtClean="0"/>
              <a:t>‹N›</a:t>
            </a:fld>
            <a:endParaRPr lang="it-IT"/>
          </a:p>
        </p:txBody>
      </p:sp>
    </p:spTree>
    <p:extLst>
      <p:ext uri="{BB962C8B-B14F-4D97-AF65-F5344CB8AC3E}">
        <p14:creationId xmlns:p14="http://schemas.microsoft.com/office/powerpoint/2010/main" val="2447651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44E0C74-7F49-4A95-9D17-8B4C918C2E56}" type="datetimeFigureOut">
              <a:rPr lang="it-IT" smtClean="0"/>
              <a:t>13/05/2015</a:t>
            </a:fld>
            <a:endParaRPr lang="it-IT"/>
          </a:p>
        </p:txBody>
      </p:sp>
      <p:sp>
        <p:nvSpPr>
          <p:cNvPr id="5" name="Footer Placeholder 2"/>
          <p:cNvSpPr>
            <a:spLocks noGrp="1"/>
          </p:cNvSpPr>
          <p:nvPr>
            <p:ph type="ftr" sz="quarter" idx="11"/>
          </p:nvPr>
        </p:nvSpPr>
        <p:spPr/>
        <p:txBody>
          <a:bodyPr/>
          <a:lstStyle/>
          <a:p>
            <a:endParaRPr lang="it-IT"/>
          </a:p>
        </p:txBody>
      </p:sp>
      <p:sp>
        <p:nvSpPr>
          <p:cNvPr id="6" name="Slide Number Placeholder 3"/>
          <p:cNvSpPr>
            <a:spLocks noGrp="1"/>
          </p:cNvSpPr>
          <p:nvPr>
            <p:ph type="sldNum" sz="quarter" idx="12"/>
          </p:nvPr>
        </p:nvSpPr>
        <p:spPr/>
        <p:txBody>
          <a:bodyPr/>
          <a:lstStyle/>
          <a:p>
            <a:fld id="{D53F02CB-2D56-4147-9BB4-5555E092C700}" type="slidenum">
              <a:rPr lang="it-IT" smtClean="0"/>
              <a:t>‹N›</a:t>
            </a:fld>
            <a:endParaRPr lang="it-IT"/>
          </a:p>
        </p:txBody>
      </p:sp>
    </p:spTree>
    <p:extLst>
      <p:ext uri="{BB962C8B-B14F-4D97-AF65-F5344CB8AC3E}">
        <p14:creationId xmlns:p14="http://schemas.microsoft.com/office/powerpoint/2010/main" val="3770553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it-IT" smtClean="0"/>
              <a:t>Fare clic per modificare lo stile del titolo</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7" name="Date Placeholder 4"/>
          <p:cNvSpPr>
            <a:spLocks noGrp="1"/>
          </p:cNvSpPr>
          <p:nvPr>
            <p:ph type="dt" sz="half" idx="10"/>
          </p:nvPr>
        </p:nvSpPr>
        <p:spPr/>
        <p:txBody>
          <a:bodyPr/>
          <a:lstStyle/>
          <a:p>
            <a:fld id="{B44E0C74-7F49-4A95-9D17-8B4C918C2E56}" type="datetimeFigureOut">
              <a:rPr lang="it-IT" smtClean="0"/>
              <a:t>13/05/2015</a:t>
            </a:fld>
            <a:endParaRPr lang="it-IT"/>
          </a:p>
        </p:txBody>
      </p:sp>
      <p:sp>
        <p:nvSpPr>
          <p:cNvPr id="5" name="Footer Placeholder 5"/>
          <p:cNvSpPr>
            <a:spLocks noGrp="1"/>
          </p:cNvSpPr>
          <p:nvPr>
            <p:ph type="ftr" sz="quarter" idx="11"/>
          </p:nvPr>
        </p:nvSpPr>
        <p:spPr/>
        <p:txBody>
          <a:bodyPr/>
          <a:lstStyle/>
          <a:p>
            <a:endParaRPr lang="it-IT"/>
          </a:p>
        </p:txBody>
      </p:sp>
      <p:sp>
        <p:nvSpPr>
          <p:cNvPr id="6" name="Slide Number Placeholder 6"/>
          <p:cNvSpPr>
            <a:spLocks noGrp="1"/>
          </p:cNvSpPr>
          <p:nvPr>
            <p:ph type="sldNum" sz="quarter" idx="12"/>
          </p:nvPr>
        </p:nvSpPr>
        <p:spPr/>
        <p:txBody>
          <a:bodyPr/>
          <a:lstStyle/>
          <a:p>
            <a:fld id="{D53F02CB-2D56-4147-9BB4-5555E092C700}" type="slidenum">
              <a:rPr lang="it-IT" smtClean="0"/>
              <a:t>‹N›</a:t>
            </a:fld>
            <a:endParaRPr lang="it-IT"/>
          </a:p>
        </p:txBody>
      </p:sp>
    </p:spTree>
    <p:extLst>
      <p:ext uri="{BB962C8B-B14F-4D97-AF65-F5344CB8AC3E}">
        <p14:creationId xmlns:p14="http://schemas.microsoft.com/office/powerpoint/2010/main" val="3525896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B44E0C74-7F49-4A95-9D17-8B4C918C2E56}" type="datetimeFigureOut">
              <a:rPr lang="it-IT" smtClean="0"/>
              <a:t>13/05/2015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53F02CB-2D56-4147-9BB4-5555E092C700}" type="slidenum">
              <a:rPr lang="it-IT" smtClean="0"/>
              <a:t>‹N›</a:t>
            </a:fld>
            <a:endParaRPr lang="it-IT"/>
          </a:p>
        </p:txBody>
      </p:sp>
    </p:spTree>
    <p:extLst>
      <p:ext uri="{BB962C8B-B14F-4D97-AF65-F5344CB8AC3E}">
        <p14:creationId xmlns:p14="http://schemas.microsoft.com/office/powerpoint/2010/main" val="1559337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44E0C74-7F49-4A95-9D17-8B4C918C2E56}" type="datetimeFigureOut">
              <a:rPr lang="it-IT" smtClean="0"/>
              <a:t>13/05/2015</a:t>
            </a:fld>
            <a:endParaRPr lang="it-IT"/>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it-IT"/>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D53F02CB-2D56-4147-9BB4-5555E092C700}" type="slidenum">
              <a:rPr lang="it-IT" smtClean="0"/>
              <a:t>‹N›</a:t>
            </a:fld>
            <a:endParaRPr lang="it-IT"/>
          </a:p>
        </p:txBody>
      </p:sp>
    </p:spTree>
    <p:extLst>
      <p:ext uri="{BB962C8B-B14F-4D97-AF65-F5344CB8AC3E}">
        <p14:creationId xmlns:p14="http://schemas.microsoft.com/office/powerpoint/2010/main" val="4076627752"/>
      </p:ext>
    </p:extLst>
  </p:cSld>
  <p:clrMap bg1="dk1" tx1="lt1" bg2="dk2" tx2="lt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www.google.it/url?sa=i&amp;rct=j&amp;q=&amp;esrc=s&amp;source=images&amp;cd=&amp;cad=rja&amp;uact=8&amp;ved=0CAcQjRw&amp;url=http://www.lindipendenzanuova.com/quote-latte-fallimento-zaia-lotta-salvini-tosi/&amp;ei=SID9VO-tDISzUerlgmA&amp;bvm=bv.87611401,d.d24&amp;psig=AFQjCNHWoLMFIxE3Z2vAfB4Qw6w4AUwupw&amp;ust=1425985985184055"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67544" y="404664"/>
            <a:ext cx="6620968" cy="3384375"/>
          </a:xfrm>
        </p:spPr>
        <p:txBody>
          <a:bodyPr>
            <a:normAutofit fontScale="90000"/>
          </a:bodyPr>
          <a:lstStyle/>
          <a:p>
            <a:r>
              <a:rPr lang="it-IT" sz="6000" smtClean="0">
                <a:solidFill>
                  <a:srgbClr val="FFC000"/>
                </a:solidFill>
                <a:latin typeface="Arial Black" panose="020B0A04020102020204" pitchFamily="34" charset="0"/>
              </a:rPr>
              <a:t>Food </a:t>
            </a:r>
            <a:r>
              <a:rPr lang="it-IT" sz="6000" dirty="0" smtClean="0">
                <a:solidFill>
                  <a:srgbClr val="FFC000"/>
                </a:solidFill>
                <a:latin typeface="Arial Black" panose="020B0A04020102020204" pitchFamily="34" charset="0"/>
              </a:rPr>
              <a:t>Waste </a:t>
            </a:r>
            <a:r>
              <a:rPr lang="it-IT" sz="6000" dirty="0" err="1">
                <a:solidFill>
                  <a:srgbClr val="FFC000"/>
                </a:solidFill>
                <a:latin typeface="Arial Black" panose="020B0A04020102020204" pitchFamily="34" charset="0"/>
              </a:rPr>
              <a:t>V</a:t>
            </a:r>
            <a:r>
              <a:rPr lang="it-IT" sz="6000" dirty="0" err="1" smtClean="0">
                <a:solidFill>
                  <a:srgbClr val="FFC000"/>
                </a:solidFill>
                <a:latin typeface="Arial Black" panose="020B0A04020102020204" pitchFamily="34" charset="0"/>
              </a:rPr>
              <a:t>alorisation</a:t>
            </a:r>
            <a:r>
              <a:rPr lang="it-IT" sz="6000" dirty="0" smtClean="0">
                <a:solidFill>
                  <a:srgbClr val="FFC000"/>
                </a:solidFill>
                <a:latin typeface="Arial Black" panose="020B0A04020102020204" pitchFamily="34" charset="0"/>
              </a:rPr>
              <a:t>:</a:t>
            </a:r>
            <a:br>
              <a:rPr lang="it-IT" sz="6000" dirty="0" smtClean="0">
                <a:solidFill>
                  <a:srgbClr val="FFC000"/>
                </a:solidFill>
                <a:latin typeface="Arial Black" panose="020B0A04020102020204" pitchFamily="34" charset="0"/>
              </a:rPr>
            </a:br>
            <a:r>
              <a:rPr lang="it-IT" sz="6000" dirty="0" err="1" smtClean="0">
                <a:solidFill>
                  <a:srgbClr val="FFC000"/>
                </a:solidFill>
                <a:latin typeface="Arial Black" panose="020B0A04020102020204" pitchFamily="34" charset="0"/>
                <a:ea typeface="Arial Unicode MS" panose="020B0604020202020204" pitchFamily="34" charset="-128"/>
                <a:cs typeface="Arial Unicode MS" panose="020B0604020202020204" pitchFamily="34" charset="-128"/>
              </a:rPr>
              <a:t>What</a:t>
            </a:r>
            <a:r>
              <a:rPr lang="it-IT" sz="6000" dirty="0" smtClean="0">
                <a:solidFill>
                  <a:srgbClr val="FFC000"/>
                </a:solidFill>
                <a:latin typeface="Arial Black" panose="020B0A04020102020204" pitchFamily="34" charset="0"/>
                <a:ea typeface="Arial Unicode MS" panose="020B0604020202020204" pitchFamily="34" charset="-128"/>
                <a:cs typeface="Arial Unicode MS" panose="020B0604020202020204" pitchFamily="34" charset="-128"/>
              </a:rPr>
              <a:t> </a:t>
            </a:r>
            <a:r>
              <a:rPr lang="it-IT" sz="6000" dirty="0" err="1" smtClean="0">
                <a:solidFill>
                  <a:srgbClr val="FFC000"/>
                </a:solidFill>
                <a:latin typeface="Arial Black" panose="020B0A04020102020204" pitchFamily="34" charset="0"/>
                <a:ea typeface="Arial Unicode MS" panose="020B0604020202020204" pitchFamily="34" charset="-128"/>
                <a:cs typeface="Arial Unicode MS" panose="020B0604020202020204" pitchFamily="34" charset="-128"/>
              </a:rPr>
              <a:t>about</a:t>
            </a:r>
            <a:r>
              <a:rPr lang="it-IT" sz="6000" dirty="0" smtClean="0">
                <a:solidFill>
                  <a:srgbClr val="FFC000"/>
                </a:solidFill>
                <a:latin typeface="Arial Black" panose="020B0A04020102020204" pitchFamily="34" charset="0"/>
                <a:ea typeface="Arial Unicode MS" panose="020B0604020202020204" pitchFamily="34" charset="-128"/>
                <a:cs typeface="Arial Unicode MS" panose="020B0604020202020204" pitchFamily="34" charset="-128"/>
              </a:rPr>
              <a:t> law?</a:t>
            </a:r>
            <a:endParaRPr lang="it-IT" dirty="0">
              <a:solidFill>
                <a:srgbClr val="FFC000"/>
              </a:solidFill>
              <a:latin typeface="Arial Black" panose="020B0A04020102020204" pitchFamily="34" charset="0"/>
            </a:endParaRPr>
          </a:p>
        </p:txBody>
      </p:sp>
      <p:sp>
        <p:nvSpPr>
          <p:cNvPr id="3" name="Sottotitolo 2"/>
          <p:cNvSpPr>
            <a:spLocks noGrp="1"/>
          </p:cNvSpPr>
          <p:nvPr>
            <p:ph type="subTitle" idx="1"/>
          </p:nvPr>
        </p:nvSpPr>
        <p:spPr>
          <a:xfrm>
            <a:off x="539552" y="3933056"/>
            <a:ext cx="8352928" cy="1752600"/>
          </a:xfrm>
        </p:spPr>
        <p:txBody>
          <a:bodyPr>
            <a:normAutofit/>
          </a:bodyPr>
          <a:lstStyle/>
          <a:p>
            <a:endParaRPr lang="it-IT" sz="2800" cap="none" dirty="0" smtClean="0">
              <a:solidFill>
                <a:schemeClr val="bg2">
                  <a:lumMod val="60000"/>
                  <a:lumOff val="40000"/>
                </a:schemeClr>
              </a:solidFill>
              <a:latin typeface="Garamond" panose="02020404030301010803" pitchFamily="18" charset="0"/>
              <a:ea typeface="Arial Unicode MS" panose="020B0604020202020204" pitchFamily="34" charset="-128"/>
              <a:cs typeface="Arial" panose="020B0604020202020204" pitchFamily="34" charset="0"/>
            </a:endParaRPr>
          </a:p>
          <a:p>
            <a:pPr algn="r"/>
            <a:r>
              <a:rPr lang="it-IT" sz="2800" cap="none" dirty="0" smtClean="0">
                <a:solidFill>
                  <a:schemeClr val="tx1"/>
                </a:solidFill>
                <a:latin typeface="Garamond" panose="02020404030301010803" pitchFamily="18" charset="0"/>
                <a:ea typeface="Arial Unicode MS" panose="020B0604020202020204" pitchFamily="34" charset="-128"/>
                <a:cs typeface="Arial" panose="020B0604020202020204" pitchFamily="34" charset="0"/>
              </a:rPr>
              <a:t>monica.delsignore@unimib.it</a:t>
            </a:r>
          </a:p>
          <a:p>
            <a:pPr algn="r"/>
            <a:r>
              <a:rPr lang="it-IT" sz="2400" cap="none" dirty="0" smtClean="0">
                <a:solidFill>
                  <a:srgbClr val="FFFF00"/>
                </a:solidFill>
                <a:latin typeface="Arial" panose="020B0604020202020204" pitchFamily="34" charset="0"/>
                <a:ea typeface="Arial Unicode MS" panose="020B0604020202020204" pitchFamily="34" charset="-128"/>
                <a:cs typeface="Arial" panose="020B0604020202020204" pitchFamily="34" charset="0"/>
              </a:rPr>
              <a:t>Università degli studi di Milano Bicocca</a:t>
            </a:r>
            <a:endParaRPr lang="it-IT" sz="2400" cap="none" dirty="0">
              <a:solidFill>
                <a:srgbClr val="FFFF00"/>
              </a:solidFill>
              <a:latin typeface="Arial" panose="020B0604020202020204" pitchFamily="34" charset="0"/>
              <a:ea typeface="Arial Unicode MS" panose="020B0604020202020204" pitchFamily="34" charset="-128"/>
              <a:cs typeface="Arial" panose="020B0604020202020204" pitchFamily="34" charset="0"/>
            </a:endParaRPr>
          </a:p>
        </p:txBody>
      </p:sp>
    </p:spTree>
    <p:extLst>
      <p:ext uri="{BB962C8B-B14F-4D97-AF65-F5344CB8AC3E}">
        <p14:creationId xmlns:p14="http://schemas.microsoft.com/office/powerpoint/2010/main" val="29228071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67544" y="188641"/>
            <a:ext cx="6984776" cy="2160240"/>
          </a:xfrm>
        </p:spPr>
        <p:txBody>
          <a:bodyPr>
            <a:normAutofit/>
          </a:bodyPr>
          <a:lstStyle/>
          <a:p>
            <a:r>
              <a:rPr lang="en-GB" sz="4400" b="1" dirty="0">
                <a:solidFill>
                  <a:srgbClr val="FF0000"/>
                </a:solidFill>
              </a:rPr>
              <a:t>3. Food Waste Valorisation and Recovery Policy</a:t>
            </a:r>
            <a:endParaRPr lang="it-IT" dirty="0"/>
          </a:p>
        </p:txBody>
      </p:sp>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2492896"/>
            <a:ext cx="4953000" cy="3667869"/>
          </a:xfrm>
          <a:prstGeom prst="rect">
            <a:avLst/>
          </a:prstGeom>
        </p:spPr>
      </p:pic>
    </p:spTree>
    <p:extLst>
      <p:ext uri="{BB962C8B-B14F-4D97-AF65-F5344CB8AC3E}">
        <p14:creationId xmlns:p14="http://schemas.microsoft.com/office/powerpoint/2010/main" val="35528573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908720"/>
            <a:ext cx="8229600" cy="1296144"/>
          </a:xfrm>
        </p:spPr>
        <p:txBody>
          <a:bodyPr>
            <a:normAutofit fontScale="90000"/>
          </a:bodyPr>
          <a:lstStyle/>
          <a:p>
            <a:r>
              <a:rPr lang="en-GB" dirty="0">
                <a:solidFill>
                  <a:srgbClr val="FFC000"/>
                </a:solidFill>
              </a:rPr>
              <a:t>RECOVERY</a:t>
            </a:r>
            <a:r>
              <a:rPr lang="en-GB" dirty="0"/>
              <a:t> </a:t>
            </a:r>
            <a:r>
              <a:rPr lang="en-GB" dirty="0" smtClean="0"/>
              <a:t>as </a:t>
            </a:r>
            <a:r>
              <a:rPr lang="en-GB" dirty="0" smtClean="0">
                <a:solidFill>
                  <a:srgbClr val="FFC000"/>
                </a:solidFill>
              </a:rPr>
              <a:t>End-of-waste status </a:t>
            </a:r>
            <a:r>
              <a:rPr lang="en-GB" dirty="0" smtClean="0"/>
              <a:t>is </a:t>
            </a:r>
            <a:r>
              <a:rPr lang="en-GB" dirty="0"/>
              <a:t>the key issue in this </a:t>
            </a:r>
            <a:r>
              <a:rPr lang="en-GB" dirty="0" err="1" smtClean="0"/>
              <a:t>Costaction</a:t>
            </a:r>
            <a:endParaRPr lang="it-IT" dirty="0"/>
          </a:p>
        </p:txBody>
      </p:sp>
      <p:sp>
        <p:nvSpPr>
          <p:cNvPr id="3" name="Segnaposto contenuto 2"/>
          <p:cNvSpPr>
            <a:spLocks noGrp="1"/>
          </p:cNvSpPr>
          <p:nvPr>
            <p:ph idx="1"/>
          </p:nvPr>
        </p:nvSpPr>
        <p:spPr>
          <a:xfrm>
            <a:off x="457200" y="2852936"/>
            <a:ext cx="8229600" cy="3273227"/>
          </a:xfrm>
        </p:spPr>
        <p:txBody>
          <a:bodyPr>
            <a:normAutofit/>
          </a:bodyPr>
          <a:lstStyle/>
          <a:p>
            <a:r>
              <a:rPr lang="en-GB" sz="2400" dirty="0"/>
              <a:t>Preparing for re-use</a:t>
            </a:r>
            <a:endParaRPr lang="it-IT" sz="2400" dirty="0"/>
          </a:p>
          <a:p>
            <a:r>
              <a:rPr lang="en-GB" sz="2400" dirty="0"/>
              <a:t>Material recovery</a:t>
            </a:r>
            <a:endParaRPr lang="it-IT" sz="2400" dirty="0"/>
          </a:p>
          <a:p>
            <a:r>
              <a:rPr lang="en-GB" sz="2400" dirty="0"/>
              <a:t>Energy </a:t>
            </a:r>
            <a:r>
              <a:rPr lang="en-GB" sz="2400" dirty="0" smtClean="0"/>
              <a:t>recovery</a:t>
            </a:r>
          </a:p>
          <a:p>
            <a:endParaRPr lang="en-GB" sz="2400" dirty="0"/>
          </a:p>
          <a:p>
            <a:pPr marL="0" indent="0">
              <a:buNone/>
            </a:pPr>
            <a:r>
              <a:rPr lang="en-GB" sz="2400" dirty="0" smtClean="0"/>
              <a:t>Certain specific waste shall cease to be waste  when it has undergone a recovery, including recycling, operation</a:t>
            </a:r>
            <a:endParaRPr lang="it-IT" sz="2400" dirty="0"/>
          </a:p>
        </p:txBody>
      </p:sp>
    </p:spTree>
    <p:extLst>
      <p:ext uri="{BB962C8B-B14F-4D97-AF65-F5344CB8AC3E}">
        <p14:creationId xmlns:p14="http://schemas.microsoft.com/office/powerpoint/2010/main" val="19611364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2074242"/>
          </a:xfrm>
        </p:spPr>
        <p:txBody>
          <a:bodyPr>
            <a:normAutofit fontScale="90000"/>
          </a:bodyPr>
          <a:lstStyle/>
          <a:p>
            <a:r>
              <a:rPr lang="en-GB" sz="3600" dirty="0" smtClean="0"/>
              <a:t>The chemical and scientific progress must keep in mind the </a:t>
            </a:r>
            <a:r>
              <a:rPr lang="en-GB" sz="3600" dirty="0" smtClean="0">
                <a:solidFill>
                  <a:srgbClr val="FFC000"/>
                </a:solidFill>
              </a:rPr>
              <a:t>precautionary principle </a:t>
            </a:r>
            <a:r>
              <a:rPr lang="en-GB" sz="3600" dirty="0" smtClean="0"/>
              <a:t>in their calculous of efficiency for real case application.</a:t>
            </a:r>
            <a:endParaRPr lang="it-IT" sz="3600" dirty="0"/>
          </a:p>
        </p:txBody>
      </p:sp>
      <p:sp>
        <p:nvSpPr>
          <p:cNvPr id="3" name="Segnaposto contenuto 2"/>
          <p:cNvSpPr>
            <a:spLocks noGrp="1"/>
          </p:cNvSpPr>
          <p:nvPr>
            <p:ph idx="1"/>
          </p:nvPr>
        </p:nvSpPr>
        <p:spPr>
          <a:xfrm>
            <a:off x="467544" y="2492896"/>
            <a:ext cx="8229600" cy="3589859"/>
          </a:xfrm>
        </p:spPr>
        <p:txBody>
          <a:bodyPr>
            <a:normAutofit/>
          </a:bodyPr>
          <a:lstStyle/>
          <a:p>
            <a:pPr marL="0" indent="0">
              <a:buNone/>
            </a:pPr>
            <a:r>
              <a:rPr lang="en-GB" sz="2400" dirty="0" smtClean="0"/>
              <a:t>In </a:t>
            </a:r>
            <a:r>
              <a:rPr lang="en-GB" sz="2400" dirty="0"/>
              <a:t>general precaution  is a legislative technique of enhanced protection, seeking to preserve a value even before a possible injury occurs (when it is not certain that it will occur and even if no damage may result in the end). The main function of the precautionary principle is to indicate the threshold above which uncertainty legally becomes equal to certainty and thus an action can be expected from </a:t>
            </a:r>
            <a:r>
              <a:rPr lang="en-GB" sz="2400" dirty="0" smtClean="0"/>
              <a:t>governors</a:t>
            </a:r>
            <a:endParaRPr lang="it-IT" sz="2400" dirty="0"/>
          </a:p>
        </p:txBody>
      </p:sp>
    </p:spTree>
    <p:extLst>
      <p:ext uri="{BB962C8B-B14F-4D97-AF65-F5344CB8AC3E}">
        <p14:creationId xmlns:p14="http://schemas.microsoft.com/office/powerpoint/2010/main" val="14340384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 the </a:t>
            </a:r>
            <a:r>
              <a:rPr lang="it-IT" dirty="0" smtClean="0">
                <a:solidFill>
                  <a:srgbClr val="FFC000"/>
                </a:solidFill>
              </a:rPr>
              <a:t>legislative </a:t>
            </a:r>
            <a:r>
              <a:rPr lang="it-IT" dirty="0" err="1" smtClean="0"/>
              <a:t>perspective</a:t>
            </a:r>
            <a:r>
              <a:rPr lang="it-IT" dirty="0"/>
              <a:t>:</a:t>
            </a:r>
          </a:p>
        </p:txBody>
      </p:sp>
      <p:sp>
        <p:nvSpPr>
          <p:cNvPr id="3" name="Segnaposto contenuto 2"/>
          <p:cNvSpPr>
            <a:spLocks noGrp="1"/>
          </p:cNvSpPr>
          <p:nvPr>
            <p:ph idx="1"/>
          </p:nvPr>
        </p:nvSpPr>
        <p:spPr/>
        <p:txBody>
          <a:bodyPr>
            <a:normAutofit/>
          </a:bodyPr>
          <a:lstStyle/>
          <a:p>
            <a:r>
              <a:rPr lang="it-IT" sz="2400" dirty="0" err="1" smtClean="0"/>
              <a:t>There</a:t>
            </a:r>
            <a:r>
              <a:rPr lang="it-IT" sz="2400" dirty="0" smtClean="0"/>
              <a:t> must be </a:t>
            </a:r>
            <a:r>
              <a:rPr lang="it-IT" sz="2400" dirty="0" err="1" smtClean="0"/>
              <a:t>attention</a:t>
            </a:r>
            <a:r>
              <a:rPr lang="it-IT" sz="2400" dirty="0" smtClean="0"/>
              <a:t> in </a:t>
            </a:r>
            <a:r>
              <a:rPr lang="it-IT" sz="2400" dirty="0" err="1" smtClean="0"/>
              <a:t>using</a:t>
            </a:r>
            <a:r>
              <a:rPr lang="it-IT" sz="2400" dirty="0" smtClean="0"/>
              <a:t> </a:t>
            </a:r>
            <a:r>
              <a:rPr lang="it-IT" sz="2400" dirty="0" err="1" smtClean="0">
                <a:solidFill>
                  <a:srgbClr val="FFC000"/>
                </a:solidFill>
              </a:rPr>
              <a:t>financial</a:t>
            </a:r>
            <a:r>
              <a:rPr lang="it-IT" sz="2400" dirty="0" smtClean="0">
                <a:solidFill>
                  <a:srgbClr val="FFC000"/>
                </a:solidFill>
              </a:rPr>
              <a:t> </a:t>
            </a:r>
            <a:r>
              <a:rPr lang="it-IT" sz="2400" dirty="0" err="1" smtClean="0">
                <a:solidFill>
                  <a:srgbClr val="FFC000"/>
                </a:solidFill>
              </a:rPr>
              <a:t>incentives</a:t>
            </a:r>
            <a:endParaRPr lang="it-IT" sz="2400" dirty="0" smtClean="0">
              <a:solidFill>
                <a:srgbClr val="FFC000"/>
              </a:solidFill>
            </a:endParaRPr>
          </a:p>
          <a:p>
            <a:r>
              <a:rPr lang="it-IT" sz="2400" dirty="0" smtClean="0"/>
              <a:t>Massive </a:t>
            </a:r>
            <a:r>
              <a:rPr lang="it-IT" sz="2400" dirty="0" err="1" smtClean="0"/>
              <a:t>financial</a:t>
            </a:r>
            <a:r>
              <a:rPr lang="it-IT" sz="2400" dirty="0" smtClean="0"/>
              <a:t> </a:t>
            </a:r>
            <a:r>
              <a:rPr lang="it-IT" sz="2400" dirty="0" err="1" smtClean="0"/>
              <a:t>incentives</a:t>
            </a:r>
            <a:r>
              <a:rPr lang="it-IT" sz="2400" dirty="0" smtClean="0"/>
              <a:t> (i.e. </a:t>
            </a:r>
            <a:r>
              <a:rPr lang="it-IT" sz="2400" dirty="0" err="1" smtClean="0"/>
              <a:t>biofuels</a:t>
            </a:r>
            <a:r>
              <a:rPr lang="it-IT" sz="2400" dirty="0" smtClean="0"/>
              <a:t> or green </a:t>
            </a:r>
            <a:r>
              <a:rPr lang="it-IT" sz="2400" dirty="0" err="1" smtClean="0"/>
              <a:t>energy</a:t>
            </a:r>
            <a:r>
              <a:rPr lang="it-IT" sz="2400" dirty="0" smtClean="0"/>
              <a:t>) can stop the </a:t>
            </a:r>
            <a:r>
              <a:rPr lang="it-IT" sz="2400" dirty="0" err="1" smtClean="0"/>
              <a:t>scientific</a:t>
            </a:r>
            <a:r>
              <a:rPr lang="it-IT" sz="2400" dirty="0" smtClean="0"/>
              <a:t> progress, </a:t>
            </a:r>
            <a:r>
              <a:rPr lang="it-IT" sz="2400" dirty="0" err="1" smtClean="0"/>
              <a:t>directing</a:t>
            </a:r>
            <a:r>
              <a:rPr lang="it-IT" sz="2400" dirty="0" smtClean="0"/>
              <a:t> the </a:t>
            </a:r>
            <a:r>
              <a:rPr lang="it-IT" sz="2400" dirty="0" err="1" smtClean="0"/>
              <a:t>investments</a:t>
            </a:r>
            <a:r>
              <a:rPr lang="it-IT" sz="2400" dirty="0" smtClean="0"/>
              <a:t> and </a:t>
            </a:r>
            <a:r>
              <a:rPr lang="it-IT" sz="2400" dirty="0" err="1" smtClean="0"/>
              <a:t>preventing</a:t>
            </a:r>
            <a:r>
              <a:rPr lang="it-IT" sz="2400" dirty="0" smtClean="0"/>
              <a:t> new </a:t>
            </a:r>
            <a:r>
              <a:rPr lang="it-IT" sz="2400" dirty="0" err="1" smtClean="0"/>
              <a:t>strategies</a:t>
            </a:r>
            <a:r>
              <a:rPr lang="it-IT" sz="2400" dirty="0" smtClean="0"/>
              <a:t> or </a:t>
            </a:r>
            <a:r>
              <a:rPr lang="it-IT" sz="2400" dirty="0" err="1" smtClean="0"/>
              <a:t>implementation</a:t>
            </a:r>
            <a:r>
              <a:rPr lang="it-IT" sz="2400" dirty="0" smtClean="0"/>
              <a:t> of new </a:t>
            </a:r>
            <a:r>
              <a:rPr lang="it-IT" sz="2400" dirty="0" err="1" smtClean="0"/>
              <a:t>methodologies</a:t>
            </a:r>
            <a:r>
              <a:rPr lang="it-IT" sz="2400" smtClean="0"/>
              <a:t>.</a:t>
            </a:r>
            <a:endParaRPr lang="it-IT" sz="2400" dirty="0" smtClean="0"/>
          </a:p>
          <a:p>
            <a:endParaRPr lang="it-IT" sz="2400" dirty="0"/>
          </a:p>
        </p:txBody>
      </p:sp>
    </p:spTree>
    <p:extLst>
      <p:ext uri="{BB962C8B-B14F-4D97-AF65-F5344CB8AC3E}">
        <p14:creationId xmlns:p14="http://schemas.microsoft.com/office/powerpoint/2010/main" val="11017870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latin typeface="Arial" panose="020B0604020202020204" pitchFamily="34" charset="0"/>
                <a:cs typeface="Arial" panose="020B0604020202020204" pitchFamily="34" charset="0"/>
              </a:rPr>
              <a:t>Basic </a:t>
            </a:r>
            <a:r>
              <a:rPr lang="it-IT" dirty="0" err="1" smtClean="0">
                <a:latin typeface="Arial" panose="020B0604020202020204" pitchFamily="34" charset="0"/>
                <a:cs typeface="Arial" panose="020B0604020202020204" pitchFamily="34" charset="0"/>
              </a:rPr>
              <a:t>structure</a:t>
            </a:r>
            <a:r>
              <a:rPr lang="it-IT" dirty="0" smtClean="0">
                <a:latin typeface="Arial" panose="020B0604020202020204" pitchFamily="34" charset="0"/>
                <a:cs typeface="Arial" panose="020B0604020202020204" pitchFamily="34" charset="0"/>
              </a:rPr>
              <a:t> of the </a:t>
            </a:r>
            <a:r>
              <a:rPr lang="it-IT" dirty="0" err="1" smtClean="0">
                <a:latin typeface="Arial" panose="020B0604020202020204" pitchFamily="34" charset="0"/>
                <a:cs typeface="Arial" panose="020B0604020202020204" pitchFamily="34" charset="0"/>
              </a:rPr>
              <a:t>conversation</a:t>
            </a:r>
            <a:endParaRPr lang="it-IT" dirty="0">
              <a:latin typeface="Arial" panose="020B0604020202020204" pitchFamily="34" charset="0"/>
              <a:cs typeface="Arial" panose="020B0604020202020204" pitchFamily="34" charset="0"/>
            </a:endParaRPr>
          </a:p>
        </p:txBody>
      </p:sp>
      <p:sp>
        <p:nvSpPr>
          <p:cNvPr id="3" name="Segnaposto contenuto 2"/>
          <p:cNvSpPr>
            <a:spLocks noGrp="1"/>
          </p:cNvSpPr>
          <p:nvPr>
            <p:ph idx="1"/>
          </p:nvPr>
        </p:nvSpPr>
        <p:spPr>
          <a:xfrm>
            <a:off x="828436" y="2276872"/>
            <a:ext cx="6711654" cy="4195481"/>
          </a:xfrm>
        </p:spPr>
        <p:txBody>
          <a:bodyPr>
            <a:noAutofit/>
          </a:bodyPr>
          <a:lstStyle/>
          <a:p>
            <a:pPr marL="514350" indent="-514350">
              <a:buFont typeface="+mj-lt"/>
              <a:buAutoNum type="arabicPeriod"/>
            </a:pPr>
            <a:r>
              <a:rPr lang="en-GB" sz="3200" b="1" dirty="0">
                <a:solidFill>
                  <a:srgbClr val="FF0000"/>
                </a:solidFill>
                <a:latin typeface="Arial" panose="020B0604020202020204" pitchFamily="34" charset="0"/>
                <a:cs typeface="Arial" panose="020B0604020202020204" pitchFamily="34" charset="0"/>
              </a:rPr>
              <a:t>Evolution of Food law in EU and consequences in </a:t>
            </a:r>
            <a:r>
              <a:rPr lang="en-GB" sz="3200" b="1" dirty="0" smtClean="0">
                <a:solidFill>
                  <a:srgbClr val="FF0000"/>
                </a:solidFill>
                <a:latin typeface="Arial" panose="020B0604020202020204" pitchFamily="34" charset="0"/>
                <a:cs typeface="Arial" panose="020B0604020202020204" pitchFamily="34" charset="0"/>
              </a:rPr>
              <a:t>Food Waste</a:t>
            </a:r>
          </a:p>
          <a:p>
            <a:pPr marL="514350" indent="-514350">
              <a:buFont typeface="+mj-lt"/>
              <a:buAutoNum type="arabicPeriod"/>
            </a:pPr>
            <a:endParaRPr lang="en-GB" b="1" dirty="0" smtClean="0">
              <a:solidFill>
                <a:srgbClr val="FF0000"/>
              </a:solidFill>
              <a:latin typeface="Arial" panose="020B0604020202020204" pitchFamily="34" charset="0"/>
              <a:cs typeface="Arial" panose="020B0604020202020204" pitchFamily="34" charset="0"/>
            </a:endParaRPr>
          </a:p>
          <a:p>
            <a:pPr marL="514350" indent="-514350">
              <a:buFont typeface="+mj-lt"/>
              <a:buAutoNum type="arabicPeriod"/>
            </a:pPr>
            <a:r>
              <a:rPr lang="en-GB" sz="3200" b="1" dirty="0" smtClean="0">
                <a:solidFill>
                  <a:srgbClr val="FF0000"/>
                </a:solidFill>
                <a:latin typeface="Arial" panose="020B0604020202020204" pitchFamily="34" charset="0"/>
                <a:cs typeface="Arial" panose="020B0604020202020204" pitchFamily="34" charset="0"/>
              </a:rPr>
              <a:t>Waste Framework legislation</a:t>
            </a:r>
          </a:p>
          <a:p>
            <a:pPr marL="514350" indent="-514350">
              <a:buFont typeface="+mj-lt"/>
              <a:buAutoNum type="arabicPeriod"/>
            </a:pPr>
            <a:endParaRPr lang="en-GB" b="1" dirty="0" smtClean="0">
              <a:solidFill>
                <a:srgbClr val="FF0000"/>
              </a:solidFill>
              <a:latin typeface="Arial" panose="020B0604020202020204" pitchFamily="34" charset="0"/>
              <a:cs typeface="Arial" panose="020B0604020202020204" pitchFamily="34" charset="0"/>
            </a:endParaRPr>
          </a:p>
          <a:p>
            <a:pPr marL="514350" indent="-514350">
              <a:buFont typeface="+mj-lt"/>
              <a:buAutoNum type="arabicPeriod"/>
            </a:pPr>
            <a:r>
              <a:rPr lang="en-GB" sz="3200" b="1" dirty="0" smtClean="0">
                <a:solidFill>
                  <a:srgbClr val="FF0000"/>
                </a:solidFill>
                <a:latin typeface="Arial" panose="020B0604020202020204" pitchFamily="34" charset="0"/>
                <a:cs typeface="Arial" panose="020B0604020202020204" pitchFamily="34" charset="0"/>
              </a:rPr>
              <a:t>Food Waste Valorisation and Recovery Policy</a:t>
            </a:r>
            <a:endParaRPr lang="it-IT" sz="32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85764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196752"/>
            <a:ext cx="8229600" cy="1944216"/>
          </a:xfrm>
        </p:spPr>
        <p:txBody>
          <a:bodyPr>
            <a:normAutofit fontScale="90000"/>
          </a:bodyPr>
          <a:lstStyle/>
          <a:p>
            <a:pPr algn="l"/>
            <a:r>
              <a:rPr lang="en-GB" b="1" dirty="0" smtClean="0">
                <a:solidFill>
                  <a:srgbClr val="FF0000"/>
                </a:solidFill>
              </a:rPr>
              <a:t>1. </a:t>
            </a:r>
            <a:r>
              <a:rPr lang="en-GB" b="1" dirty="0" smtClean="0">
                <a:solidFill>
                  <a:srgbClr val="FF0000"/>
                </a:solidFill>
                <a:latin typeface="Arial" panose="020B0604020202020204" pitchFamily="34" charset="0"/>
                <a:cs typeface="Arial" panose="020B0604020202020204" pitchFamily="34" charset="0"/>
              </a:rPr>
              <a:t>Evolution of Food law in EU and consequences in Food Waste</a:t>
            </a:r>
            <a:r>
              <a:rPr lang="en-GB" b="1" dirty="0" smtClean="0">
                <a:solidFill>
                  <a:srgbClr val="FF0000"/>
                </a:solidFill>
              </a:rPr>
              <a:t/>
            </a:r>
            <a:br>
              <a:rPr lang="en-GB" b="1" dirty="0" smtClean="0">
                <a:solidFill>
                  <a:srgbClr val="FF0000"/>
                </a:solidFill>
              </a:rPr>
            </a:br>
            <a:endParaRPr lang="it-IT" dirty="0"/>
          </a:p>
        </p:txBody>
      </p:sp>
      <p:sp>
        <p:nvSpPr>
          <p:cNvPr id="3" name="Segnaposto contenuto 2"/>
          <p:cNvSpPr>
            <a:spLocks noGrp="1"/>
          </p:cNvSpPr>
          <p:nvPr>
            <p:ph idx="1"/>
          </p:nvPr>
        </p:nvSpPr>
        <p:spPr>
          <a:xfrm>
            <a:off x="539552" y="3645024"/>
            <a:ext cx="8352928" cy="2409131"/>
          </a:xfrm>
        </p:spPr>
        <p:txBody>
          <a:bodyPr>
            <a:normAutofit fontScale="92500" lnSpcReduction="10000"/>
          </a:bodyPr>
          <a:lstStyle/>
          <a:p>
            <a:pPr marL="0" indent="0" algn="just">
              <a:buNone/>
            </a:pPr>
            <a:endParaRPr lang="it-IT" sz="3600" dirty="0" smtClean="0">
              <a:latin typeface="Arial" panose="020B0604020202020204" pitchFamily="34" charset="0"/>
              <a:cs typeface="Arial" panose="020B0604020202020204" pitchFamily="34" charset="0"/>
            </a:endParaRPr>
          </a:p>
          <a:p>
            <a:pPr marL="0" indent="0" algn="just">
              <a:buNone/>
            </a:pPr>
            <a:endParaRPr lang="it-IT" sz="3600" dirty="0" smtClean="0">
              <a:latin typeface="Arial" panose="020B0604020202020204" pitchFamily="34" charset="0"/>
              <a:cs typeface="Arial" panose="020B0604020202020204" pitchFamily="34" charset="0"/>
            </a:endParaRPr>
          </a:p>
          <a:p>
            <a:pPr marL="0" indent="0" algn="just">
              <a:buNone/>
            </a:pPr>
            <a:r>
              <a:rPr lang="it-IT" sz="3600" dirty="0" smtClean="0">
                <a:latin typeface="Arial" panose="020B0604020202020204" pitchFamily="34" charset="0"/>
                <a:cs typeface="Arial" panose="020B0604020202020204" pitchFamily="34" charset="0"/>
              </a:rPr>
              <a:t>From the MARKET APPROACH </a:t>
            </a:r>
          </a:p>
          <a:p>
            <a:pPr marL="0" indent="0" algn="just">
              <a:buNone/>
            </a:pPr>
            <a:r>
              <a:rPr lang="it-IT" sz="3600" dirty="0" smtClean="0">
                <a:latin typeface="Arial" panose="020B0604020202020204" pitchFamily="34" charset="0"/>
                <a:cs typeface="Arial" panose="020B0604020202020204" pitchFamily="34" charset="0"/>
              </a:rPr>
              <a:t>to the SOCIAL APPROACH</a:t>
            </a:r>
          </a:p>
          <a:p>
            <a:pPr marL="0" indent="0" algn="just">
              <a:buNone/>
            </a:pPr>
            <a:endParaRPr lang="it-IT" sz="3600" dirty="0" smtClean="0">
              <a:latin typeface="Arial" panose="020B0604020202020204" pitchFamily="34" charset="0"/>
              <a:cs typeface="Arial" panose="020B0604020202020204" pitchFamily="34" charset="0"/>
            </a:endParaRPr>
          </a:p>
          <a:p>
            <a:pPr marL="0" indent="0" algn="just">
              <a:buNone/>
            </a:pPr>
            <a:endParaRPr lang="it-IT" dirty="0"/>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040" y="2420888"/>
            <a:ext cx="4125144" cy="2224831"/>
          </a:xfrm>
          <a:prstGeom prst="rect">
            <a:avLst/>
          </a:prstGeom>
        </p:spPr>
      </p:pic>
    </p:spTree>
    <p:extLst>
      <p:ext uri="{BB962C8B-B14F-4D97-AF65-F5344CB8AC3E}">
        <p14:creationId xmlns:p14="http://schemas.microsoft.com/office/powerpoint/2010/main" val="3675865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latin typeface="Arial" panose="020B0604020202020204" pitchFamily="34" charset="0"/>
                <a:cs typeface="Arial" panose="020B0604020202020204" pitchFamily="34" charset="0"/>
              </a:rPr>
              <a:t>Market </a:t>
            </a:r>
            <a:r>
              <a:rPr lang="it-IT" dirty="0" err="1" smtClean="0">
                <a:latin typeface="Arial" panose="020B0604020202020204" pitchFamily="34" charset="0"/>
                <a:cs typeface="Arial" panose="020B0604020202020204" pitchFamily="34" charset="0"/>
              </a:rPr>
              <a:t>approach</a:t>
            </a:r>
            <a:endParaRPr lang="it-IT" dirty="0">
              <a:latin typeface="Arial" panose="020B0604020202020204" pitchFamily="34" charset="0"/>
              <a:cs typeface="Arial" panose="020B0604020202020204" pitchFamily="34" charset="0"/>
            </a:endParaRPr>
          </a:p>
        </p:txBody>
      </p:sp>
      <p:sp>
        <p:nvSpPr>
          <p:cNvPr id="3" name="Segnaposto contenuto 2"/>
          <p:cNvSpPr>
            <a:spLocks noGrp="1"/>
          </p:cNvSpPr>
          <p:nvPr>
            <p:ph idx="1"/>
          </p:nvPr>
        </p:nvSpPr>
        <p:spPr>
          <a:xfrm>
            <a:off x="179512" y="1220464"/>
            <a:ext cx="8784976" cy="4728816"/>
          </a:xfrm>
        </p:spPr>
        <p:txBody>
          <a:bodyPr/>
          <a:lstStyle/>
          <a:p>
            <a:pPr marL="0" indent="0">
              <a:buNone/>
            </a:pPr>
            <a:r>
              <a:rPr lang="it-IT" sz="2800" dirty="0" smtClean="0"/>
              <a:t>’60 </a:t>
            </a:r>
            <a:r>
              <a:rPr lang="it-IT" sz="2800" dirty="0" err="1" smtClean="0">
                <a:latin typeface="Arial" panose="020B0604020202020204" pitchFamily="34" charset="0"/>
                <a:cs typeface="Arial" panose="020B0604020202020204" pitchFamily="34" charset="0"/>
              </a:rPr>
              <a:t>until</a:t>
            </a:r>
            <a:r>
              <a:rPr lang="it-IT" sz="2800" dirty="0" smtClean="0">
                <a:latin typeface="Arial" panose="020B0604020202020204" pitchFamily="34" charset="0"/>
                <a:cs typeface="Arial" panose="020B0604020202020204" pitchFamily="34" charset="0"/>
              </a:rPr>
              <a:t> first </a:t>
            </a:r>
            <a:r>
              <a:rPr lang="it-IT" sz="2800" dirty="0" err="1" smtClean="0">
                <a:latin typeface="Arial" panose="020B0604020202020204" pitchFamily="34" charset="0"/>
                <a:cs typeface="Arial" panose="020B0604020202020204" pitchFamily="34" charset="0"/>
              </a:rPr>
              <a:t>years</a:t>
            </a:r>
            <a:r>
              <a:rPr lang="it-IT" sz="2800" dirty="0" smtClean="0">
                <a:latin typeface="Arial" panose="020B0604020202020204" pitchFamily="34" charset="0"/>
                <a:cs typeface="Arial" panose="020B0604020202020204" pitchFamily="34" charset="0"/>
              </a:rPr>
              <a:t> of ’90</a:t>
            </a:r>
          </a:p>
          <a:p>
            <a:pPr marL="0" indent="0">
              <a:buNone/>
            </a:pPr>
            <a:endParaRPr lang="it-IT" sz="1600" dirty="0" smtClean="0">
              <a:latin typeface="Arial" panose="020B0604020202020204" pitchFamily="34" charset="0"/>
              <a:cs typeface="Arial" panose="020B0604020202020204" pitchFamily="34" charset="0"/>
            </a:endParaRPr>
          </a:p>
          <a:p>
            <a:pPr marL="0" indent="0">
              <a:buNone/>
            </a:pPr>
            <a:r>
              <a:rPr lang="it-IT" sz="2800" dirty="0" err="1" smtClean="0">
                <a:latin typeface="Arial" panose="020B0604020202020204" pitchFamily="34" charset="0"/>
                <a:cs typeface="Arial" panose="020B0604020202020204" pitchFamily="34" charset="0"/>
              </a:rPr>
              <a:t>Food</a:t>
            </a:r>
            <a:r>
              <a:rPr lang="it-IT" sz="2800" dirty="0" smtClean="0">
                <a:latin typeface="Arial" panose="020B0604020202020204" pitchFamily="34" charset="0"/>
                <a:cs typeface="Arial" panose="020B0604020202020204" pitchFamily="34" charset="0"/>
              </a:rPr>
              <a:t> </a:t>
            </a:r>
            <a:r>
              <a:rPr lang="it-IT" sz="2800" dirty="0" err="1" smtClean="0">
                <a:latin typeface="Arial" panose="020B0604020202020204" pitchFamily="34" charset="0"/>
                <a:cs typeface="Arial" panose="020B0604020202020204" pitchFamily="34" charset="0"/>
              </a:rPr>
              <a:t>as</a:t>
            </a:r>
            <a:r>
              <a:rPr lang="it-IT" sz="2800" dirty="0" smtClean="0">
                <a:latin typeface="Arial" panose="020B0604020202020204" pitchFamily="34" charset="0"/>
                <a:cs typeface="Arial" panose="020B0604020202020204" pitchFamily="34" charset="0"/>
              </a:rPr>
              <a:t> a </a:t>
            </a:r>
            <a:r>
              <a:rPr lang="it-IT" sz="2800" dirty="0" err="1" smtClean="0">
                <a:latin typeface="Arial" panose="020B0604020202020204" pitchFamily="34" charset="0"/>
                <a:cs typeface="Arial" panose="020B0604020202020204" pitchFamily="34" charset="0"/>
              </a:rPr>
              <a:t>good</a:t>
            </a:r>
            <a:r>
              <a:rPr lang="it-IT" sz="2800" dirty="0" smtClean="0">
                <a:latin typeface="Arial" panose="020B0604020202020204" pitchFamily="34" charset="0"/>
                <a:cs typeface="Arial" panose="020B0604020202020204" pitchFamily="34" charset="0"/>
              </a:rPr>
              <a:t> : free </a:t>
            </a:r>
            <a:r>
              <a:rPr lang="it-IT" sz="2800" dirty="0" err="1" smtClean="0">
                <a:latin typeface="Arial" panose="020B0604020202020204" pitchFamily="34" charset="0"/>
                <a:cs typeface="Arial" panose="020B0604020202020204" pitchFamily="34" charset="0"/>
              </a:rPr>
              <a:t>movement</a:t>
            </a:r>
            <a:r>
              <a:rPr lang="it-IT" sz="2800" dirty="0">
                <a:latin typeface="Arial" panose="020B0604020202020204" pitchFamily="34" charset="0"/>
                <a:cs typeface="Arial" panose="020B0604020202020204" pitchFamily="34" charset="0"/>
              </a:rPr>
              <a:t> </a:t>
            </a:r>
            <a:r>
              <a:rPr lang="it-IT" sz="2800" dirty="0" smtClean="0">
                <a:latin typeface="Arial" panose="020B0604020202020204" pitchFamily="34" charset="0"/>
                <a:cs typeface="Arial" panose="020B0604020202020204" pitchFamily="34" charset="0"/>
              </a:rPr>
              <a:t>in the </a:t>
            </a:r>
            <a:r>
              <a:rPr lang="it-IT" sz="2800" dirty="0" err="1" smtClean="0">
                <a:latin typeface="Arial" panose="020B0604020202020204" pitchFamily="34" charset="0"/>
                <a:cs typeface="Arial" panose="020B0604020202020204" pitchFamily="34" charset="0"/>
              </a:rPr>
              <a:t>internal</a:t>
            </a:r>
            <a:r>
              <a:rPr lang="it-IT" sz="2800" dirty="0" smtClean="0">
                <a:latin typeface="Arial" panose="020B0604020202020204" pitchFamily="34" charset="0"/>
                <a:cs typeface="Arial" panose="020B0604020202020204" pitchFamily="34" charset="0"/>
              </a:rPr>
              <a:t> market</a:t>
            </a:r>
          </a:p>
          <a:p>
            <a:pPr marL="0" indent="0">
              <a:buNone/>
            </a:pPr>
            <a:endParaRPr lang="it-IT" sz="1600" dirty="0" smtClean="0">
              <a:latin typeface="Arial" panose="020B0604020202020204" pitchFamily="34" charset="0"/>
              <a:cs typeface="Arial" panose="020B0604020202020204" pitchFamily="34" charset="0"/>
            </a:endParaRPr>
          </a:p>
          <a:p>
            <a:pPr marL="0" indent="0">
              <a:buNone/>
            </a:pPr>
            <a:r>
              <a:rPr lang="it-IT" sz="2800" dirty="0" smtClean="0">
                <a:latin typeface="Arial" panose="020B0604020202020204" pitchFamily="34" charset="0"/>
                <a:cs typeface="Arial" panose="020B0604020202020204" pitchFamily="34" charset="0"/>
              </a:rPr>
              <a:t>CAP (</a:t>
            </a:r>
            <a:r>
              <a:rPr lang="en-GB" sz="2800" dirty="0">
                <a:latin typeface="Arial" panose="020B0604020202020204" pitchFamily="34" charset="0"/>
                <a:cs typeface="Arial" panose="020B0604020202020204" pitchFamily="34" charset="0"/>
              </a:rPr>
              <a:t>common agricultural </a:t>
            </a:r>
            <a:r>
              <a:rPr lang="en-GB" sz="2800" dirty="0" smtClean="0">
                <a:latin typeface="Arial" panose="020B0604020202020204" pitchFamily="34" charset="0"/>
                <a:cs typeface="Arial" panose="020B0604020202020204" pitchFamily="34" charset="0"/>
              </a:rPr>
              <a:t>policy) contains measures influencing Food Waste Production  </a:t>
            </a:r>
          </a:p>
          <a:p>
            <a:pPr marL="0" indent="0">
              <a:buNone/>
            </a:pPr>
            <a:endParaRPr lang="en-GB" dirty="0">
              <a:latin typeface="Arial" panose="020B0604020202020204" pitchFamily="34" charset="0"/>
              <a:cs typeface="Arial" panose="020B0604020202020204" pitchFamily="34" charset="0"/>
            </a:endParaRPr>
          </a:p>
          <a:p>
            <a:pPr marL="0" indent="0">
              <a:buNone/>
            </a:pPr>
            <a:endParaRPr lang="en-GB" dirty="0" smtClean="0">
              <a:latin typeface="Arial" panose="020B0604020202020204" pitchFamily="34" charset="0"/>
              <a:cs typeface="Arial" panose="020B0604020202020204" pitchFamily="34" charset="0"/>
            </a:endParaRPr>
          </a:p>
          <a:p>
            <a:pPr marL="0" indent="0">
              <a:buNone/>
            </a:pPr>
            <a:endParaRPr lang="en-GB" dirty="0">
              <a:latin typeface="Arial" panose="020B0604020202020204" pitchFamily="34" charset="0"/>
              <a:cs typeface="Arial" panose="020B0604020202020204" pitchFamily="34" charset="0"/>
            </a:endParaRPr>
          </a:p>
          <a:p>
            <a:pPr marL="0" indent="0">
              <a:buNone/>
            </a:pPr>
            <a:endParaRPr lang="en-GB" dirty="0" smtClean="0">
              <a:latin typeface="Arial" panose="020B0604020202020204" pitchFamily="34" charset="0"/>
              <a:cs typeface="Arial" panose="020B0604020202020204" pitchFamily="34" charset="0"/>
            </a:endParaRPr>
          </a:p>
        </p:txBody>
      </p:sp>
      <p:sp>
        <p:nvSpPr>
          <p:cNvPr id="4" name="AutoShape 2" descr="data:image/jpeg;base64,/9j/4AAQSkZJRgABAQAAAQABAAD/2wCEAAkGBxQTEhQUExQVFhUXGBgaGBgXGBkdHBocHBwYGRcXFx8cHCggGBonHBgcITEhJSkrLi4uGB8zODMsNygtLisBCgoKDg0OGhAQGiwcHRwsLCwsLCwsLCssLCwsLCwsLCwsKywsLCwsLCwsLCwsLCwrLCw3LCwsLCwsNTIsLCwrN//AABEIALgA8AMBIgACEQEDEQH/xAAcAAACAgMBAQAAAAAAAAAAAAAFBgMEAAIHAQj/xAA+EAACAQIEAwYDBgUEAAcAAAABAhEAAwQSITEFQVEGEyJhcYEykaEUQlKxwfAHI2LR8RVyguEkQ5KisrPS/8QAGAEAAwEBAAAAAAAAAAAAAAAAAAECAwT/xAAhEQEBAQEBAAMBAAIDAAAAAAAAARECIQMSMUEE8BNhcf/aAAwDAQACEQMRAD8A7cGr2agz16HqsCesqu96KhxeKyx60sC8DXtD1xnjjlAq5mpYElZUeeqnEOJraR7jSVRSzRvA1MdTHKngWsTZDqVbY6GK4b207G4nD3JU3MQjBiHOrCJJVpJMgT5abV2nCcRS4qMpkOJX0/Sq3FglxGtXEzKd5/T+9ED5rsWnuMqICzPoqjdjuFHmY8q652Y7OjA2oJVsQ8d4w1A6W0/pXr9469IudmuxtrB3XuK3fXmJysUCi0hJ8KCTGmmboBtzYr+Ay2XJ1aCZ/OOgp0AYHPn151h9aXu0XEbltkCNlBDTt1GutBsT2luhkCXJDBfw6GBM6dZqcRflktmKv8Qcr4y2jiQtkE+rMxEUc4Ugt8OQjRRbdh5AliB51qOGWsW6PeWT9nMspKnW64X4SJhQQPWpe2DC3gnVRAChFA5DZR8qLFS7NLPZPBd4sGfE9tDtzVf/AN1JxS62KuwggMIHM/zHZgB5kvFFOwNotcCZQB3/AIWG/hVc3yKR7GmrhfZvCcOVLmIuq90BcrPoJWADatgkyPxeI61VuDN/DP2luxZf0P61yrtDjrljEJkIDNbhWgEgErOWdjqNfOmTiva9bpWzbs3MjFlF0mF0G8BTp6mlztjhj9osXDAyh408lj9+VR5+q64vPlUsRdkk+f585qG4dfUflUV9/A5nYTHodh51494ZAw1jWmSxg3KieprV3qjYxoJIJirdt13OnrRoatQ/iVy7bIuLcMKCco0K6EQY3Bnflz3ojdx6oNBJ6nQfWgXFb5Ky4BB0nUAcwBI1Jo08EOFxk1irBxa/d8XoP1pbw+JQMAFCgn4jr8p0Aps4ZwTvzlBZiIzFjCoDsWjQeQ3MUrc/Tz1Ww2Iz3bVvMAXdRAlmiRmMDosmn/hdkQzRux38oHvtVXh9mzhgbdlQWYEO8QSOYH4V8hvzmiuBtkWgSoGhOvnqI3geVT8XyTvbC+Tw6569L0tX+NuCYjQ7Ryq5ieMpbRSxksNAPrPStsQnxOK1bXdZHtI/WgvaDjEWyQRqA2+xBB9udAeKdoDOgn4vqIP78qWhxQk28wzBWUlOoUg5J5AkR70jh/4dxJ2Ba4txRAAYowBJYazEbU04HGBh6Vza92uZ8S7jDXcjDIS99s0EAh8mtoEMPh8t+VNPCsSchIR82pXNpm6axoaU9XebP1P2k4s1pxHSADEGdyPcAUuNicRfLSFZWY5lzHkTl3005eus0c/0wsS+JuzvlQaRmOoJO/LQdK94tjrduwSfCixCpAJ1AAG1Fv8AEgOM4y+FshTbZEzQMzLqTmO8gafFvTXw6+bqgjyidyPxHpO8UF7OqMYGCrcOGZXW41yYuEwAg1liAGk7DTc6BywODW0ioswoCyTJMCASTqTzk9TTD2xho/Wvccma3cXqjD6EUE7SdoGsXrNgW575WIfMQRlIzgDKeRGsiM48ppfZ+6xti3hbQSw2a7ccH+W/ehgcgBIckqrNtllD980Bz7tNdLheRKn8waWrambfgy5dzO/nTe7mGnuQZYKq5jAloWSnLQE8/D0M74S5a75e97s2ofMAGknTJlhRA+LQ9R0o3GV+O23/ALQ8P4iba22UZoQoyzuubMCOUgzodwx1Fa8cxi4m0gHwteVW5aCGYHocp+tQZwQSTbUhfCFJILBU1JK7Fs505Fa1xuHc3bL2iO5l82waYAEyJIJX2g0T9XJnOCmHxPdsGW4LOs58sxM5iFA1J/Zry1Za740tG8CdcRiYyseqjNkiRsS+/KqVriTJehFIK7MROp0MSOmxoo3CMXibmZkuEnXM4IHTnWfy312/48zjbZP9/wB/ofedvtNlWxRYgNNpc+QcoXxBIA6LV3tbZd0YhRKHMInluNuYqK52du2cVZe5G0RM6ty9tqZ7NlXuHNqBJjrrz+dLmeMvns+3l1zC7ctBC11lgEaHlOxPrVLhuIU3XUFRbuKCikwecEDkI/Kuu4/CW7Nlu4RbQEAd2oXqI03965d2i4dexGNsJaDO7AGfEQoDk52PJQPyirYhgsl5IMhdJMj00q5hcOdhp6af9/WimLtW1xF8KwKBgM3IkfER5a1tcvIo8JE0j1mGwSrrAmt8Zw9bilTsR8jyPzqpcxhMBZJJgAAkknYADUnyFNPDezotjvMXqfu2OQ87p5/7B5yeQy77nE2nNtJXZvsTcxHjvE2bCmM4+K4QSMtmRtv4zoOQanHGcQt2bYtWVyoD4VE6nqSdWbzNVu0faIwxUFoEQvIdB0UeVIL8VuG4LhMxOg2jn/msZO/mu3yL36nzhQZruZzsradJinlLMADQRHnST2Rvi6Sw1Byj6k+21PTafhFdnHE5mRh1dpDv4wht9Zj18/fesv3BkBzEvIlTsBrr+XzoRgsZ3n8sZQ6woL7AkwpYk6jqaucPxaspIKtDupIA3U/I+3SqvyZ+xNmIMWSRzoDxW7lUoDJaQ3l0APOZM+lMvEcaqLJiToB59fSlHMHze9TOvt6rm7G1zHlrRQyDAXTmPX2po7EdqTaUq1uT8Xh8OdjGZrhgy0BRPkfKE+y2grfC38irqAWfQ9Y0jz15VUmRpbenS+I9pGu92IEQr7zzIM+QozwbCDEtlulchEhCNXAmdfugfWT50lWL4Wz3jW1KsodAoJBGss/RBvESZ5CvLePuPldLhDEgqwYSzCCCg2YjTQSOVLU5/K7hhcOqKFUBVUQFUAADoANhU5NAeyPaJcbYFwQHU5bi9DyYf0sPEPccqC9neLcR+0XrONRVABNq4lhijeIrEq+uYQwBIOhmmDli8QLaO7TlRWZgBJhRJgczHKgXBcATbss5I7uGVc2cAlV0RiNbcGI31OogVTw32q5ns425a3LslpSENkAZoLLmJDQJn7w9DFxzHXrHFOH21ZjaxCX0uKfhzLD5x0fxH296ATuOLlxF4Dlcf6kt+tCS2tGu2mOS3jbiEwSqPqNNRHryoH9pTqPcx+dSGjtRmzdTureQ6Qd/9zT9aCaMYUk/X8quYD4be+gf/wC16ObpWHT+HbTibx/DaUf+p9P/AIGn8VyvgHEHwhuXly3UYKLlsAhwqZiShmC3iOhiuk4fG51BVgVYBgRzUgEH5EUdT0oVe0rnvbZYgeLlyGp/IUPs4pTcJ7zKD97bQGYkjnRDtQua5bUSJfcCY0bUjnvS9jcGSpXvNxEi3B2iQQ+9JSbiPF8LbUp9oNy5CKQSWOhkMwgAEzqaT+NcavNaNtb7hASQpJiCB8XnIge9R9oMELFrvA7koFXQQzAkAZiWOYjlIrRMXZyMzBbpgQTAj+oDXUydP6R7sFvD3srCSSDvrTRwDgl3F62QO753XMWx7/fPkv0pg4O3DAveDDI8feuqz5dZOYt8R9to61U47/EUEAWgXgQPuoB0Hl5AfKsuvl63OeVST9tMGCw2HwCZlbPeiGvMI9RbXXux7k9SaVuLdojcJy7daVcZxR7xl2ny5fKoVxFRz/j23793aL3/ADkYOLoLi7IUyPhPLoa27w1guda6cxEp4/hdZ8DkxrdJ16BFH510ckdV+VJf8O7YSwmsSHYadXP6U5teH4x8v+6qIrinDQbroSJVly3AdNJG+vSRRO3h+6GVRA85k8iTrrt9KqdkbilLgcSc4jSYzLt5ag00WWtBgP5hYkSBk0B33nWeRgVF/vLTr30v8Xw7wD4igbKWAbLJ0GseRoJhrOUsPf58q7Tg+D2Hsm263gjgq4uvZAVYBLkrOx1HORrpXJMThhbdredbgRyouAQHA2cdAd+fqd6cmQSBI0ZvU/nVrgmPNq6HClipOUBsupjXYzpMDTWNaHq2+h1JqTAfGYHQ0/4JfTqcU7LmaS5YySzHIQVVwWXWQIaB00qtisKAUIdGuKyQTbck+IHNJfwqv6HrS/irr95cyqfFl3WZgH5jU6VbucUvEFVs93O5AJJ9JErr1LdKj6Xf1X2kns0a7G9oXwmNLi3Fm65FyFjwZmZH+LUpOb0LDnXd7bhlDIQQwlW3EHVT5jnvXz1h8BjFW3dvutu24JVLjAO67SqBM0TGpgRHWuj/AMLuOSGwjkMFGawwnVQBnQSNcp1B5gx92rqVux9stAfbnRr0uLTWiYdHNtXtupUZTLKVgnUAHbxHeN3pYKiI9xDn1I/lkgqh2MM0lRPLMdYg68U4thzfXCXDcF4qXXIHHh1BKuOe4gVUw9xvs+FP8tUuBGCqmQgkBgujZWMHKdBJGw2oDlna27cfF3FxVuwbtnKsqjqHQyyMDmldyBvsemo17aKA9sl7ROXu3bW2x+6W3Zemgp47acGFxziA8ZxbtgR8IUXDI8Ws5h6RXP8AFRhbp17xbieNCIlQSIGu45Gsb1L1kvrX/jv0+9ni+Lrj4R3Y6IAv1Gv1qRcT3eHV30IDxmPNrj5eszS5e4fmGbDsbqETlmHXyYEifXeqnEsUVs2EJ0AdzrO50HsJ+dXzJ/GXsdB4djwyq6HRhPuPy1p17BY8HDZCQO5d7cf0mHt/+1o/41ybhDd1mtScy5WM/iOjx5DQVrgsNxHEEvgBiiNmew7IjQdPFmVXI9THOqvpR1XjOKBv2QGH/mHccgoj60JxN2gnD+wHFruS7e4gltwCCHZrjIDuDplJgDnQbj2DuWbrW14kz5DDfyBvAO4MEGamG97cYkdwUkSWSBOpEySPlSTZcjYxypo4phrb2bIOJdnJJfMnhJAWDAjbMRvVTC8OslFznxFyCQI8J20HP361UhVSS+6oyo5g7gaR5DyqrbE7an9/OiNjBKXkXcgA3iZ5daNYfgI1ZLihjz1GnMQDz6imZYNiNCQDO3P36Vulhj6deXzphXsbcJEXbcTqdTA5mOelFcX2SRAgF5iGQ5M9tR4lPiU6srGSNV2DCaep9JtuORzem3z51sLJNFbuAuMR4s+n3m67AbR7VLbwpUiVO4nUR+dLQeeyFk21CwfDbRTAJEyZ2plF4ddfMRXOMTjnUaFeUhlDeYggrpVQ9r7i6G0h1nR7i7e5j5UDBOzg0jRY35R+lWrFpYA105Dwnz1FWe7HlWC3WeqaIqLGVLikA7YjQknUmbRy8tBvFLHagBbucLkW4D4c2eGAAaCFXnrtzNNWXrI/e9Kfa2+ouIpJJRSWOg3Mj00FOU5AC/hcqWnkfzO8EQZGTJqeRBz+xU1c4ZgiytcBIi7aVgvxZCHa6wB0OUBdOp2ol2m4eUw2HPNGIb1cA/moEUT7N2//AAyQPiLGfeJp74HTMAOHWAV75Likyq3FV8nKFOSQNNifzqhjX4YCFVEa2wMgLIG+4JDRtoAduVK72/psJPvUToNdPz/OlpG65j+Hm4WvN3jFYLi24B5RuVAjQAedc9DfZ7rXrGW0JLWwMxCH7kyADpoeo0o4mCcKGV0B/Dn8W8bDaqePwT6h1L9Y1n06iq9DpPC7eG4hbw+OFsLdKDK+neWjrmQHyJI251Db7Om3jLmL77MHtBWtm395CSjBs3hgFpAABLE0qfw+xrYXEdxEYe8IWT8F0TljT7w8J8wldGxpMEATOnSgErtagXA3HfQJrMxE+FSSNoJBrlmOx9opAu2ww2bvnJ5f0/uaNfxRTG3cUbKd++HVbcKqt3cnU5o0YggHWY5UkN2ev/eQjyj/ALp4NFbWPtwB3qkhSIzNqY03iKCYlg1+yvIC0DPl4j6zNdI7C/wiN5TdxhKqwtmyFIMzJfOPQARtrzpjwn8HbNq8bty/3lqRmtm2BmVYhcwbSSNYA0086nyUAH8OOy3228+KuMgsI5BRTLOwYHKeSp4R5nyrpHH+0GHsyL19bNtVBKaBiJgAAaxOkDpVTtd2mt4DDeGNwiKgVRmYfCvIBRLV8638T3mI7xpM3JJYyQC3WOnTSosvf/gnjrfantml5ls2rhtWVJ10Q3GPqDlQDluZmdIpcxXBs/iD5p1kk6+ciQfnSzxayWOUCTJ08+dS8LsPbSULIegJEnzjQ1XMjT5Ji5jeEX4zFCUWTI1Cjq0fnQx8SDoFRfJZE+e+9MF3i117TW3hlYRMQ0adDrtSxes1bLW4dRqVJid5qYcSRR8IX0Yiqti0zMFXdiAJ8+Z8v7U88Ot27WVUUbHMxHikc5jn0pbi+efsB8B4wFuMzOYZHVSTIVtCIMa7b0T4/wASJdQrAraBAIM6tlzfPKvyqbH3vXSg1y7O+vypaq8Y84dhXvNo2VQBLASTJMBdQDsdZ0iinFODMoU2rxYNIi4pBUjcMykqOo661pYxGLAQrYVgFWGmZEaHVugiq/FuK4kLlu21QMRGm5Exs2m9OM8atgroU5mtnYDU6QSTy5zQ/G4Rv6T6Gov9SYwCPqa8+2BSTGY8hOgP9qYdFa9zAH79qxbvOQN9I/c1WR2P3Sduc/8AdST/AE68oqMCbvAQdIHMiffrrSTh/wCdiQTqGeSOoXWPkBTZiVK22bUHKxEyATFLPAMFcW7nIKhFkEjnsBr+dPDlX+2VwiwAfvXF5+Radtfh/wA1b7Dqj4fI7srd4wHgzAKQrTuI1JG/KqXatc1nNHiV1bQbAgq0xsBmmt+zLJbtlSFLEkkgy0aDYbDw8+tPPMIw3stsxcMan8RyiNC0CflTtwns7hLtoXEW8wJ0zlkJ9Acsjzrnb4sGS4zGBGYktA2E5td416U0cG7MX9GtXBlOkd5c8BIk5hCsGA2mYzaUYF3G9kL6tNnubi9GAUjy5hj5yPSoMV2XvojP3as3IW7rSP8AjkI+Rq5xHgPEjeLWMVlQ6y7gkeRUWogbAfWmPs/gL9oN9oxBvsYg5QqiJ+FQJWZEyzbDaiUsIfDeAC8cl2xidN2XNbWfiBVi4zeoWujfZi3xex5n186uxWGkAy/wdGmRoaFXOxthjBBgnqZjoOgpmZxQUY1gX18R8tBU9dYpZex3aqqkhVECT069ao3+IsqEsA0bCfiPIeQqtfNxlGZtBsIoJ2h4vawlrvr3w5lXQajNMGOmlZ5aHGe3OLxLY1ziHaVY93IgBGP3ANBP6UEOGzMZ/wA0X7Y8dTG40XLYIQBUWdyAdyPuiTtQQ3ySSdNela8/hUXN5iNSCY3I9v36UyJdtugUAowI0bRSddA21KfA7ga9aDbF1HqT8I92ge9dMWwrAKQI6R86XXWVfM39CMTw3IgJ00Gg1A05HTSlu9Y19acbvD2toe6Zsp0yHxKZ0GWdV9qXsThnBhikjpJj3nWnOh9FThdkd8nv+RpnvPSib7W3VhBgg89eopmuYlWGYbETrpHkelHW/rT4+pJYG4+/qaE3b0Sek1NjcQJNR8N4ecRc7tWC+GST0kA5QN210p4z6pw4te+z2bRABhEBB5+ESPnSxdvNis2gUIBou0tOvrpR3tncJkDQdJGn1ql2ZsEWLzR8TKB55QZ+rUagsvKnStrNsEajnW2L+MipcMNqenP117h2FgwFLHberD4G5acPcsyBqFzEA9DmAMVXGNafDlHpUi491EubwXYjMCvoFP6VXibUHEMKGzaFQwMDoDyG0x1pRwvBXtszC47rEajp5+tPTcVWDlfaJU6aeU6TrVAiVDahDsRlH+aeaUpaNkRuOkR5a+o86jtYUKQQBz2A59Pzp3sdlXxChwIXl3hgnzEcqJYb+HqRLXWBO4UCPPXc1J65hiAxaFltpjeT/jrR/sfxZrLm06hsNeIzrJISSTm0bLbzFvESfPWn7BdhcOhMy400bbTyHh+lGrXCwrlwzA5YgRB1ksdJLHqSaPBtW7OWPDEHXSIPnpUtR2bKqIUADoNB8qkqTZWj1sWrR96ArOSNxMbUOWyZ211mi503O9ai8oMVn17QGYmyMokx++Vc9/ijhs+AxGUGFyvrzCspJ+U10XEWzMkenSh3EsGr23RlDBlIIOoIIg1UgfKFq9lII3FS2WkkSB60+cd/h2tt8qFl0JA1Okx+dLt3spcXnVlqhZwn9a/WnjgvaFsqreIMfe5+U9fWlROEuvL6VKuEYbiiyX9EuOj43GDuwVIIOxn20pYxl+WNCcLiXt6A6HdTsfPyNaf6vbbSSrTGU/32NZzmxf3WxhWuuFXQ7knkOZq7iODCDDmRoeXpU3Zq3IusQJlR7DX9fpV1yFBFVtXxl/Sq2GCHxBtOnPyiia4V7QzvaYXEYQpAPKRMExoTV/hLA4pTA0Ux/v6jzidaYDh/5hJHhYKTPMg/5qrWfX6S+0VswGhkBGxOnLby/tRX7WGsh8mQMCwCNoJOgjQEVc4pcyqwiDbI91O4P0PvVbiF8MkjbY+XpUkU3XM3hBJ5xJ19hVi3bZCJGp5airvDLoVSRoxJ/wAedacQxZIA2POqnodawmFGfxKQfwmCNfbQ0Ru8A70RlABG8/vWi2A4MATpof8AJgDT5RRS1wxFIKiP1q/sgvWOxqWxCy082yHKTuRKSeW5ph4bwxLKZFURrOm871eivai9aqRCrtJkADSIM/SNK3BraKykbKysrKAyvBWtxx/itlaRNAeEV4RE1g1JqviXIGkxzqL0HmIed9BVfDAR789q2dC6hthVI4lVIA3M7eVKULbDl+/8VC9oefl/aojekg8xv9P0qbXSfXpV6AfieALqw+9lbL6j9CRQXG8IU65flTjcXrVG9aUmOcTH61WkQsTwgCdJoPjOGBT8DfL8pro74P8AyKFcQwXXpT0nN8Tw8EaHKfNZ+mk/OqVzAKAQd+o0+n/dOHEOHwZNBcVhKArcCITvFk+KGEnmJBj2P0qfG3YWaH3VI15+VVsRiM0AmovNtVz1jOG34v2zOgcfXT9aZb/GwLrocxCiFgHVo2B5DbXyNJ97RDlIzypUk7EGZ9qYU4smXvXALqADliJ158hz+dFl0aoNiLlq7dZYUQJ5xpuOh1obf4k7ACSBAETofMxVvieJJQWxBuXWzNroBuNfP8lNVkwJGpMx0qhUeE3M8tTWl+5JM78/0FWbtgWwFDZp1OkegGp+dUmM1RPqVJML4p8o0+e9ElNI/A1vZFN2+C2sZQpAB3UEDXl5jzppwF9iNYI5fTnR1CERXteCsqFNXuRXqtNe14FoD2vCK9ryaA1A6io7qnQKQPWp68igIHU/i+VeK3uOtWYrRk5aRU3kBnEwzAKFDczLRHQ7a0uX+F3QcyFVIiZnXfbodvrToAJ661Bd02Gnz1okBbwXDykEliSADJmTRm20iIP+dK0xa6jwuepGnvE1vgDqVytG8kbH9daeUNLhiQ0jz1/YqD7Krr4TIgj4pidIPMHyoi4aABrvPpQi92et999otlrdwiGKnwuOQddjHI7604Gpw0cyCPqKjuWS2mn6VcuYYbQTy31Hp5eVRjCaaSDTIv43BSNvb970B4jwyNhpTteX8QjzG3uOVD8Zgxy+mlBOd4zh2m1AMZhYro2NwUgTqdYI0NLPF+FEzBKnz1/zTBH4ipWIUEcxrPtQvC43IWIUeIFSPyPtRDiVvEWnPiDA84H5E0DcmSTp10o01y3iDAE/CIHpTBwi/cfwkGI0f970rW2q/hsSRpOmk+1KgYxr+JvWPlvVOreNUBxmMgkk5CCY8p0mrqYCwbbOjM+VSTJgg8pECnacdO4LYKXC9ySnhCwpZoHwg3ncZp00VPSKd+C3XBIuEKrHwArDHr/vXUa6HTzpKYsqqw+IEahiIYmFliQFJPIUU7NcDcjvldgWbxMPiuDYh7jSzKI0gx0qrPEQ/Cva0tLAAres1vBWVleMY3oDAKr43Bi4MraroSp2MairCmdq9oDwCsBr2o7NoKIAAHlQElZWVk0BAmGUMXCgMdCY1PODXrelSxWjoTz/AOqA17sREVSxVpiIVivQiNfWrRLDTQ+9am4Qdh560yU7bXASHIbow09iOvmKnyVsyBmkyp+lSW7JHOaMGomw/Pf6GtAgOxg9DUiXo366g1DfYwdAw9daMCvctSTyjf8AfOqV7Danl7aVNe4ioEw513UEn/HXp0qsOLW22cGNJBGUkbwZj2Oo/IwlTE2BGvzFBeIYKRTLdMidNBM8o6+nnVG9ZmgEXHcJRtHQODyYbelJvE+yqZ4tZragEknxKemXUHSDOvSur8Q4ezI2RhMEDMNATtqKQO0nEbtgqWRkUkh2U5emXxAMgJhtAQTRRPSS/CHCm4IZBMuvTSGgwYM71XS3Tx/rFi/JuLbCoMyqZncgnaCCpHhE1UvcAtlGuhXQE+C2fCNdAk66kgxrSMtWxFWbdSYnAPbIDDeSI/DI36bitEWg30Tw/D2zdWPHHO4M3kAqxlUxzpvt+VcoF9gSc0wdCdPeNZPnTZ2X7SFyLdzQx8RI8X9jV9epkN1asYr0VHctgkE8pjyneoUFjiji27PbEqdcryoGh8TECCJ109Kg4XxjvVJBW4VAzBAcp80J3HUHWrt7hiuQz/zIJPi1SJkeEeEkcjvVUtfVVtnLcdyS90ju0UT8KAMWZo0UTykt1rxK/hpjMWliACJ0Xygc60u8UVVLNChfiJOgnYdSfIVDYa3fDNaYypK94BoxESR924vKddjtQjjvDtVcXO5xOV1svq9rMSNkYhc5j/dvBakoftYy2y96twFWAKvIywdQVnTnUbXSpzM7Aa7jSBudK5pg+NMmcl2e5abxtiHLAk6ObaKYgRA0FHuC9o3IDFXAK5szkBVnNCxqT+5iKrC08LikhfEvj+GSBm5+Gd9NagfiFsa96hG/xA/KDXK0zG5cus7MZKh/wjQkIDqkncCOVD+Itetki2XUAkAkAADUnKIkn3/tS+o12y1ikbZgfepq41Z4szaXGUOZInSAIkeetRYjjd7McmJuhh+FyQI+IQZUz6SIpWG7QwBqNrHnXLuE/wARL9uBfXvkJjOoAuKORI+Fh8jTjwvtvhbiF2fJG4fQ9ZoA2+mkf2qFsRl5iocJx/D3lLWrqOF3ykkj/csZgPaoMXeW4mZMryNMrAT1AYA9dqcTfFXiPaG3bnPuOmtLOK7cWQ2jPtsqSD6ztSz2xUqyjPsW0aMw5wSDBBB0pbIbYqOvrTvgh1wnb0K7FrJyToQwDRyLLET7mpMd25sGTbwxZm0Y3Mqgjzy5s1JCJtJgelS9z+xU7Txav8XcHPYzWYJItls4Rju1skAgHciBPOaixHaXFFpD5TOwHhJ8wZEeW1QFIHP13qPKDp05/wB6NowRs9oQ7hrgaxcAIF61DqZiQ9sgELp91po9g8ZbuLLXbZY5hNu4QCDHIhSpOkj60l3rXL8v3rVdrPXWnO6MF+LdkvGWsuoVi3huEgDoVbXMN96oN2bxFqCgS5kBiCHgHX4TBEkcqq23ZdFLAdASK2GMuDZz111qbTEbHEA2ZWDAlBpcAC5tQco50OxGBU2gyf8AKJidOR1HpVzD8bddCob3I9TzqDinEO9iFKwZnNv9NfWloON3HJEyfMxAM7RNTPxVVjJbI6GRp0IOu+50HlWVlWHVezfEVv4e24YEwA3+6NZqDj/GRZKqEN1mDEIoknLHy1MTWVlLmbSqrhe1dlramDbJ+5chSo5ZtTkPkdaHcaxlm8bj2hbxF20oKW7rfy0YhofaFaCZPxQIkTXtZTsJH/rSYe1buXb5vNYsktaw6ooIhTmZM0IoEKskASeeyxj+1uJY94wtBLgb+QSLi5DsLvR9pjnWVlJQHjlDOXTSPEACZQ5RK5iJePxQJ6VY+3tbQEqLrMPvNA9CYJFeVlPQne5lygOmVlDAW9d9fESBJ11gTUF+8WIzFjrpbzEtvP8AxOvyFZWUg2u4S40jS3vG8idOW8VQFvJ4LXizHY5oAA1Y75joBHnWVlUmIGDMxHhVwJIA0n7oA5eftVbEDXK+p20Gn/VZWVCkVjD5HV0uXEYSFKnYaSJ6GmOxxe6ih0PiPxEEgsRt3gM5oG0jmaysp80WM4j2juupAlc0ZoJ5bHKdvaglq20akMdtdj6QNK9rKLQwL863KjlpWVlIPGudagxbM7SSDAA5Db86ysoCMrUbCvKygI7lsdKie3HnWVlSEZStCKyspU4//9k=">
            <a:hlinkClick r:id="rId2"/>
          </p:cNvPr>
          <p:cNvSpPr>
            <a:spLocks noChangeAspect="1" noChangeArrowheads="1"/>
          </p:cNvSpPr>
          <p:nvPr/>
        </p:nvSpPr>
        <p:spPr bwMode="auto">
          <a:xfrm>
            <a:off x="2897355" y="-1179512"/>
            <a:ext cx="2857500" cy="2190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5069" y="4365104"/>
            <a:ext cx="7071347" cy="2129780"/>
          </a:xfrm>
          <a:prstGeom prst="rect">
            <a:avLst/>
          </a:prstGeom>
        </p:spPr>
      </p:pic>
    </p:spTree>
    <p:extLst>
      <p:ext uri="{BB962C8B-B14F-4D97-AF65-F5344CB8AC3E}">
        <p14:creationId xmlns:p14="http://schemas.microsoft.com/office/powerpoint/2010/main" val="18129778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latin typeface="Arial" panose="020B0604020202020204" pitchFamily="34" charset="0"/>
                <a:cs typeface="Arial" panose="020B0604020202020204" pitchFamily="34" charset="0"/>
              </a:rPr>
              <a:t>Social </a:t>
            </a:r>
            <a:r>
              <a:rPr lang="it-IT" dirty="0" err="1" smtClean="0">
                <a:latin typeface="Arial" panose="020B0604020202020204" pitchFamily="34" charset="0"/>
                <a:cs typeface="Arial" panose="020B0604020202020204" pitchFamily="34" charset="0"/>
              </a:rPr>
              <a:t>approach</a:t>
            </a:r>
            <a:endParaRPr lang="it-IT" dirty="0">
              <a:latin typeface="Arial" panose="020B0604020202020204" pitchFamily="34" charset="0"/>
              <a:cs typeface="Arial" panose="020B0604020202020204" pitchFamily="34" charset="0"/>
            </a:endParaRPr>
          </a:p>
        </p:txBody>
      </p:sp>
      <p:sp>
        <p:nvSpPr>
          <p:cNvPr id="3" name="Segnaposto contenuto 2"/>
          <p:cNvSpPr>
            <a:spLocks noGrp="1"/>
          </p:cNvSpPr>
          <p:nvPr>
            <p:ph idx="1"/>
          </p:nvPr>
        </p:nvSpPr>
        <p:spPr>
          <a:xfrm>
            <a:off x="601216" y="1495325"/>
            <a:ext cx="8229600" cy="4525963"/>
          </a:xfrm>
        </p:spPr>
        <p:txBody>
          <a:bodyPr>
            <a:normAutofit/>
          </a:bodyPr>
          <a:lstStyle/>
          <a:p>
            <a:r>
              <a:rPr lang="it-IT" dirty="0" smtClean="0">
                <a:latin typeface="Arial" panose="020B0604020202020204" pitchFamily="34" charset="0"/>
                <a:cs typeface="Arial" panose="020B0604020202020204" pitchFamily="34" charset="0"/>
              </a:rPr>
              <a:t>BSE </a:t>
            </a:r>
            <a:r>
              <a:rPr lang="it-IT" dirty="0" err="1" smtClean="0">
                <a:latin typeface="Arial" panose="020B0604020202020204" pitchFamily="34" charset="0"/>
                <a:cs typeface="Arial" panose="020B0604020202020204" pitchFamily="34" charset="0"/>
              </a:rPr>
              <a:t>crisis</a:t>
            </a:r>
            <a:r>
              <a:rPr lang="it-IT" dirty="0" smtClean="0">
                <a:latin typeface="Arial" panose="020B0604020202020204" pitchFamily="34" charset="0"/>
                <a:cs typeface="Arial" panose="020B0604020202020204" pitchFamily="34" charset="0"/>
              </a:rPr>
              <a:t>: Human </a:t>
            </a:r>
            <a:r>
              <a:rPr lang="it-IT" dirty="0" err="1" smtClean="0">
                <a:latin typeface="Arial" panose="020B0604020202020204" pitchFamily="34" charset="0"/>
                <a:cs typeface="Arial" panose="020B0604020202020204" pitchFamily="34" charset="0"/>
              </a:rPr>
              <a:t>health</a:t>
            </a:r>
            <a:r>
              <a:rPr lang="it-IT" dirty="0" smtClean="0">
                <a:latin typeface="Arial" panose="020B0604020202020204" pitchFamily="34" charset="0"/>
                <a:cs typeface="Arial" panose="020B0604020202020204" pitchFamily="34" charset="0"/>
              </a:rPr>
              <a:t> </a:t>
            </a:r>
            <a:r>
              <a:rPr lang="it-IT" dirty="0" err="1" smtClean="0">
                <a:latin typeface="Arial" panose="020B0604020202020204" pitchFamily="34" charset="0"/>
                <a:cs typeface="Arial" panose="020B0604020202020204" pitchFamily="34" charset="0"/>
              </a:rPr>
              <a:t>protection</a:t>
            </a:r>
            <a:r>
              <a:rPr lang="it-IT" dirty="0" smtClean="0">
                <a:latin typeface="Arial" panose="020B0604020202020204" pitchFamily="34" charset="0"/>
                <a:cs typeface="Arial" panose="020B0604020202020204" pitchFamily="34" charset="0"/>
              </a:rPr>
              <a:t> and </a:t>
            </a:r>
            <a:r>
              <a:rPr lang="it-IT" dirty="0" err="1" smtClean="0">
                <a:latin typeface="Arial" panose="020B0604020202020204" pitchFamily="34" charset="0"/>
                <a:cs typeface="Arial" panose="020B0604020202020204" pitchFamily="34" charset="0"/>
              </a:rPr>
              <a:t>Trasparency</a:t>
            </a:r>
            <a:r>
              <a:rPr lang="it-IT" dirty="0" smtClean="0">
                <a:latin typeface="Arial" panose="020B0604020202020204" pitchFamily="34" charset="0"/>
                <a:cs typeface="Arial" panose="020B0604020202020204" pitchFamily="34" charset="0"/>
              </a:rPr>
              <a:t> are the new </a:t>
            </a:r>
            <a:r>
              <a:rPr lang="it-IT" dirty="0" err="1" smtClean="0">
                <a:latin typeface="Arial" panose="020B0604020202020204" pitchFamily="34" charset="0"/>
                <a:cs typeface="Arial" panose="020B0604020202020204" pitchFamily="34" charset="0"/>
              </a:rPr>
              <a:t>goals</a:t>
            </a:r>
            <a:endParaRPr lang="it-IT" dirty="0" smtClean="0">
              <a:latin typeface="Arial" panose="020B0604020202020204" pitchFamily="34" charset="0"/>
              <a:cs typeface="Arial" panose="020B0604020202020204" pitchFamily="34" charset="0"/>
            </a:endParaRPr>
          </a:p>
          <a:p>
            <a:endParaRPr lang="it-IT" dirty="0">
              <a:latin typeface="Arial" panose="020B0604020202020204" pitchFamily="34" charset="0"/>
              <a:cs typeface="Arial" panose="020B0604020202020204" pitchFamily="34" charset="0"/>
            </a:endParaRPr>
          </a:p>
          <a:p>
            <a:r>
              <a:rPr lang="it-IT" dirty="0" err="1" smtClean="0">
                <a:latin typeface="Arial" panose="020B0604020202020204" pitchFamily="34" charset="0"/>
                <a:cs typeface="Arial" panose="020B0604020202020204" pitchFamily="34" charset="0"/>
              </a:rPr>
              <a:t>Food</a:t>
            </a:r>
            <a:r>
              <a:rPr lang="it-IT" dirty="0" smtClean="0">
                <a:latin typeface="Arial" panose="020B0604020202020204" pitchFamily="34" charset="0"/>
                <a:cs typeface="Arial" panose="020B0604020202020204" pitchFamily="34" charset="0"/>
              </a:rPr>
              <a:t> </a:t>
            </a:r>
            <a:r>
              <a:rPr lang="it-IT" dirty="0" err="1" smtClean="0">
                <a:latin typeface="Arial" panose="020B0604020202020204" pitchFamily="34" charset="0"/>
                <a:cs typeface="Arial" panose="020B0604020202020204" pitchFamily="34" charset="0"/>
              </a:rPr>
              <a:t>safety</a:t>
            </a:r>
            <a:r>
              <a:rPr lang="it-IT" dirty="0" smtClean="0">
                <a:latin typeface="Arial" panose="020B0604020202020204" pitchFamily="34" charset="0"/>
                <a:cs typeface="Arial" panose="020B0604020202020204" pitchFamily="34" charset="0"/>
              </a:rPr>
              <a:t> and </a:t>
            </a:r>
            <a:r>
              <a:rPr lang="it-IT" dirty="0" err="1" smtClean="0">
                <a:latin typeface="Arial" panose="020B0604020202020204" pitchFamily="34" charset="0"/>
                <a:cs typeface="Arial" panose="020B0604020202020204" pitchFamily="34" charset="0"/>
              </a:rPr>
              <a:t>food</a:t>
            </a:r>
            <a:r>
              <a:rPr lang="it-IT" dirty="0" smtClean="0">
                <a:latin typeface="Arial" panose="020B0604020202020204" pitchFamily="34" charset="0"/>
                <a:cs typeface="Arial" panose="020B0604020202020204" pitchFamily="34" charset="0"/>
              </a:rPr>
              <a:t> security </a:t>
            </a:r>
            <a:r>
              <a:rPr lang="it-IT" dirty="0" err="1" smtClean="0">
                <a:latin typeface="Arial" panose="020B0604020202020204" pitchFamily="34" charset="0"/>
                <a:cs typeface="Arial" panose="020B0604020202020204" pitchFamily="34" charset="0"/>
              </a:rPr>
              <a:t>policies</a:t>
            </a:r>
            <a:r>
              <a:rPr lang="it-IT" dirty="0" smtClean="0">
                <a:latin typeface="Arial" panose="020B0604020202020204" pitchFamily="34" charset="0"/>
                <a:cs typeface="Arial" panose="020B0604020202020204" pitchFamily="34" charset="0"/>
              </a:rPr>
              <a:t> play an </a:t>
            </a:r>
            <a:r>
              <a:rPr lang="it-IT" dirty="0" err="1" smtClean="0">
                <a:latin typeface="Arial" panose="020B0604020202020204" pitchFamily="34" charset="0"/>
                <a:cs typeface="Arial" panose="020B0604020202020204" pitchFamily="34" charset="0"/>
              </a:rPr>
              <a:t>important</a:t>
            </a:r>
            <a:r>
              <a:rPr lang="it-IT" dirty="0" smtClean="0">
                <a:latin typeface="Arial" panose="020B0604020202020204" pitchFamily="34" charset="0"/>
                <a:cs typeface="Arial" panose="020B0604020202020204" pitchFamily="34" charset="0"/>
              </a:rPr>
              <a:t> </a:t>
            </a:r>
            <a:r>
              <a:rPr lang="it-IT" dirty="0" err="1" smtClean="0">
                <a:latin typeface="Arial" panose="020B0604020202020204" pitchFamily="34" charset="0"/>
                <a:cs typeface="Arial" panose="020B0604020202020204" pitchFamily="34" charset="0"/>
              </a:rPr>
              <a:t>role</a:t>
            </a:r>
            <a:r>
              <a:rPr lang="it-IT" dirty="0" smtClean="0">
                <a:latin typeface="Arial" panose="020B0604020202020204" pitchFamily="34" charset="0"/>
                <a:cs typeface="Arial" panose="020B0604020202020204" pitchFamily="34" charset="0"/>
              </a:rPr>
              <a:t> in </a:t>
            </a:r>
            <a:r>
              <a:rPr lang="it-IT" dirty="0" err="1" smtClean="0">
                <a:latin typeface="Arial" panose="020B0604020202020204" pitchFamily="34" charset="0"/>
                <a:cs typeface="Arial" panose="020B0604020202020204" pitchFamily="34" charset="0"/>
              </a:rPr>
              <a:t>Food</a:t>
            </a:r>
            <a:r>
              <a:rPr lang="it-IT" dirty="0" smtClean="0">
                <a:latin typeface="Arial" panose="020B0604020202020204" pitchFamily="34" charset="0"/>
                <a:cs typeface="Arial" panose="020B0604020202020204" pitchFamily="34" charset="0"/>
              </a:rPr>
              <a:t> Waste </a:t>
            </a:r>
            <a:r>
              <a:rPr lang="it-IT" dirty="0" err="1" smtClean="0">
                <a:latin typeface="Arial" panose="020B0604020202020204" pitchFamily="34" charset="0"/>
                <a:cs typeface="Arial" panose="020B0604020202020204" pitchFamily="34" charset="0"/>
              </a:rPr>
              <a:t>proliferation</a:t>
            </a:r>
            <a:r>
              <a:rPr lang="it-IT" dirty="0" smtClean="0">
                <a:latin typeface="Arial" panose="020B0604020202020204" pitchFamily="34" charset="0"/>
                <a:cs typeface="Arial" panose="020B0604020202020204" pitchFamily="34" charset="0"/>
              </a:rPr>
              <a:t>     (</a:t>
            </a:r>
            <a:r>
              <a:rPr lang="it-IT" dirty="0" err="1" smtClean="0">
                <a:latin typeface="Arial" panose="020B0604020202020204" pitchFamily="34" charset="0"/>
                <a:cs typeface="Arial" panose="020B0604020202020204" pitchFamily="34" charset="0"/>
              </a:rPr>
              <a:t>aestethic</a:t>
            </a:r>
            <a:r>
              <a:rPr lang="it-IT" dirty="0" smtClean="0">
                <a:latin typeface="Arial" panose="020B0604020202020204" pitchFamily="34" charset="0"/>
                <a:cs typeface="Arial" panose="020B0604020202020204" pitchFamily="34" charset="0"/>
              </a:rPr>
              <a:t> </a:t>
            </a:r>
            <a:r>
              <a:rPr lang="it-IT" dirty="0" err="1" smtClean="0">
                <a:latin typeface="Arial" panose="020B0604020202020204" pitchFamily="34" charset="0"/>
                <a:cs typeface="Arial" panose="020B0604020202020204" pitchFamily="34" charset="0"/>
              </a:rPr>
              <a:t>standards</a:t>
            </a:r>
            <a:r>
              <a:rPr lang="it-IT" dirty="0" smtClean="0">
                <a:latin typeface="Arial" panose="020B0604020202020204" pitchFamily="34" charset="0"/>
                <a:cs typeface="Arial" panose="020B0604020202020204" pitchFamily="34" charset="0"/>
              </a:rPr>
              <a:t>, </a:t>
            </a:r>
            <a:r>
              <a:rPr lang="it-IT" dirty="0" err="1" smtClean="0">
                <a:latin typeface="Arial" panose="020B0604020202020204" pitchFamily="34" charset="0"/>
                <a:cs typeface="Arial" panose="020B0604020202020204" pitchFamily="34" charset="0"/>
              </a:rPr>
              <a:t>discard</a:t>
            </a:r>
            <a:r>
              <a:rPr lang="it-IT" dirty="0" smtClean="0">
                <a:latin typeface="Arial" panose="020B0604020202020204" pitchFamily="34" charset="0"/>
                <a:cs typeface="Arial" panose="020B0604020202020204" pitchFamily="34" charset="0"/>
              </a:rPr>
              <a:t>, </a:t>
            </a:r>
            <a:r>
              <a:rPr lang="it-IT" dirty="0" err="1" smtClean="0">
                <a:latin typeface="Arial" panose="020B0604020202020204" pitchFamily="34" charset="0"/>
                <a:cs typeface="Arial" panose="020B0604020202020204" pitchFamily="34" charset="0"/>
              </a:rPr>
              <a:t>proper</a:t>
            </a:r>
            <a:r>
              <a:rPr lang="it-IT" dirty="0" smtClean="0">
                <a:latin typeface="Arial" panose="020B0604020202020204" pitchFamily="34" charset="0"/>
                <a:cs typeface="Arial" panose="020B0604020202020204" pitchFamily="34" charset="0"/>
              </a:rPr>
              <a:t>                                   </a:t>
            </a:r>
            <a:r>
              <a:rPr lang="it-IT" dirty="0" err="1" smtClean="0">
                <a:latin typeface="Arial" panose="020B0604020202020204" pitchFamily="34" charset="0"/>
                <a:cs typeface="Arial" panose="020B0604020202020204" pitchFamily="34" charset="0"/>
              </a:rPr>
              <a:t>storage</a:t>
            </a:r>
            <a:r>
              <a:rPr lang="it-IT" dirty="0" smtClean="0">
                <a:latin typeface="Arial" panose="020B0604020202020204" pitchFamily="34" charset="0"/>
                <a:cs typeface="Arial" panose="020B0604020202020204" pitchFamily="34" charset="0"/>
              </a:rPr>
              <a:t> </a:t>
            </a:r>
            <a:r>
              <a:rPr lang="it-IT" dirty="0" err="1" smtClean="0">
                <a:latin typeface="Arial" panose="020B0604020202020204" pitchFamily="34" charset="0"/>
                <a:cs typeface="Arial" panose="020B0604020202020204" pitchFamily="34" charset="0"/>
              </a:rPr>
              <a:t>facilities</a:t>
            </a:r>
            <a:r>
              <a:rPr lang="it-IT" dirty="0" smtClean="0">
                <a:latin typeface="Arial" panose="020B0604020202020204" pitchFamily="34" charset="0"/>
                <a:cs typeface="Arial" panose="020B0604020202020204" pitchFamily="34" charset="0"/>
              </a:rPr>
              <a:t>)  </a:t>
            </a:r>
            <a:endParaRPr lang="it-IT" dirty="0">
              <a:latin typeface="Arial" panose="020B0604020202020204" pitchFamily="34" charset="0"/>
              <a:cs typeface="Arial" panose="020B0604020202020204" pitchFamily="34" charset="0"/>
            </a:endParaRPr>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8458" y="3789040"/>
            <a:ext cx="4946200" cy="2664296"/>
          </a:xfrm>
          <a:prstGeom prst="rect">
            <a:avLst/>
          </a:prstGeom>
        </p:spPr>
      </p:pic>
    </p:spTree>
    <p:extLst>
      <p:ext uri="{BB962C8B-B14F-4D97-AF65-F5344CB8AC3E}">
        <p14:creationId xmlns:p14="http://schemas.microsoft.com/office/powerpoint/2010/main" val="40535420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124744"/>
            <a:ext cx="8229600" cy="5001419"/>
          </a:xfrm>
        </p:spPr>
        <p:txBody>
          <a:bodyPr>
            <a:normAutofit lnSpcReduction="10000"/>
          </a:bodyPr>
          <a:lstStyle/>
          <a:p>
            <a:pPr marL="0" indent="0">
              <a:buNone/>
            </a:pPr>
            <a:r>
              <a:rPr lang="en-US" sz="3900" dirty="0">
                <a:latin typeface="Arial" panose="020B0604020202020204" pitchFamily="34" charset="0"/>
                <a:cs typeface="Arial" panose="020B0604020202020204" pitchFamily="34" charset="0"/>
              </a:rPr>
              <a:t>This underscores </a:t>
            </a:r>
            <a:r>
              <a:rPr lang="en-US" sz="3900" u="sng" dirty="0">
                <a:solidFill>
                  <a:srgbClr val="FFFF00"/>
                </a:solidFill>
                <a:latin typeface="Arial" panose="020B0604020202020204" pitchFamily="34" charset="0"/>
                <a:cs typeface="Arial" panose="020B0604020202020204" pitchFamily="34" charset="0"/>
              </a:rPr>
              <a:t>the need to find good and beneficial use </a:t>
            </a:r>
            <a:r>
              <a:rPr lang="en-US" sz="3900" u="sng" dirty="0" smtClean="0">
                <a:solidFill>
                  <a:srgbClr val="FFFF00"/>
                </a:solidFill>
                <a:latin typeface="Arial" panose="020B0604020202020204" pitchFamily="34" charset="0"/>
                <a:cs typeface="Arial" panose="020B0604020202020204" pitchFamily="34" charset="0"/>
              </a:rPr>
              <a:t>for food and food waste</a:t>
            </a:r>
            <a:r>
              <a:rPr lang="en-US" sz="3900" dirty="0" smtClean="0">
                <a:latin typeface="Arial" panose="020B0604020202020204" pitchFamily="34" charset="0"/>
                <a:cs typeface="Arial" panose="020B0604020202020204" pitchFamily="34" charset="0"/>
              </a:rPr>
              <a:t>, </a:t>
            </a:r>
            <a:r>
              <a:rPr lang="en-US" sz="3900" dirty="0">
                <a:latin typeface="Arial" panose="020B0604020202020204" pitchFamily="34" charset="0"/>
                <a:cs typeface="Arial" panose="020B0604020202020204" pitchFamily="34" charset="0"/>
              </a:rPr>
              <a:t>that is presently thrown away</a:t>
            </a:r>
            <a:r>
              <a:rPr lang="en-US" sz="3900" dirty="0" smtClean="0">
                <a:latin typeface="Arial" panose="020B0604020202020204" pitchFamily="34" charset="0"/>
                <a:cs typeface="Arial" panose="020B0604020202020204" pitchFamily="34" charset="0"/>
              </a:rPr>
              <a:t>, in different ways:</a:t>
            </a:r>
          </a:p>
          <a:p>
            <a:pPr marL="0" indent="0">
              <a:buNone/>
            </a:pPr>
            <a:r>
              <a:rPr lang="en-US" sz="3900" dirty="0" smtClean="0">
                <a:latin typeface="Arial" panose="020B0604020202020204" pitchFamily="34" charset="0"/>
                <a:cs typeface="Arial" panose="020B0604020202020204" pitchFamily="34" charset="0"/>
              </a:rPr>
              <a:t>-  </a:t>
            </a:r>
            <a:r>
              <a:rPr lang="en-US" sz="3900" dirty="0" smtClean="0">
                <a:solidFill>
                  <a:srgbClr val="FFFF00"/>
                </a:solidFill>
                <a:latin typeface="Arial" panose="020B0604020202020204" pitchFamily="34" charset="0"/>
                <a:cs typeface="Arial" panose="020B0604020202020204" pitchFamily="34" charset="0"/>
              </a:rPr>
              <a:t>legislative</a:t>
            </a:r>
            <a:r>
              <a:rPr lang="en-US" sz="3900" dirty="0" smtClean="0">
                <a:latin typeface="Arial" panose="020B0604020202020204" pitchFamily="34" charset="0"/>
                <a:cs typeface="Arial" panose="020B0604020202020204" pitchFamily="34" charset="0"/>
              </a:rPr>
              <a:t>: </a:t>
            </a:r>
            <a:r>
              <a:rPr lang="en-US" sz="3900" dirty="0">
                <a:latin typeface="Arial" panose="020B0604020202020204" pitchFamily="34" charset="0"/>
                <a:cs typeface="Arial" panose="020B0604020202020204" pitchFamily="34" charset="0"/>
              </a:rPr>
              <a:t>clarifying the meaning of expressions used in </a:t>
            </a:r>
            <a:r>
              <a:rPr lang="en-US" sz="3900" dirty="0" smtClean="0">
                <a:latin typeface="Arial" panose="020B0604020202020204" pitchFamily="34" charset="0"/>
                <a:cs typeface="Arial" panose="020B0604020202020204" pitchFamily="34" charset="0"/>
              </a:rPr>
              <a:t>labels;</a:t>
            </a:r>
          </a:p>
          <a:p>
            <a:pPr>
              <a:buFontTx/>
              <a:buChar char="-"/>
            </a:pPr>
            <a:r>
              <a:rPr lang="en-US" sz="3900" dirty="0" smtClean="0">
                <a:solidFill>
                  <a:srgbClr val="FFFF00"/>
                </a:solidFill>
                <a:latin typeface="Arial" panose="020B0604020202020204" pitchFamily="34" charset="0"/>
                <a:cs typeface="Arial" panose="020B0604020202020204" pitchFamily="34" charset="0"/>
              </a:rPr>
              <a:t>technological</a:t>
            </a:r>
            <a:r>
              <a:rPr lang="en-US" sz="3900" dirty="0" smtClean="0">
                <a:latin typeface="Arial" panose="020B0604020202020204" pitchFamily="34" charset="0"/>
                <a:cs typeface="Arial" panose="020B0604020202020204" pitchFamily="34" charset="0"/>
              </a:rPr>
              <a:t>: finding </a:t>
            </a:r>
            <a:r>
              <a:rPr lang="en-US" sz="3900" dirty="0">
                <a:latin typeface="Arial" panose="020B0604020202020204" pitchFamily="34" charset="0"/>
                <a:cs typeface="Arial" panose="020B0604020202020204" pitchFamily="34" charset="0"/>
              </a:rPr>
              <a:t>new way for restoring Food </a:t>
            </a:r>
            <a:r>
              <a:rPr lang="en-US" sz="3900" dirty="0" smtClean="0">
                <a:latin typeface="Arial" panose="020B0604020202020204" pitchFamily="34" charset="0"/>
                <a:cs typeface="Arial" panose="020B0604020202020204" pitchFamily="34" charset="0"/>
              </a:rPr>
              <a:t>Waste</a:t>
            </a:r>
          </a:p>
          <a:p>
            <a:pPr marL="0" indent="0">
              <a:buNone/>
            </a:pPr>
            <a:endParaRPr lang="it-IT" sz="4400" dirty="0"/>
          </a:p>
          <a:p>
            <a:pPr marL="0" indent="0">
              <a:buNone/>
            </a:pPr>
            <a:endParaRPr lang="it-IT" sz="4400" dirty="0"/>
          </a:p>
        </p:txBody>
      </p:sp>
    </p:spTree>
    <p:extLst>
      <p:ext uri="{BB962C8B-B14F-4D97-AF65-F5344CB8AC3E}">
        <p14:creationId xmlns:p14="http://schemas.microsoft.com/office/powerpoint/2010/main" val="35942686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11559" y="404664"/>
            <a:ext cx="7056065" cy="2448272"/>
          </a:xfrm>
        </p:spPr>
        <p:txBody>
          <a:bodyPr>
            <a:normAutofit fontScale="90000"/>
          </a:bodyPr>
          <a:lstStyle/>
          <a:p>
            <a:r>
              <a:rPr lang="en-GB" b="1" dirty="0" smtClean="0">
                <a:solidFill>
                  <a:srgbClr val="FF0000"/>
                </a:solidFill>
              </a:rPr>
              <a:t/>
            </a:r>
            <a:br>
              <a:rPr lang="en-GB" b="1" dirty="0" smtClean="0">
                <a:solidFill>
                  <a:srgbClr val="FF0000"/>
                </a:solidFill>
              </a:rPr>
            </a:br>
            <a:r>
              <a:rPr lang="en-GB" sz="4900" b="1" dirty="0" smtClean="0">
                <a:solidFill>
                  <a:srgbClr val="FF0000"/>
                </a:solidFill>
              </a:rPr>
              <a:t/>
            </a:r>
            <a:br>
              <a:rPr lang="en-GB" sz="4900" b="1" dirty="0" smtClean="0">
                <a:solidFill>
                  <a:srgbClr val="FF0000"/>
                </a:solidFill>
              </a:rPr>
            </a:br>
            <a:r>
              <a:rPr lang="en-GB" sz="4900" b="1" dirty="0">
                <a:solidFill>
                  <a:srgbClr val="FF0000"/>
                </a:solidFill>
                <a:latin typeface="Arial" panose="020B0604020202020204" pitchFamily="34" charset="0"/>
                <a:cs typeface="Arial" panose="020B0604020202020204" pitchFamily="34" charset="0"/>
              </a:rPr>
              <a:t>2. Waste Framework legislation</a:t>
            </a:r>
            <a:r>
              <a:rPr lang="en-GB" sz="4900" b="1" dirty="0" smtClean="0">
                <a:solidFill>
                  <a:srgbClr val="FF0000"/>
                </a:solidFill>
              </a:rPr>
              <a:t/>
            </a:r>
            <a:br>
              <a:rPr lang="en-GB" sz="4900" b="1" dirty="0" smtClean="0">
                <a:solidFill>
                  <a:srgbClr val="FF0000"/>
                </a:solidFill>
              </a:rPr>
            </a:br>
            <a:endParaRPr lang="it-IT" dirty="0"/>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6375" y="2852936"/>
            <a:ext cx="6191250" cy="3312368"/>
          </a:xfrm>
          <a:prstGeom prst="rect">
            <a:avLst/>
          </a:prstGeom>
        </p:spPr>
      </p:pic>
    </p:spTree>
    <p:extLst>
      <p:ext uri="{BB962C8B-B14F-4D97-AF65-F5344CB8AC3E}">
        <p14:creationId xmlns:p14="http://schemas.microsoft.com/office/powerpoint/2010/main" val="16509811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0648"/>
            <a:ext cx="6851104" cy="1512168"/>
          </a:xfrm>
        </p:spPr>
        <p:txBody>
          <a:bodyPr/>
          <a:lstStyle/>
          <a:p>
            <a:r>
              <a:rPr lang="it-IT" dirty="0" smtClean="0">
                <a:latin typeface="Arial" panose="020B0604020202020204" pitchFamily="34" charset="0"/>
                <a:cs typeface="Arial" panose="020B0604020202020204" pitchFamily="34" charset="0"/>
              </a:rPr>
              <a:t/>
            </a:r>
            <a:br>
              <a:rPr lang="it-IT" dirty="0" smtClean="0">
                <a:latin typeface="Arial" panose="020B0604020202020204" pitchFamily="34" charset="0"/>
                <a:cs typeface="Arial" panose="020B0604020202020204" pitchFamily="34" charset="0"/>
              </a:rPr>
            </a:br>
            <a:r>
              <a:rPr lang="it-IT" dirty="0" err="1" smtClean="0">
                <a:latin typeface="Arial" panose="020B0604020202020204" pitchFamily="34" charset="0"/>
                <a:cs typeface="Arial" panose="020B0604020202020204" pitchFamily="34" charset="0"/>
              </a:rPr>
              <a:t>What</a:t>
            </a:r>
            <a:r>
              <a:rPr lang="it-IT" dirty="0" smtClean="0">
                <a:latin typeface="Arial" panose="020B0604020202020204" pitchFamily="34" charset="0"/>
                <a:cs typeface="Arial" panose="020B0604020202020204" pitchFamily="34" charset="0"/>
              </a:rPr>
              <a:t> </a:t>
            </a:r>
            <a:r>
              <a:rPr lang="it-IT" dirty="0" err="1" smtClean="0">
                <a:latin typeface="Arial" panose="020B0604020202020204" pitchFamily="34" charset="0"/>
                <a:cs typeface="Arial" panose="020B0604020202020204" pitchFamily="34" charset="0"/>
              </a:rPr>
              <a:t>is</a:t>
            </a:r>
            <a:r>
              <a:rPr lang="it-IT" dirty="0" smtClean="0">
                <a:latin typeface="Arial" panose="020B0604020202020204" pitchFamily="34" charset="0"/>
                <a:cs typeface="Arial" panose="020B0604020202020204" pitchFamily="34" charset="0"/>
              </a:rPr>
              <a:t> </a:t>
            </a:r>
            <a:r>
              <a:rPr lang="it-IT" dirty="0" err="1" smtClean="0">
                <a:solidFill>
                  <a:srgbClr val="FFFF00"/>
                </a:solidFill>
                <a:latin typeface="Arial" panose="020B0604020202020204" pitchFamily="34" charset="0"/>
                <a:cs typeface="Arial" panose="020B0604020202020204" pitchFamily="34" charset="0"/>
              </a:rPr>
              <a:t>Food</a:t>
            </a:r>
            <a:r>
              <a:rPr lang="it-IT" dirty="0" smtClean="0">
                <a:solidFill>
                  <a:srgbClr val="FFFF00"/>
                </a:solidFill>
                <a:latin typeface="Arial" panose="020B0604020202020204" pitchFamily="34" charset="0"/>
                <a:cs typeface="Arial" panose="020B0604020202020204" pitchFamily="34" charset="0"/>
              </a:rPr>
              <a:t> Waste</a:t>
            </a:r>
            <a:r>
              <a:rPr lang="it-IT" dirty="0" smtClean="0">
                <a:latin typeface="Arial" panose="020B0604020202020204" pitchFamily="34" charset="0"/>
                <a:cs typeface="Arial" panose="020B0604020202020204" pitchFamily="34" charset="0"/>
              </a:rPr>
              <a:t>?</a:t>
            </a:r>
            <a:endParaRPr lang="it-IT" dirty="0">
              <a:latin typeface="Arial" panose="020B0604020202020204" pitchFamily="34" charset="0"/>
              <a:cs typeface="Arial" panose="020B0604020202020204" pitchFamily="34" charset="0"/>
            </a:endParaRPr>
          </a:p>
        </p:txBody>
      </p:sp>
      <p:sp>
        <p:nvSpPr>
          <p:cNvPr id="3" name="Segnaposto contenuto 2"/>
          <p:cNvSpPr>
            <a:spLocks noGrp="1"/>
          </p:cNvSpPr>
          <p:nvPr>
            <p:ph idx="1"/>
          </p:nvPr>
        </p:nvSpPr>
        <p:spPr>
          <a:xfrm>
            <a:off x="457200" y="2492896"/>
            <a:ext cx="8229600" cy="3633267"/>
          </a:xfrm>
        </p:spPr>
        <p:txBody>
          <a:bodyPr/>
          <a:lstStyle/>
          <a:p>
            <a:r>
              <a:rPr lang="it-IT" sz="2800" dirty="0" smtClean="0">
                <a:latin typeface="Arial" panose="020B0604020202020204" pitchFamily="34" charset="0"/>
                <a:cs typeface="Arial" panose="020B0604020202020204" pitchFamily="34" charset="0"/>
              </a:rPr>
              <a:t>Waste Framework Directive (2008/98/EC) </a:t>
            </a:r>
          </a:p>
          <a:p>
            <a:r>
              <a:rPr lang="en-GB" sz="2800" dirty="0">
                <a:latin typeface="Arial" panose="020B0604020202020204" pitchFamily="34" charset="0"/>
                <a:cs typeface="Arial" panose="020B0604020202020204" pitchFamily="34" charset="0"/>
              </a:rPr>
              <a:t>There is not a black and white distinction between materials that are not the main objective of a production process but can be considered as </a:t>
            </a:r>
            <a:r>
              <a:rPr lang="en-GB" sz="2800" dirty="0">
                <a:solidFill>
                  <a:srgbClr val="FFFF00"/>
                </a:solidFill>
                <a:latin typeface="Arial" panose="020B0604020202020204" pitchFamily="34" charset="0"/>
                <a:cs typeface="Arial" panose="020B0604020202020204" pitchFamily="34" charset="0"/>
              </a:rPr>
              <a:t>NON-WASTE BY-PRODUCTS </a:t>
            </a:r>
            <a:r>
              <a:rPr lang="en-GB" sz="2800" dirty="0">
                <a:latin typeface="Arial" panose="020B0604020202020204" pitchFamily="34" charset="0"/>
                <a:cs typeface="Arial" panose="020B0604020202020204" pitchFamily="34" charset="0"/>
              </a:rPr>
              <a:t>and those that should be treated  as </a:t>
            </a:r>
            <a:r>
              <a:rPr lang="en-GB" sz="2800" dirty="0" smtClean="0">
                <a:latin typeface="Arial" panose="020B0604020202020204" pitchFamily="34" charset="0"/>
                <a:cs typeface="Arial" panose="020B0604020202020204" pitchFamily="34" charset="0"/>
              </a:rPr>
              <a:t>WASTES</a:t>
            </a:r>
          </a:p>
          <a:p>
            <a:pPr marL="0" indent="0">
              <a:buNone/>
            </a:pPr>
            <a:endParaRPr lang="it-IT" dirty="0"/>
          </a:p>
        </p:txBody>
      </p:sp>
    </p:spTree>
    <p:extLst>
      <p:ext uri="{BB962C8B-B14F-4D97-AF65-F5344CB8AC3E}">
        <p14:creationId xmlns:p14="http://schemas.microsoft.com/office/powerpoint/2010/main" val="20358050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Who</a:t>
            </a:r>
            <a:r>
              <a:rPr lang="it-IT" dirty="0" smtClean="0"/>
              <a:t> </a:t>
            </a:r>
            <a:r>
              <a:rPr lang="it-IT" dirty="0" err="1" smtClean="0"/>
              <a:t>cares</a:t>
            </a:r>
            <a:r>
              <a:rPr lang="it-IT" dirty="0" smtClean="0"/>
              <a:t> and </a:t>
            </a:r>
            <a:r>
              <a:rPr lang="it-IT" dirty="0" err="1" smtClean="0"/>
              <a:t>why</a:t>
            </a:r>
            <a:r>
              <a:rPr lang="it-IT" dirty="0" smtClean="0"/>
              <a:t>?</a:t>
            </a:r>
            <a:endParaRPr lang="it-IT" dirty="0"/>
          </a:p>
        </p:txBody>
      </p:sp>
      <p:sp>
        <p:nvSpPr>
          <p:cNvPr id="3" name="Segnaposto contenuto 2"/>
          <p:cNvSpPr>
            <a:spLocks noGrp="1"/>
          </p:cNvSpPr>
          <p:nvPr>
            <p:ph idx="1"/>
          </p:nvPr>
        </p:nvSpPr>
        <p:spPr>
          <a:xfrm>
            <a:off x="827700" y="1628801"/>
            <a:ext cx="6711654" cy="4619606"/>
          </a:xfrm>
        </p:spPr>
        <p:txBody>
          <a:bodyPr>
            <a:noAutofit/>
          </a:bodyPr>
          <a:lstStyle/>
          <a:p>
            <a:r>
              <a:rPr lang="en-GB" sz="2400" dirty="0">
                <a:latin typeface="Arial" panose="020B0604020202020204" pitchFamily="34" charset="0"/>
                <a:cs typeface="Arial" panose="020B0604020202020204" pitchFamily="34" charset="0"/>
              </a:rPr>
              <a:t>The Community’s waste management policy is underpinned by 3 keys objectives:</a:t>
            </a:r>
            <a:endParaRPr lang="it-IT" sz="2400" dirty="0">
              <a:latin typeface="Arial" panose="020B0604020202020204" pitchFamily="34" charset="0"/>
              <a:cs typeface="Arial" panose="020B0604020202020204" pitchFamily="34" charset="0"/>
            </a:endParaRPr>
          </a:p>
          <a:p>
            <a:pPr marL="514350" indent="-514350">
              <a:buAutoNum type="arabicPeriod"/>
            </a:pPr>
            <a:r>
              <a:rPr lang="it-IT" sz="2400" dirty="0" err="1" smtClean="0">
                <a:solidFill>
                  <a:srgbClr val="FFFF00"/>
                </a:solidFill>
                <a:latin typeface="Arial" panose="020B0604020202020204" pitchFamily="34" charset="0"/>
                <a:cs typeface="Arial" panose="020B0604020202020204" pitchFamily="34" charset="0"/>
              </a:rPr>
              <a:t>Prevention</a:t>
            </a:r>
            <a:endParaRPr lang="it-IT" sz="2400" dirty="0" smtClean="0">
              <a:solidFill>
                <a:srgbClr val="FFFF00"/>
              </a:solidFill>
              <a:latin typeface="Arial" panose="020B0604020202020204" pitchFamily="34" charset="0"/>
              <a:cs typeface="Arial" panose="020B0604020202020204" pitchFamily="34" charset="0"/>
            </a:endParaRPr>
          </a:p>
          <a:p>
            <a:pPr marL="514350" indent="-514350">
              <a:buAutoNum type="arabicPeriod"/>
            </a:pPr>
            <a:r>
              <a:rPr lang="it-IT" sz="2400" dirty="0" err="1" smtClean="0">
                <a:solidFill>
                  <a:srgbClr val="FFFF00"/>
                </a:solidFill>
                <a:latin typeface="Arial" panose="020B0604020202020204" pitchFamily="34" charset="0"/>
                <a:cs typeface="Arial" panose="020B0604020202020204" pitchFamily="34" charset="0"/>
              </a:rPr>
              <a:t>Recovery</a:t>
            </a:r>
            <a:endParaRPr lang="it-IT" sz="2400" dirty="0" smtClean="0">
              <a:solidFill>
                <a:srgbClr val="FFFF00"/>
              </a:solidFill>
              <a:latin typeface="Arial" panose="020B0604020202020204" pitchFamily="34" charset="0"/>
              <a:cs typeface="Arial" panose="020B0604020202020204" pitchFamily="34" charset="0"/>
            </a:endParaRPr>
          </a:p>
          <a:p>
            <a:pPr marL="514350" indent="-514350">
              <a:buAutoNum type="arabicPeriod"/>
            </a:pPr>
            <a:r>
              <a:rPr lang="it-IT" sz="2400" dirty="0" err="1" smtClean="0">
                <a:solidFill>
                  <a:srgbClr val="FFFF00"/>
                </a:solidFill>
                <a:latin typeface="Arial" panose="020B0604020202020204" pitchFamily="34" charset="0"/>
                <a:cs typeface="Arial" panose="020B0604020202020204" pitchFamily="34" charset="0"/>
              </a:rPr>
              <a:t>Safe</a:t>
            </a:r>
            <a:r>
              <a:rPr lang="it-IT" sz="2400" dirty="0" smtClean="0">
                <a:solidFill>
                  <a:srgbClr val="FFFF00"/>
                </a:solidFill>
                <a:latin typeface="Arial" panose="020B0604020202020204" pitchFamily="34" charset="0"/>
                <a:cs typeface="Arial" panose="020B0604020202020204" pitchFamily="34" charset="0"/>
              </a:rPr>
              <a:t> </a:t>
            </a:r>
            <a:r>
              <a:rPr lang="it-IT" sz="2400" dirty="0" err="1" smtClean="0">
                <a:solidFill>
                  <a:srgbClr val="FFFF00"/>
                </a:solidFill>
                <a:latin typeface="Arial" panose="020B0604020202020204" pitchFamily="34" charset="0"/>
                <a:cs typeface="Arial" panose="020B0604020202020204" pitchFamily="34" charset="0"/>
              </a:rPr>
              <a:t>disposal</a:t>
            </a:r>
            <a:endParaRPr lang="it-IT" sz="2400" dirty="0" smtClean="0">
              <a:solidFill>
                <a:srgbClr val="FFFF00"/>
              </a:solidFill>
              <a:latin typeface="Arial" panose="020B0604020202020204" pitchFamily="34" charset="0"/>
              <a:cs typeface="Arial" panose="020B0604020202020204" pitchFamily="34" charset="0"/>
            </a:endParaRPr>
          </a:p>
          <a:p>
            <a:pPr marL="514350" indent="-514350">
              <a:buAutoNum type="arabicPeriod"/>
            </a:pPr>
            <a:endParaRPr lang="it-IT" sz="2400" dirty="0" smtClean="0">
              <a:latin typeface="Arial" panose="020B0604020202020204" pitchFamily="34" charset="0"/>
              <a:cs typeface="Arial" panose="020B0604020202020204" pitchFamily="34" charset="0"/>
            </a:endParaRPr>
          </a:p>
          <a:p>
            <a:pPr marL="0" indent="0">
              <a:buNone/>
            </a:pPr>
            <a:r>
              <a:rPr lang="en-GB" sz="2400" dirty="0">
                <a:latin typeface="Arial" panose="020B0604020202020204" pitchFamily="34" charset="0"/>
                <a:cs typeface="Arial" panose="020B0604020202020204" pitchFamily="34" charset="0"/>
              </a:rPr>
              <a:t>This waste hierarchy must be put into effect by Member States. </a:t>
            </a:r>
            <a:endParaRPr lang="it-IT" sz="2400" dirty="0">
              <a:latin typeface="Arial" panose="020B0604020202020204" pitchFamily="34" charset="0"/>
              <a:cs typeface="Arial" panose="020B0604020202020204" pitchFamily="34" charset="0"/>
            </a:endParaRPr>
          </a:p>
          <a:p>
            <a:pPr marL="0" indent="0">
              <a:buNone/>
            </a:pPr>
            <a:r>
              <a:rPr lang="en-GB" sz="2400" dirty="0">
                <a:latin typeface="Arial" panose="020B0604020202020204" pitchFamily="34" charset="0"/>
                <a:cs typeface="Arial" panose="020B0604020202020204" pitchFamily="34" charset="0"/>
              </a:rPr>
              <a:t>To this end they may enact so-called </a:t>
            </a:r>
            <a:r>
              <a:rPr lang="en-GB" sz="2400" dirty="0" smtClean="0">
                <a:latin typeface="Arial" panose="020B0604020202020204" pitchFamily="34" charset="0"/>
                <a:cs typeface="Arial" panose="020B0604020202020204" pitchFamily="34" charset="0"/>
              </a:rPr>
              <a:t>extended </a:t>
            </a:r>
            <a:r>
              <a:rPr lang="en-GB" sz="2400" dirty="0">
                <a:latin typeface="Arial" panose="020B0604020202020204" pitchFamily="34" charset="0"/>
                <a:cs typeface="Arial" panose="020B0604020202020204" pitchFamily="34" charset="0"/>
              </a:rPr>
              <a:t>producer responsibility </a:t>
            </a:r>
            <a:r>
              <a:rPr lang="en-GB" sz="2400" dirty="0" smtClean="0">
                <a:latin typeface="Arial" panose="020B0604020202020204" pitchFamily="34" charset="0"/>
                <a:cs typeface="Arial" panose="020B0604020202020204" pitchFamily="34" charset="0"/>
              </a:rPr>
              <a:t>schemes.</a:t>
            </a:r>
            <a:endParaRPr lang="it-IT"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427139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e">
  <a:themeElements>
    <a:clrScheme name="Ione">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e">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e">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976</TotalTime>
  <Words>441</Words>
  <Application>Microsoft Office PowerPoint</Application>
  <PresentationFormat>Presentazione su schermo (4:3)</PresentationFormat>
  <Paragraphs>54</Paragraphs>
  <Slides>13</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13</vt:i4>
      </vt:variant>
    </vt:vector>
  </HeadingPairs>
  <TitlesOfParts>
    <vt:vector size="21" baseType="lpstr">
      <vt:lpstr>Arial Unicode MS</vt:lpstr>
      <vt:lpstr>Arial</vt:lpstr>
      <vt:lpstr>Arial Black</vt:lpstr>
      <vt:lpstr>Calibri</vt:lpstr>
      <vt:lpstr>Century Gothic</vt:lpstr>
      <vt:lpstr>Garamond</vt:lpstr>
      <vt:lpstr>Wingdings 3</vt:lpstr>
      <vt:lpstr>Ione</vt:lpstr>
      <vt:lpstr>Food Waste Valorisation: What about law?</vt:lpstr>
      <vt:lpstr>Basic structure of the conversation</vt:lpstr>
      <vt:lpstr>1. Evolution of Food law in EU and consequences in Food Waste </vt:lpstr>
      <vt:lpstr>Market approach</vt:lpstr>
      <vt:lpstr>Social approach</vt:lpstr>
      <vt:lpstr>Presentazione standard di PowerPoint</vt:lpstr>
      <vt:lpstr>  2. Waste Framework legislation </vt:lpstr>
      <vt:lpstr> What is Food Waste?</vt:lpstr>
      <vt:lpstr>Who cares and why?</vt:lpstr>
      <vt:lpstr>3. Food Waste Valorisation and Recovery Policy</vt:lpstr>
      <vt:lpstr>RECOVERY as End-of-waste status is the key issue in this Costaction</vt:lpstr>
      <vt:lpstr>The chemical and scientific progress must keep in mind the precautionary principle in their calculous of efficiency for real case application.</vt:lpstr>
      <vt:lpstr>In the legislative perspective: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Food and Waste</dc:title>
  <dc:creator>mo</dc:creator>
  <cp:lastModifiedBy>monica delsignore</cp:lastModifiedBy>
  <cp:revision>25</cp:revision>
  <cp:lastPrinted>2015-03-09T10:55:16Z</cp:lastPrinted>
  <dcterms:created xsi:type="dcterms:W3CDTF">2015-03-09T07:30:01Z</dcterms:created>
  <dcterms:modified xsi:type="dcterms:W3CDTF">2015-05-13T13:04:57Z</dcterms:modified>
</cp:coreProperties>
</file>