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30243463" cy="42484675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162" algn="l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324" algn="l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486" algn="l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647" algn="l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5809" algn="l" defTabSz="914324" rtl="0" eaLnBrk="1" latinLnBrk="0" hangingPunct="1">
      <a:defRPr sz="8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2971" algn="l" defTabSz="914324" rtl="0" eaLnBrk="1" latinLnBrk="0" hangingPunct="1">
      <a:defRPr sz="8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133" algn="l" defTabSz="914324" rtl="0" eaLnBrk="1" latinLnBrk="0" hangingPunct="1">
      <a:defRPr sz="8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295" algn="l" defTabSz="914324" rtl="0" eaLnBrk="1" latinLnBrk="0" hangingPunct="1">
      <a:defRPr sz="8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3840"/>
    <a:srgbClr val="990033"/>
    <a:srgbClr val="D21400"/>
    <a:srgbClr val="FF2525"/>
    <a:srgbClr val="973F47"/>
    <a:srgbClr val="AA4650"/>
    <a:srgbClr val="CE6C6C"/>
    <a:srgbClr val="D21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8870" autoAdjust="0"/>
    <p:restoredTop sz="97663" autoAdjust="0"/>
  </p:normalViewPr>
  <p:slideViewPr>
    <p:cSldViewPr>
      <p:cViewPr>
        <p:scale>
          <a:sx n="30" d="100"/>
          <a:sy n="30" d="100"/>
        </p:scale>
        <p:origin x="-2100" y="1230"/>
      </p:cViewPr>
      <p:guideLst>
        <p:guide orient="horz" pos="13381"/>
        <p:guide pos="952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>
            <a:lvl1pPr defTabSz="92710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74863" y="746125"/>
            <a:ext cx="26479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4875"/>
            <a:ext cx="5435600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428169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11" tIns="46356" rIns="92711" bIns="46356" numCol="1" anchor="b" anchorCtr="0" compatLnSpc="1">
            <a:prstTxWarp prst="textNoShape">
              <a:avLst/>
            </a:prstTxWarp>
          </a:bodyPr>
          <a:lstStyle>
            <a:lvl1pPr defTabSz="92710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9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11" tIns="46356" rIns="92711" bIns="46356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6E8E7D39-FE05-4C4C-8892-62FA016E134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00280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16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32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486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64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5809" algn="l" defTabSz="9143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71" algn="l" defTabSz="9143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33" algn="l" defTabSz="9143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95" algn="l" defTabSz="9143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AB52C7-45A9-4286-95CF-A4D9787F81F1}" type="slidenum">
              <a:rPr lang="it-IT" smtClean="0">
                <a:latin typeface="Arial" charset="0"/>
              </a:rPr>
              <a:pPr>
                <a:defRPr/>
              </a:pPr>
              <a:t>1</a:t>
            </a:fld>
            <a:endParaRPr lang="it-IT" smtClean="0">
              <a:latin typeface="Arial" charset="0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74863" y="746125"/>
            <a:ext cx="2647950" cy="3721100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268260" y="13197797"/>
            <a:ext cx="25706944" cy="9106669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536520" y="24074650"/>
            <a:ext cx="21170425" cy="1085719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8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57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1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53A37-8932-43F4-BEE5-2D0A09814E2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5846D-BAD0-4448-A16A-131789D323D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21926512" y="1701366"/>
            <a:ext cx="6804779" cy="36249656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512175" y="1701366"/>
            <a:ext cx="19910280" cy="36249656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B3623-EB0F-41D0-BCE0-A5D20F89E59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73991-8C90-44E8-BDF0-AE94DD9A4B8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025" y="27300349"/>
            <a:ext cx="25706944" cy="8437929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389025" y="18006821"/>
            <a:ext cx="25706944" cy="929352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629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264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89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052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815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578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341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105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F0F21-B2A3-4AB0-A43C-BFC9BD79776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512173" y="9913100"/>
            <a:ext cx="13357530" cy="28037922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5373761" y="9913100"/>
            <a:ext cx="13357530" cy="28037922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B355C-A827-4459-A1E6-1D93565BB7F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512173" y="9509884"/>
            <a:ext cx="13362782" cy="3963266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7629" indent="0">
              <a:buNone/>
              <a:defRPr sz="9100" b="1"/>
            </a:lvl2pPr>
            <a:lvl3pPr marL="4175264" indent="0">
              <a:buNone/>
              <a:defRPr sz="8200" b="1"/>
            </a:lvl3pPr>
            <a:lvl4pPr marL="6262894" indent="0">
              <a:buNone/>
              <a:defRPr sz="7300" b="1"/>
            </a:lvl4pPr>
            <a:lvl5pPr marL="8350523" indent="0">
              <a:buNone/>
              <a:defRPr sz="7300" b="1"/>
            </a:lvl5pPr>
            <a:lvl6pPr marL="10438158" indent="0">
              <a:buNone/>
              <a:defRPr sz="7300" b="1"/>
            </a:lvl6pPr>
            <a:lvl7pPr marL="12525787" indent="0">
              <a:buNone/>
              <a:defRPr sz="7300" b="1"/>
            </a:lvl7pPr>
            <a:lvl8pPr marL="14613418" indent="0">
              <a:buNone/>
              <a:defRPr sz="7300" b="1"/>
            </a:lvl8pPr>
            <a:lvl9pPr marL="16701052" indent="0">
              <a:buNone/>
              <a:defRPr sz="73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512173" y="13473150"/>
            <a:ext cx="13362782" cy="24477863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15363263" y="9509884"/>
            <a:ext cx="13368031" cy="3963266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7629" indent="0">
              <a:buNone/>
              <a:defRPr sz="9100" b="1"/>
            </a:lvl2pPr>
            <a:lvl3pPr marL="4175264" indent="0">
              <a:buNone/>
              <a:defRPr sz="8200" b="1"/>
            </a:lvl3pPr>
            <a:lvl4pPr marL="6262894" indent="0">
              <a:buNone/>
              <a:defRPr sz="7300" b="1"/>
            </a:lvl4pPr>
            <a:lvl5pPr marL="8350523" indent="0">
              <a:buNone/>
              <a:defRPr sz="7300" b="1"/>
            </a:lvl5pPr>
            <a:lvl6pPr marL="10438158" indent="0">
              <a:buNone/>
              <a:defRPr sz="7300" b="1"/>
            </a:lvl6pPr>
            <a:lvl7pPr marL="12525787" indent="0">
              <a:buNone/>
              <a:defRPr sz="7300" b="1"/>
            </a:lvl7pPr>
            <a:lvl8pPr marL="14613418" indent="0">
              <a:buNone/>
              <a:defRPr sz="7300" b="1"/>
            </a:lvl8pPr>
            <a:lvl9pPr marL="16701052" indent="0">
              <a:buNone/>
              <a:defRPr sz="73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15363263" y="13473150"/>
            <a:ext cx="13368031" cy="24477863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0D073-02B6-4B4C-A649-60DCB3402A7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566AE-6DA9-4741-92F6-1FC3E024858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811F2-DFC5-47FB-BDA1-6D1259259C4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12181" y="1691521"/>
            <a:ext cx="9949891" cy="7198792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824354" y="1691529"/>
            <a:ext cx="16906936" cy="36259493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512181" y="8890324"/>
            <a:ext cx="9949891" cy="29060701"/>
          </a:xfrm>
        </p:spPr>
        <p:txBody>
          <a:bodyPr/>
          <a:lstStyle>
            <a:lvl1pPr marL="0" indent="0">
              <a:buNone/>
              <a:defRPr sz="6400"/>
            </a:lvl1pPr>
            <a:lvl2pPr marL="2087629" indent="0">
              <a:buNone/>
              <a:defRPr sz="5500"/>
            </a:lvl2pPr>
            <a:lvl3pPr marL="4175264" indent="0">
              <a:buNone/>
              <a:defRPr sz="4600"/>
            </a:lvl3pPr>
            <a:lvl4pPr marL="6262894" indent="0">
              <a:buNone/>
              <a:defRPr sz="4100"/>
            </a:lvl4pPr>
            <a:lvl5pPr marL="8350523" indent="0">
              <a:buNone/>
              <a:defRPr sz="4100"/>
            </a:lvl5pPr>
            <a:lvl6pPr marL="10438158" indent="0">
              <a:buNone/>
              <a:defRPr sz="4100"/>
            </a:lvl6pPr>
            <a:lvl7pPr marL="12525787" indent="0">
              <a:buNone/>
              <a:defRPr sz="4100"/>
            </a:lvl7pPr>
            <a:lvl8pPr marL="14613418" indent="0">
              <a:buNone/>
              <a:defRPr sz="4100"/>
            </a:lvl8pPr>
            <a:lvl9pPr marL="16701052" indent="0">
              <a:buNone/>
              <a:defRPr sz="41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4711A-AF22-4159-B461-0B7510908A1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927931" y="29739274"/>
            <a:ext cx="18146078" cy="3510889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927931" y="3796085"/>
            <a:ext cx="18146078" cy="25490805"/>
          </a:xfrm>
        </p:spPr>
        <p:txBody>
          <a:bodyPr rtlCol="0">
            <a:normAutofit/>
          </a:bodyPr>
          <a:lstStyle>
            <a:lvl1pPr marL="0" indent="0">
              <a:buNone/>
              <a:defRPr sz="14600"/>
            </a:lvl1pPr>
            <a:lvl2pPr marL="2087629" indent="0">
              <a:buNone/>
              <a:defRPr sz="12800"/>
            </a:lvl2pPr>
            <a:lvl3pPr marL="4175264" indent="0">
              <a:buNone/>
              <a:defRPr sz="11000"/>
            </a:lvl3pPr>
            <a:lvl4pPr marL="6262894" indent="0">
              <a:buNone/>
              <a:defRPr sz="9100"/>
            </a:lvl4pPr>
            <a:lvl5pPr marL="8350523" indent="0">
              <a:buNone/>
              <a:defRPr sz="9100"/>
            </a:lvl5pPr>
            <a:lvl6pPr marL="10438158" indent="0">
              <a:buNone/>
              <a:defRPr sz="9100"/>
            </a:lvl6pPr>
            <a:lvl7pPr marL="12525787" indent="0">
              <a:buNone/>
              <a:defRPr sz="9100"/>
            </a:lvl7pPr>
            <a:lvl8pPr marL="14613418" indent="0">
              <a:buNone/>
              <a:defRPr sz="9100"/>
            </a:lvl8pPr>
            <a:lvl9pPr marL="16701052" indent="0">
              <a:buNone/>
              <a:defRPr sz="91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927931" y="33250164"/>
            <a:ext cx="18146078" cy="4986046"/>
          </a:xfrm>
        </p:spPr>
        <p:txBody>
          <a:bodyPr/>
          <a:lstStyle>
            <a:lvl1pPr marL="0" indent="0">
              <a:buNone/>
              <a:defRPr sz="6400"/>
            </a:lvl1pPr>
            <a:lvl2pPr marL="2087629" indent="0">
              <a:buNone/>
              <a:defRPr sz="5500"/>
            </a:lvl2pPr>
            <a:lvl3pPr marL="4175264" indent="0">
              <a:buNone/>
              <a:defRPr sz="4600"/>
            </a:lvl3pPr>
            <a:lvl4pPr marL="6262894" indent="0">
              <a:buNone/>
              <a:defRPr sz="4100"/>
            </a:lvl4pPr>
            <a:lvl5pPr marL="8350523" indent="0">
              <a:buNone/>
              <a:defRPr sz="4100"/>
            </a:lvl5pPr>
            <a:lvl6pPr marL="10438158" indent="0">
              <a:buNone/>
              <a:defRPr sz="4100"/>
            </a:lvl6pPr>
            <a:lvl7pPr marL="12525787" indent="0">
              <a:buNone/>
              <a:defRPr sz="4100"/>
            </a:lvl7pPr>
            <a:lvl8pPr marL="14613418" indent="0">
              <a:buNone/>
              <a:defRPr sz="4100"/>
            </a:lvl8pPr>
            <a:lvl9pPr marL="16701052" indent="0">
              <a:buNone/>
              <a:defRPr sz="41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06B70-4DA7-4655-8001-A499E2A4BD4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1512889" y="1701800"/>
            <a:ext cx="27217687" cy="708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526" tIns="208762" rIns="417526" bIns="2087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1512889" y="9912351"/>
            <a:ext cx="27217687" cy="280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526" tIns="208762" rIns="417526" bIns="2087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1512888" y="39376351"/>
            <a:ext cx="7054850" cy="2262188"/>
          </a:xfrm>
          <a:prstGeom prst="rect">
            <a:avLst/>
          </a:prstGeom>
        </p:spPr>
        <p:txBody>
          <a:bodyPr vert="horz" lIns="417526" tIns="208762" rIns="417526" bIns="208762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0333038" y="39376351"/>
            <a:ext cx="9577387" cy="2262188"/>
          </a:xfrm>
          <a:prstGeom prst="rect">
            <a:avLst/>
          </a:prstGeom>
        </p:spPr>
        <p:txBody>
          <a:bodyPr vert="horz" lIns="417526" tIns="208762" rIns="417526" bIns="208762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21675726" y="39376351"/>
            <a:ext cx="7054850" cy="2262188"/>
          </a:xfrm>
          <a:prstGeom prst="rect">
            <a:avLst/>
          </a:prstGeom>
        </p:spPr>
        <p:txBody>
          <a:bodyPr vert="horz" wrap="square" lIns="417526" tIns="208762" rIns="417526" bIns="208762" numCol="1" anchor="ctr" anchorCtr="0" compatLnSpc="1">
            <a:prstTxWarp prst="textNoShape">
              <a:avLst/>
            </a:prstTxWarp>
          </a:bodyPr>
          <a:lstStyle>
            <a:lvl1pPr algn="r">
              <a:defRPr sz="5500">
                <a:solidFill>
                  <a:srgbClr val="898989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04C7D32F-8C57-456B-A6C8-B992C4D461E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174776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ＭＳ Ｐゴシック" pitchFamily="34" charset="-128"/>
          <a:cs typeface="+mj-cs"/>
        </a:defRPr>
      </a:lvl1pPr>
      <a:lvl2pPr algn="ctr" defTabSz="4174776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pitchFamily="34" charset="-128"/>
        </a:defRPr>
      </a:lvl2pPr>
      <a:lvl3pPr algn="ctr" defTabSz="4174776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pitchFamily="34" charset="-128"/>
        </a:defRPr>
      </a:lvl3pPr>
      <a:lvl4pPr algn="ctr" defTabSz="4174776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pitchFamily="34" charset="-128"/>
        </a:defRPr>
      </a:lvl4pPr>
      <a:lvl5pPr algn="ctr" defTabSz="4174776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pitchFamily="34" charset="-128"/>
        </a:defRPr>
      </a:lvl5pPr>
      <a:lvl6pPr marL="457162" algn="ctr" defTabSz="4174776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324" algn="ctr" defTabSz="4174776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486" algn="ctr" defTabSz="4174776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647" algn="ctr" defTabSz="4174776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1565144" indent="-1565144" algn="l" defTabSz="4174776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6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3392205" indent="-1303229" algn="l" defTabSz="4174776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8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5217677" indent="-1042901" algn="l" defTabSz="4174776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1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7306653" indent="-1042901" algn="l" defTabSz="4174776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1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9394040" indent="-1042901" algn="l" defTabSz="4174776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91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11481973" indent="-1043815" algn="l" defTabSz="4175264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9603" indent="-1043815" algn="l" defTabSz="4175264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7236" indent="-1043815" algn="l" defTabSz="4175264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4867" indent="-1043815" algn="l" defTabSz="4175264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17526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629" algn="l" defTabSz="417526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264" algn="l" defTabSz="417526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894" algn="l" defTabSz="417526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523" algn="l" defTabSz="417526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158" algn="l" defTabSz="417526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5787" algn="l" defTabSz="417526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3418" algn="l" defTabSz="417526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1052" algn="l" defTabSz="417526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oleObject" Target="../embeddings/oleObject2.bin"/><Relationship Id="rId5" Type="http://schemas.openxmlformats.org/officeDocument/2006/relationships/image" Target="../media/image4.png"/><Relationship Id="rId10" Type="http://schemas.openxmlformats.org/officeDocument/2006/relationships/image" Target="../media/image1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ttangolo arrotondato 10"/>
          <p:cNvSpPr>
            <a:spLocks noChangeArrowheads="1"/>
          </p:cNvSpPr>
          <p:nvPr/>
        </p:nvSpPr>
        <p:spPr bwMode="auto">
          <a:xfrm>
            <a:off x="240369" y="180000"/>
            <a:ext cx="29787018" cy="3564393"/>
          </a:xfrm>
          <a:prstGeom prst="roundRect">
            <a:avLst>
              <a:gd name="adj" fmla="val 0"/>
            </a:avLst>
          </a:prstGeom>
          <a:solidFill>
            <a:srgbClr val="00B050"/>
          </a:solidFill>
          <a:ln w="63500" cap="rnd">
            <a:solidFill>
              <a:srgbClr val="00B050"/>
            </a:solidFill>
            <a:round/>
            <a:headEnd/>
            <a:tailEnd/>
          </a:ln>
        </p:spPr>
        <p:txBody>
          <a:bodyPr lIns="91432" tIns="45716" rIns="91432" bIns="45716" anchor="ctr"/>
          <a:lstStyle/>
          <a:p>
            <a:pPr algn="ctr" defTabSz="4525585"/>
            <a:endParaRPr lang="en-GB" sz="8900" dirty="0">
              <a:solidFill>
                <a:srgbClr val="883840"/>
              </a:solidFill>
            </a:endParaRPr>
          </a:p>
        </p:txBody>
      </p:sp>
      <p:sp>
        <p:nvSpPr>
          <p:cNvPr id="2055" name="CasellaDiTesto 5"/>
          <p:cNvSpPr txBox="1">
            <a:spLocks noChangeArrowheads="1"/>
          </p:cNvSpPr>
          <p:nvPr/>
        </p:nvSpPr>
        <p:spPr bwMode="auto">
          <a:xfrm>
            <a:off x="0" y="60067"/>
            <a:ext cx="30315407" cy="3108535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  <p:txBody>
          <a:bodyPr wrap="square" lIns="91432" tIns="45716" rIns="91432" bIns="45716">
            <a:spAutoFit/>
          </a:bodyPr>
          <a:lstStyle/>
          <a:p>
            <a:pPr algn="ctr" defTabSz="4525585"/>
            <a:r>
              <a:rPr lang="en-US" sz="8800" b="1" dirty="0" smtClean="0">
                <a:solidFill>
                  <a:schemeClr val="bg1"/>
                </a:solidFill>
                <a:latin typeface="+mj-lt"/>
              </a:rPr>
              <a:t>L’INSIGHT PROBLEM SOLVING IN ETA’ EVOLUTIVA</a:t>
            </a:r>
          </a:p>
          <a:p>
            <a:pPr algn="ctr" defTabSz="4525585"/>
            <a:r>
              <a:rPr lang="en-US" sz="4800" b="1" dirty="0" smtClean="0">
                <a:solidFill>
                  <a:schemeClr val="bg1"/>
                </a:solidFill>
                <a:latin typeface="+mj-lt"/>
              </a:rPr>
              <a:t>Valeria Castoldi, Laura Macchi</a:t>
            </a:r>
            <a:r>
              <a:rPr lang="en-US" sz="48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800" b="1" dirty="0" smtClean="0">
                <a:solidFill>
                  <a:schemeClr val="bg1"/>
                </a:solidFill>
                <a:latin typeface="+mj-lt"/>
              </a:rPr>
              <a:t>&amp; Maria Bagassi</a:t>
            </a:r>
            <a:endParaRPr lang="en-US" sz="4800" b="1" baseline="30000" dirty="0">
              <a:solidFill>
                <a:schemeClr val="bg1"/>
              </a:solidFill>
              <a:latin typeface="+mj-lt"/>
            </a:endParaRPr>
          </a:p>
          <a:p>
            <a:pPr algn="ctr" defTabSz="4525585"/>
            <a:endParaRPr lang="en-US" sz="2400" b="1" dirty="0">
              <a:solidFill>
                <a:schemeClr val="bg1"/>
              </a:solidFill>
              <a:latin typeface="+mj-lt"/>
            </a:endParaRPr>
          </a:p>
          <a:p>
            <a:pPr algn="ctr" defTabSz="4525585"/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Dipartimento di Psicologia,  Università di Milano-</a:t>
            </a:r>
            <a:r>
              <a:rPr lang="en-US" sz="3600" b="1" dirty="0" err="1" smtClean="0">
                <a:solidFill>
                  <a:schemeClr val="bg1"/>
                </a:solidFill>
                <a:latin typeface="+mj-lt"/>
              </a:rPr>
              <a:t>Bicocca</a:t>
            </a:r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 </a:t>
            </a:r>
            <a:endParaRPr lang="en-US" sz="3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56" name="Rettangolo arrotondato 10"/>
          <p:cNvSpPr>
            <a:spLocks noChangeArrowheads="1"/>
          </p:cNvSpPr>
          <p:nvPr/>
        </p:nvSpPr>
        <p:spPr bwMode="auto">
          <a:xfrm>
            <a:off x="240370" y="3960417"/>
            <a:ext cx="14809418" cy="15913769"/>
          </a:xfrm>
          <a:prstGeom prst="roundRect">
            <a:avLst>
              <a:gd name="adj" fmla="val 0"/>
            </a:avLst>
          </a:prstGeom>
          <a:noFill/>
          <a:ln w="63500">
            <a:solidFill>
              <a:srgbClr val="00B050"/>
            </a:solidFill>
            <a:round/>
            <a:headEnd/>
            <a:tailEnd/>
          </a:ln>
        </p:spPr>
        <p:txBody>
          <a:bodyPr lIns="91432" tIns="45716" rIns="91432" bIns="45716" anchor="ctr"/>
          <a:lstStyle/>
          <a:p>
            <a:pPr algn="just" defTabSz="4525585"/>
            <a:endParaRPr lang="en-GB" sz="3000" dirty="0">
              <a:solidFill>
                <a:srgbClr val="000000"/>
              </a:solidFill>
            </a:endParaRPr>
          </a:p>
        </p:txBody>
      </p:sp>
      <p:sp>
        <p:nvSpPr>
          <p:cNvPr id="1047" name="Text Box 99"/>
          <p:cNvSpPr txBox="1">
            <a:spLocks noChangeArrowheads="1"/>
          </p:cNvSpPr>
          <p:nvPr/>
        </p:nvSpPr>
        <p:spPr bwMode="auto">
          <a:xfrm>
            <a:off x="220146" y="4053900"/>
            <a:ext cx="14809418" cy="1594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176364">
              <a:defRPr/>
            </a:pPr>
            <a:r>
              <a:rPr lang="en-GB" sz="4000" b="1" dirty="0" smtClean="0">
                <a:solidFill>
                  <a:srgbClr val="990033"/>
                </a:solidFill>
                <a:latin typeface="+mn-lt"/>
              </a:rPr>
              <a:t>INTRODUZIONE</a:t>
            </a:r>
          </a:p>
          <a:p>
            <a:pPr algn="just"/>
            <a:r>
              <a:rPr lang="it-IT" sz="3500" dirty="0">
                <a:solidFill>
                  <a:prstClr val="black"/>
                </a:solidFill>
                <a:latin typeface="Calibri"/>
              </a:rPr>
              <a:t>Malgrado l’ampio dibattito che si è recentemente sviluppato intorno allo studio dell’insight problem solving (Ut Na Sio, Ormerod, 2009, 2013; Gilhooly, 2010, 2009; </a:t>
            </a:r>
            <a:r>
              <a:rPr lang="it-IT" sz="3500" dirty="0" smtClean="0">
                <a:solidFill>
                  <a:prstClr val="black"/>
                </a:solidFill>
                <a:latin typeface="Calibri"/>
              </a:rPr>
              <a:t>Gilhooly, Ball, Macchi, </a:t>
            </a:r>
            <a:r>
              <a:rPr lang="it-IT" sz="3500" dirty="0">
                <a:solidFill>
                  <a:prstClr val="black"/>
                </a:solidFill>
                <a:latin typeface="Calibri"/>
              </a:rPr>
              <a:t>in press), risultano ancora scarsi i contributi relativi all’età evolutiva (Davidson, Sternberg, 1984, 1998; Bermejo, Sternberg, 1996), presumibilmente anche a causa delle modeste prestazioni già riscontrate nella popolazione adulta. Le ricerche sul problem solving </a:t>
            </a:r>
            <a:r>
              <a:rPr lang="it-IT" sz="3500" dirty="0" smtClean="0">
                <a:solidFill>
                  <a:prstClr val="black"/>
                </a:solidFill>
                <a:latin typeface="Calibri"/>
              </a:rPr>
              <a:t>nella fase evolutiva </a:t>
            </a:r>
            <a:r>
              <a:rPr lang="it-IT" sz="3500" dirty="0">
                <a:solidFill>
                  <a:prstClr val="black"/>
                </a:solidFill>
                <a:latin typeface="Calibri"/>
              </a:rPr>
              <a:t>si sono focalizzate, da una parte, sul pensiero divergente (Defeyter, 2003) </a:t>
            </a:r>
            <a:r>
              <a:rPr lang="it-IT" sz="3500" dirty="0" smtClean="0">
                <a:solidFill>
                  <a:prstClr val="black"/>
                </a:solidFill>
                <a:latin typeface="Calibri"/>
              </a:rPr>
              <a:t>e dall’altra </a:t>
            </a:r>
            <a:r>
              <a:rPr lang="it-IT" sz="3500" dirty="0">
                <a:solidFill>
                  <a:prstClr val="black"/>
                </a:solidFill>
                <a:latin typeface="Calibri"/>
              </a:rPr>
              <a:t>sui cosiddetti </a:t>
            </a:r>
            <a:r>
              <a:rPr lang="it-IT" sz="3500" dirty="0" smtClean="0">
                <a:solidFill>
                  <a:prstClr val="black"/>
                </a:solidFill>
                <a:latin typeface="Calibri"/>
              </a:rPr>
              <a:t>move-</a:t>
            </a:r>
            <a:r>
              <a:rPr lang="it-IT" sz="3500" dirty="0" err="1" smtClean="0">
                <a:solidFill>
                  <a:prstClr val="black"/>
                </a:solidFill>
                <a:latin typeface="Calibri"/>
              </a:rPr>
              <a:t>problems</a:t>
            </a:r>
            <a:r>
              <a:rPr lang="it-IT" sz="3500" dirty="0" smtClean="0">
                <a:solidFill>
                  <a:prstClr val="black"/>
                </a:solidFill>
                <a:latin typeface="Calibri"/>
              </a:rPr>
              <a:t> (Garber </a:t>
            </a:r>
            <a:r>
              <a:rPr lang="it-IT" sz="3500" dirty="0">
                <a:solidFill>
                  <a:prstClr val="black"/>
                </a:solidFill>
                <a:latin typeface="Calibri"/>
              </a:rPr>
              <a:t>2002, Kaller, 2004</a:t>
            </a:r>
            <a:r>
              <a:rPr lang="it-IT" sz="3500" dirty="0" smtClean="0">
                <a:solidFill>
                  <a:prstClr val="black"/>
                </a:solidFill>
                <a:latin typeface="Calibri"/>
              </a:rPr>
              <a:t>).</a:t>
            </a:r>
          </a:p>
          <a:p>
            <a:r>
              <a:rPr lang="en-US" sz="4000" b="1" dirty="0" smtClean="0">
                <a:solidFill>
                  <a:srgbClr val="990033"/>
                </a:solidFill>
                <a:latin typeface="+mn-lt"/>
              </a:rPr>
              <a:t>OBIETTIVO</a:t>
            </a:r>
          </a:p>
          <a:p>
            <a:pPr algn="just"/>
            <a:r>
              <a:rPr lang="it-IT" sz="3500" dirty="0" smtClean="0">
                <a:solidFill>
                  <a:prstClr val="black"/>
                </a:solidFill>
                <a:latin typeface="Calibri"/>
              </a:rPr>
              <a:t>Con questa ricerca, abbiamo tentato </a:t>
            </a:r>
            <a:r>
              <a:rPr lang="it-IT" sz="3500" dirty="0">
                <a:solidFill>
                  <a:prstClr val="black"/>
                </a:solidFill>
                <a:latin typeface="Calibri"/>
              </a:rPr>
              <a:t>di esplorare i meccanismi di risoluzione degli insight problem nei bambini, al fine di studiare l’ipotesi secondo la quale le difficoltà di risoluzione siano connesse a fattori </a:t>
            </a:r>
            <a:r>
              <a:rPr lang="it-IT" sz="3500" dirty="0" smtClean="0">
                <a:solidFill>
                  <a:prstClr val="black"/>
                </a:solidFill>
                <a:latin typeface="Calibri"/>
              </a:rPr>
              <a:t>pragmatico-interpretativi e </a:t>
            </a:r>
            <a:r>
              <a:rPr lang="it-IT" sz="3500" dirty="0">
                <a:solidFill>
                  <a:prstClr val="black"/>
                </a:solidFill>
                <a:latin typeface="Calibri"/>
              </a:rPr>
              <a:t>non necessariamente a difficoltà di tipo </a:t>
            </a:r>
            <a:r>
              <a:rPr lang="it-IT" sz="3500" dirty="0" smtClean="0">
                <a:solidFill>
                  <a:prstClr val="black"/>
                </a:solidFill>
                <a:latin typeface="Calibri"/>
              </a:rPr>
              <a:t>cognitivo. Secondo tale ipotesi, rimuovendo gli elementi discorsivi che potrebbero ostacolare </a:t>
            </a:r>
            <a:r>
              <a:rPr lang="it-IT" sz="3500" dirty="0">
                <a:solidFill>
                  <a:prstClr val="black"/>
                </a:solidFill>
                <a:latin typeface="Calibri"/>
              </a:rPr>
              <a:t>un’interpretazione pertinente allo scopo del compito, </a:t>
            </a:r>
            <a:r>
              <a:rPr lang="it-IT" sz="3500" dirty="0" smtClean="0">
                <a:solidFill>
                  <a:prstClr val="black"/>
                </a:solidFill>
                <a:latin typeface="Calibri"/>
              </a:rPr>
              <a:t>mantenendo, però, </a:t>
            </a:r>
            <a:r>
              <a:rPr lang="it-IT" sz="3500" dirty="0">
                <a:solidFill>
                  <a:prstClr val="black"/>
                </a:solidFill>
                <a:latin typeface="Calibri"/>
              </a:rPr>
              <a:t>inalterata la struttura logico-matematica del </a:t>
            </a:r>
            <a:r>
              <a:rPr lang="it-IT" sz="3500" dirty="0" smtClean="0">
                <a:solidFill>
                  <a:prstClr val="black"/>
                </a:solidFill>
                <a:latin typeface="Calibri"/>
              </a:rPr>
              <a:t>problema, verrebbe consentito il processo solutorio. Ad esempio, come illustrato di fianco, </a:t>
            </a:r>
            <a:r>
              <a:rPr lang="it-IT" sz="3500" dirty="0">
                <a:solidFill>
                  <a:prstClr val="black"/>
                </a:solidFill>
                <a:latin typeface="Calibri"/>
              </a:rPr>
              <a:t>nel </a:t>
            </a:r>
            <a:r>
              <a:rPr lang="it-IT" sz="3500" dirty="0" smtClean="0">
                <a:solidFill>
                  <a:prstClr val="black"/>
                </a:solidFill>
                <a:latin typeface="Calibri"/>
              </a:rPr>
              <a:t>problema della </a:t>
            </a:r>
            <a:r>
              <a:rPr lang="it-IT" sz="3500" i="1" dirty="0" smtClean="0">
                <a:solidFill>
                  <a:prstClr val="black"/>
                </a:solidFill>
                <a:latin typeface="Calibri"/>
              </a:rPr>
              <a:t>Racchetta e della Pallina</a:t>
            </a:r>
            <a:r>
              <a:rPr lang="it-IT" sz="3500" dirty="0" smtClean="0">
                <a:solidFill>
                  <a:prstClr val="black"/>
                </a:solidFill>
                <a:latin typeface="Calibri"/>
              </a:rPr>
              <a:t>, la struttura retorica del testo e della domanda, posta in tal modo</a:t>
            </a:r>
            <a:r>
              <a:rPr lang="it-IT" sz="3500" smtClean="0">
                <a:solidFill>
                  <a:prstClr val="black"/>
                </a:solidFill>
                <a:latin typeface="Calibri"/>
              </a:rPr>
              <a:t>, </a:t>
            </a:r>
            <a:r>
              <a:rPr lang="it-IT" sz="3500" smtClean="0">
                <a:solidFill>
                  <a:prstClr val="black"/>
                </a:solidFill>
                <a:latin typeface="Calibri"/>
              </a:rPr>
              <a:t>inducono </a:t>
            </a:r>
            <a:r>
              <a:rPr lang="it-IT" sz="3500" dirty="0" smtClean="0">
                <a:solidFill>
                  <a:prstClr val="black"/>
                </a:solidFill>
                <a:latin typeface="Calibri"/>
              </a:rPr>
              <a:t>a ritenere che il prezzo della racchetta sia già noto (</a:t>
            </a:r>
            <a:r>
              <a:rPr lang="it-IT" sz="3500" b="1" dirty="0" smtClean="0">
                <a:solidFill>
                  <a:prstClr val="black"/>
                </a:solidFill>
                <a:latin typeface="Calibri"/>
              </a:rPr>
              <a:t>1€</a:t>
            </a:r>
            <a:r>
              <a:rPr lang="it-IT" sz="3500" dirty="0" smtClean="0">
                <a:solidFill>
                  <a:prstClr val="black"/>
                </a:solidFill>
                <a:latin typeface="Calibri"/>
              </a:rPr>
              <a:t>)</a:t>
            </a:r>
            <a:r>
              <a:rPr lang="it-IT" sz="35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3500" dirty="0" smtClean="0">
                <a:solidFill>
                  <a:prstClr val="black"/>
                </a:solidFill>
                <a:latin typeface="Calibri"/>
              </a:rPr>
              <a:t>e quindi che la pallina costi erroneamente 10 cent (Macchi &amp; Bagassi, 2012). Pertanto, con l’intento di </a:t>
            </a:r>
            <a:r>
              <a:rPr lang="it-IT" sz="3500" dirty="0">
                <a:solidFill>
                  <a:prstClr val="black"/>
                </a:solidFill>
                <a:latin typeface="Calibri"/>
              </a:rPr>
              <a:t>eliminare l’inferenza </a:t>
            </a:r>
            <a:r>
              <a:rPr lang="it-IT" sz="3500" dirty="0" smtClean="0">
                <a:solidFill>
                  <a:prstClr val="black"/>
                </a:solidFill>
                <a:latin typeface="Calibri"/>
              </a:rPr>
              <a:t>fuorviante,  abbiamo riformulato il testo di questo problema, creando due versioni sperimentali, e la stessa procedura è stata effettuata con altri quattro problemi insight.</a:t>
            </a:r>
          </a:p>
          <a:p>
            <a:pPr algn="just"/>
            <a:r>
              <a:rPr lang="en-US" sz="4000" b="1" dirty="0" smtClean="0">
                <a:solidFill>
                  <a:srgbClr val="990033"/>
                </a:solidFill>
                <a:latin typeface="+mn-lt"/>
              </a:rPr>
              <a:t>PARTECIPANTI</a:t>
            </a:r>
          </a:p>
          <a:p>
            <a:pPr algn="just"/>
            <a:r>
              <a:rPr lang="it-IT" sz="3500" dirty="0" smtClean="0">
                <a:latin typeface="+mn-lt"/>
              </a:rPr>
              <a:t>164 bambini (età media: 10,44) frequentanti le classi quinte di tre scuole primarie di Milano e Sesto San Giovanni. I bambini sono stati divisi casualmente in tre gruppi: sono stati ottenuti un </a:t>
            </a:r>
            <a:r>
              <a:rPr lang="it-IT" sz="3500" b="1" dirty="0" smtClean="0">
                <a:latin typeface="+mn-lt"/>
              </a:rPr>
              <a:t>gruppo di controllo</a:t>
            </a:r>
            <a:r>
              <a:rPr lang="it-IT" sz="3500" dirty="0" smtClean="0">
                <a:latin typeface="+mn-lt"/>
              </a:rPr>
              <a:t>  (N= 65), un </a:t>
            </a:r>
            <a:r>
              <a:rPr lang="it-IT" sz="3500" b="1" dirty="0" smtClean="0">
                <a:latin typeface="+mn-lt"/>
              </a:rPr>
              <a:t>primo</a:t>
            </a:r>
            <a:r>
              <a:rPr lang="it-IT" sz="3500" dirty="0" smtClean="0">
                <a:latin typeface="+mn-lt"/>
              </a:rPr>
              <a:t> gruppo </a:t>
            </a:r>
            <a:r>
              <a:rPr lang="it-IT" sz="3500" b="1" dirty="0" smtClean="0">
                <a:latin typeface="+mn-lt"/>
              </a:rPr>
              <a:t>sperimentale</a:t>
            </a:r>
            <a:r>
              <a:rPr lang="it-IT" sz="3500" dirty="0" smtClean="0">
                <a:latin typeface="+mn-lt"/>
              </a:rPr>
              <a:t> (N= 29) e un </a:t>
            </a:r>
            <a:r>
              <a:rPr lang="it-IT" sz="3500" b="1" dirty="0" smtClean="0">
                <a:latin typeface="+mn-lt"/>
              </a:rPr>
              <a:t>secondo</a:t>
            </a:r>
            <a:r>
              <a:rPr lang="it-IT" sz="3500" dirty="0" smtClean="0">
                <a:latin typeface="+mn-lt"/>
              </a:rPr>
              <a:t> gruppo </a:t>
            </a:r>
            <a:r>
              <a:rPr lang="it-IT" sz="3500" b="1" dirty="0" smtClean="0">
                <a:latin typeface="+mn-lt"/>
              </a:rPr>
              <a:t>sperimentale </a:t>
            </a:r>
            <a:r>
              <a:rPr lang="it-IT" sz="3500" dirty="0" smtClean="0">
                <a:latin typeface="+mn-lt"/>
              </a:rPr>
              <a:t>(N= 68)</a:t>
            </a:r>
            <a:endParaRPr lang="en-US" sz="3500" b="1" dirty="0" smtClean="0">
              <a:latin typeface="+mn-lt"/>
            </a:endParaRPr>
          </a:p>
        </p:txBody>
      </p:sp>
      <p:sp>
        <p:nvSpPr>
          <p:cNvPr id="2058" name="Rettangolo arrotondato 10"/>
          <p:cNvSpPr>
            <a:spLocks noChangeArrowheads="1"/>
          </p:cNvSpPr>
          <p:nvPr/>
        </p:nvSpPr>
        <p:spPr bwMode="auto">
          <a:xfrm>
            <a:off x="15374321" y="3960418"/>
            <a:ext cx="14653066" cy="15913768"/>
          </a:xfrm>
          <a:prstGeom prst="roundRect">
            <a:avLst>
              <a:gd name="adj" fmla="val 0"/>
            </a:avLst>
          </a:prstGeom>
          <a:noFill/>
          <a:ln w="63500">
            <a:solidFill>
              <a:srgbClr val="00B050"/>
            </a:solidFill>
            <a:round/>
            <a:headEnd/>
            <a:tailEnd/>
          </a:ln>
        </p:spPr>
        <p:txBody>
          <a:bodyPr lIns="91432" tIns="45716" rIns="91432" bIns="45716" anchor="ctr"/>
          <a:lstStyle/>
          <a:p>
            <a:pPr algn="just" defTabSz="4525585"/>
            <a:endParaRPr lang="en-GB" sz="3000" dirty="0">
              <a:solidFill>
                <a:srgbClr val="000000"/>
              </a:solidFill>
            </a:endParaRPr>
          </a:p>
        </p:txBody>
      </p:sp>
      <p:sp>
        <p:nvSpPr>
          <p:cNvPr id="2060" name="Rettangolo arrotondato 10"/>
          <p:cNvSpPr>
            <a:spLocks noChangeArrowheads="1"/>
          </p:cNvSpPr>
          <p:nvPr/>
        </p:nvSpPr>
        <p:spPr bwMode="auto">
          <a:xfrm>
            <a:off x="240369" y="33915746"/>
            <a:ext cx="29787018" cy="4248472"/>
          </a:xfrm>
          <a:prstGeom prst="roundRect">
            <a:avLst>
              <a:gd name="adj" fmla="val 0"/>
            </a:avLst>
          </a:prstGeom>
          <a:noFill/>
          <a:ln w="63500">
            <a:solidFill>
              <a:srgbClr val="00B050"/>
            </a:solidFill>
            <a:round/>
            <a:headEnd/>
            <a:tailEnd/>
          </a:ln>
        </p:spPr>
        <p:txBody>
          <a:bodyPr lIns="91432" tIns="45716" rIns="91432" bIns="45716" anchor="ctr"/>
          <a:lstStyle/>
          <a:p>
            <a:pPr algn="just" defTabSz="4525585"/>
            <a:endParaRPr lang="en-GB" sz="3000" dirty="0">
              <a:solidFill>
                <a:srgbClr val="000000"/>
              </a:solidFill>
            </a:endParaRPr>
          </a:p>
        </p:txBody>
      </p:sp>
      <p:sp>
        <p:nvSpPr>
          <p:cNvPr id="2061" name="Rettangolo arrotondato 10"/>
          <p:cNvSpPr>
            <a:spLocks noChangeArrowheads="1"/>
          </p:cNvSpPr>
          <p:nvPr/>
        </p:nvSpPr>
        <p:spPr bwMode="auto">
          <a:xfrm>
            <a:off x="240369" y="38380241"/>
            <a:ext cx="29787018" cy="3960440"/>
          </a:xfrm>
          <a:prstGeom prst="roundRect">
            <a:avLst>
              <a:gd name="adj" fmla="val 0"/>
            </a:avLst>
          </a:prstGeom>
          <a:noFill/>
          <a:ln w="63500">
            <a:solidFill>
              <a:srgbClr val="00B050"/>
            </a:solidFill>
            <a:round/>
            <a:headEnd/>
            <a:tailEnd/>
          </a:ln>
        </p:spPr>
        <p:txBody>
          <a:bodyPr lIns="91432" tIns="45716" rIns="91432" bIns="45716" anchor="ctr"/>
          <a:lstStyle/>
          <a:p>
            <a:pPr algn="just" defTabSz="4525585"/>
            <a:endParaRPr lang="en-GB" sz="3000" dirty="0">
              <a:solidFill>
                <a:srgbClr val="000000"/>
              </a:solidFill>
            </a:endParaRPr>
          </a:p>
        </p:txBody>
      </p:sp>
      <p:pic>
        <p:nvPicPr>
          <p:cNvPr id="2063" name="Picture 13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844" y="946598"/>
            <a:ext cx="237648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ttangolo 18"/>
          <p:cNvSpPr/>
          <p:nvPr/>
        </p:nvSpPr>
        <p:spPr>
          <a:xfrm>
            <a:off x="15374322" y="3960417"/>
            <a:ext cx="14507428" cy="13295939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>
              <a:defRPr/>
            </a:pPr>
            <a:r>
              <a:rPr lang="en-US" sz="4400" b="1" dirty="0" smtClean="0">
                <a:solidFill>
                  <a:srgbClr val="990033"/>
                </a:solidFill>
                <a:latin typeface="+mn-lt"/>
              </a:rPr>
              <a:t>METODO</a:t>
            </a:r>
            <a:endParaRPr lang="en-US" sz="4400" b="1" dirty="0">
              <a:solidFill>
                <a:srgbClr val="990033"/>
              </a:solidFill>
              <a:latin typeface="+mn-lt"/>
            </a:endParaRPr>
          </a:p>
          <a:p>
            <a:pPr algn="just">
              <a:defRPr/>
            </a:pPr>
            <a:r>
              <a:rPr lang="it-IT" sz="3600" dirty="0" smtClean="0">
                <a:latin typeface="+mn-lt"/>
              </a:rPr>
              <a:t>Al gruppo di controllo, è stata somministrata la versione originale di 5 </a:t>
            </a:r>
            <a:r>
              <a:rPr lang="it-IT" sz="3600" dirty="0">
                <a:latin typeface="+mn-lt"/>
              </a:rPr>
              <a:t>noti problemi insight (Frederick, 2005; Dow e Mayer </a:t>
            </a:r>
            <a:r>
              <a:rPr lang="it-IT" sz="3600" dirty="0" smtClean="0">
                <a:latin typeface="+mn-lt"/>
              </a:rPr>
              <a:t>2004; </a:t>
            </a:r>
            <a:r>
              <a:rPr lang="it-IT" sz="3600" dirty="0" err="1" smtClean="0">
                <a:latin typeface="+mn-lt"/>
              </a:rPr>
              <a:t>Gilhooly</a:t>
            </a:r>
            <a:r>
              <a:rPr lang="it-IT" sz="3600" dirty="0" smtClean="0">
                <a:latin typeface="+mn-lt"/>
              </a:rPr>
              <a:t>, 2009); dopo aver effettuato </a:t>
            </a:r>
            <a:r>
              <a:rPr lang="it-IT" sz="3600" dirty="0">
                <a:latin typeface="+mn-lt"/>
              </a:rPr>
              <a:t>due riformulazioni del testo dei problemi, per cercare di adeguarli alle risorse interpretative dei bambini, </a:t>
            </a:r>
            <a:r>
              <a:rPr lang="it-IT" sz="3600" dirty="0" smtClean="0">
                <a:latin typeface="+mn-lt"/>
              </a:rPr>
              <a:t> </a:t>
            </a:r>
            <a:r>
              <a:rPr lang="it-IT" sz="3600" dirty="0">
                <a:latin typeface="+mn-lt"/>
              </a:rPr>
              <a:t>le abbiamo proposte rispettivamente al secondo e al terzo gruppo. </a:t>
            </a:r>
            <a:r>
              <a:rPr lang="it-IT" sz="3600" dirty="0" smtClean="0">
                <a:latin typeface="+mn-lt"/>
              </a:rPr>
              <a:t>L’esperimento è avvenuto in un’aula silenziosa, appositamente preparata per condurre l’esperimento. Tutti i bambini avevano a disposizione carta </a:t>
            </a:r>
            <a:r>
              <a:rPr lang="it-IT" sz="3600" dirty="0">
                <a:latin typeface="+mn-lt"/>
              </a:rPr>
              <a:t>e matita per effettuare eventuali calcoli e per rispondere al </a:t>
            </a:r>
            <a:r>
              <a:rPr lang="it-IT" sz="3600" dirty="0" smtClean="0">
                <a:latin typeface="+mn-lt"/>
              </a:rPr>
              <a:t>quesito. Non erano previsti limiti di tempo.</a:t>
            </a:r>
            <a:endParaRPr lang="it-IT" sz="3600" dirty="0">
              <a:latin typeface="+mn-lt"/>
            </a:endParaRPr>
          </a:p>
          <a:p>
            <a:pPr>
              <a:defRPr/>
            </a:pPr>
            <a:endParaRPr lang="it-IT" sz="3200" b="1" dirty="0" smtClean="0">
              <a:latin typeface="Verdana" pitchFamily="34" charset="0"/>
            </a:endParaRPr>
          </a:p>
          <a:p>
            <a:pPr>
              <a:defRPr/>
            </a:pPr>
            <a:endParaRPr lang="en-US" sz="3200" b="1" dirty="0" smtClean="0">
              <a:latin typeface="Century Gothic" pitchFamily="34" charset="0"/>
            </a:endParaRPr>
          </a:p>
          <a:p>
            <a:pPr>
              <a:defRPr/>
            </a:pPr>
            <a:endParaRPr lang="en-US" sz="3200" b="1" dirty="0" smtClean="0">
              <a:latin typeface="Century Gothic" pitchFamily="34" charset="0"/>
            </a:endParaRPr>
          </a:p>
          <a:p>
            <a:pPr>
              <a:defRPr/>
            </a:pPr>
            <a:endParaRPr lang="en-US" sz="3200" b="1" dirty="0" smtClean="0">
              <a:latin typeface="Century Gothic" pitchFamily="34" charset="0"/>
            </a:endParaRPr>
          </a:p>
          <a:p>
            <a:pPr>
              <a:defRPr/>
            </a:pPr>
            <a:endParaRPr lang="en-US" sz="3200" b="1" dirty="0" smtClean="0">
              <a:latin typeface="Century Gothic" pitchFamily="34" charset="0"/>
            </a:endParaRPr>
          </a:p>
          <a:p>
            <a:pPr>
              <a:defRPr/>
            </a:pPr>
            <a:endParaRPr lang="en-US" sz="3200" b="1" dirty="0" smtClean="0">
              <a:latin typeface="Century Gothic" pitchFamily="34" charset="0"/>
            </a:endParaRPr>
          </a:p>
          <a:p>
            <a:pPr>
              <a:defRPr/>
            </a:pPr>
            <a:endParaRPr lang="en-US" sz="3200" b="1" dirty="0" smtClean="0">
              <a:latin typeface="Century Gothic" pitchFamily="34" charset="0"/>
            </a:endParaRPr>
          </a:p>
          <a:p>
            <a:pPr>
              <a:defRPr/>
            </a:pPr>
            <a:endParaRPr lang="en-US" sz="3200" b="1" dirty="0" smtClean="0">
              <a:latin typeface="Century Gothic" pitchFamily="34" charset="0"/>
            </a:endParaRPr>
          </a:p>
          <a:p>
            <a:pPr>
              <a:defRPr/>
            </a:pPr>
            <a:endParaRPr lang="en-US" sz="3200" b="1" dirty="0" smtClean="0">
              <a:latin typeface="Century Gothic" pitchFamily="34" charset="0"/>
            </a:endParaRPr>
          </a:p>
          <a:p>
            <a:pPr>
              <a:defRPr/>
            </a:pPr>
            <a:endParaRPr lang="en-US" sz="3200" b="1" dirty="0" smtClean="0">
              <a:latin typeface="Century Gothic" pitchFamily="34" charset="0"/>
            </a:endParaRPr>
          </a:p>
          <a:p>
            <a:pPr>
              <a:defRPr/>
            </a:pPr>
            <a:endParaRPr lang="en-US" sz="3200" b="1" dirty="0" smtClean="0">
              <a:latin typeface="+mn-lt"/>
            </a:endParaRPr>
          </a:p>
          <a:p>
            <a:pPr>
              <a:defRPr/>
            </a:pPr>
            <a:endParaRPr lang="en-US" sz="3200" b="1" dirty="0" smtClean="0">
              <a:latin typeface="+mn-lt"/>
            </a:endParaRPr>
          </a:p>
          <a:p>
            <a:pPr>
              <a:defRPr/>
            </a:pPr>
            <a:endParaRPr lang="en-US" sz="3200" b="1" dirty="0" smtClean="0">
              <a:latin typeface="+mn-lt"/>
            </a:endParaRPr>
          </a:p>
          <a:p>
            <a:pPr>
              <a:defRPr/>
            </a:pPr>
            <a:endParaRPr lang="en-US" sz="3200" b="1" dirty="0" smtClean="0">
              <a:latin typeface="+mn-lt"/>
            </a:endParaRPr>
          </a:p>
          <a:p>
            <a:pPr>
              <a:defRPr/>
            </a:pPr>
            <a:r>
              <a:rPr lang="en-US" sz="3200" dirty="0" smtClean="0">
                <a:latin typeface="Century Gothic" pitchFamily="34" charset="0"/>
              </a:rPr>
              <a:t>		</a:t>
            </a:r>
          </a:p>
          <a:p>
            <a:endParaRPr lang="en-US" sz="1400" dirty="0" smtClean="0">
              <a:latin typeface="Century Gothic" pitchFamily="34" charset="0"/>
            </a:endParaRPr>
          </a:p>
          <a:p>
            <a:endParaRPr lang="en-US" sz="1400" dirty="0" smtClean="0">
              <a:latin typeface="Century Gothic" pitchFamily="34" charset="0"/>
            </a:endParaRPr>
          </a:p>
          <a:p>
            <a:pPr>
              <a:defRPr/>
            </a:pPr>
            <a:endParaRPr lang="en-US" sz="1800" b="1" dirty="0">
              <a:latin typeface="Century Gothic" pitchFamily="34" charset="0"/>
            </a:endParaRPr>
          </a:p>
        </p:txBody>
      </p:sp>
      <p:sp>
        <p:nvSpPr>
          <p:cNvPr id="2065" name="Rettangolo arrotondato 10"/>
          <p:cNvSpPr>
            <a:spLocks noChangeArrowheads="1"/>
          </p:cNvSpPr>
          <p:nvPr/>
        </p:nvSpPr>
        <p:spPr bwMode="auto">
          <a:xfrm>
            <a:off x="240369" y="20234225"/>
            <a:ext cx="29787018" cy="13272124"/>
          </a:xfrm>
          <a:prstGeom prst="roundRect">
            <a:avLst>
              <a:gd name="adj" fmla="val 0"/>
            </a:avLst>
          </a:prstGeom>
          <a:noFill/>
          <a:ln w="63500">
            <a:solidFill>
              <a:srgbClr val="00B050"/>
            </a:solidFill>
            <a:round/>
            <a:headEnd/>
            <a:tailEnd/>
          </a:ln>
        </p:spPr>
        <p:txBody>
          <a:bodyPr lIns="91432" tIns="45716" rIns="91432" bIns="45716" anchor="ctr"/>
          <a:lstStyle/>
          <a:p>
            <a:pPr algn="just" defTabSz="4525585"/>
            <a:endParaRPr lang="en-GB" sz="3000" dirty="0">
              <a:solidFill>
                <a:srgbClr val="000000"/>
              </a:solidFill>
            </a:endParaRPr>
          </a:p>
        </p:txBody>
      </p:sp>
      <p:sp>
        <p:nvSpPr>
          <p:cNvPr id="2066" name="Text Box 99"/>
          <p:cNvSpPr txBox="1">
            <a:spLocks noChangeArrowheads="1"/>
          </p:cNvSpPr>
          <p:nvPr/>
        </p:nvSpPr>
        <p:spPr bwMode="auto">
          <a:xfrm>
            <a:off x="293543" y="32377886"/>
            <a:ext cx="29641381" cy="606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2" tIns="45716" rIns="91432" bIns="45716">
            <a:spAutoFit/>
          </a:bodyPr>
          <a:lstStyle/>
          <a:p>
            <a:pPr defTabSz="4176364"/>
            <a:endParaRPr lang="it-IT" sz="4400" b="1" dirty="0" smtClean="0">
              <a:solidFill>
                <a:srgbClr val="990033"/>
              </a:solidFill>
              <a:latin typeface="+mn-lt"/>
            </a:endParaRPr>
          </a:p>
          <a:p>
            <a:pPr defTabSz="4176364"/>
            <a:endParaRPr lang="en-GB" sz="4400" b="1" dirty="0" smtClean="0">
              <a:solidFill>
                <a:srgbClr val="990033"/>
              </a:solidFill>
              <a:latin typeface="+mn-lt"/>
            </a:endParaRPr>
          </a:p>
          <a:p>
            <a:pPr defTabSz="4176364"/>
            <a:endParaRPr lang="en-GB" sz="800" b="1" dirty="0">
              <a:solidFill>
                <a:srgbClr val="990033"/>
              </a:solidFill>
              <a:latin typeface="+mn-lt"/>
            </a:endParaRPr>
          </a:p>
          <a:p>
            <a:pPr defTabSz="4176364"/>
            <a:endParaRPr lang="en-GB" sz="800" b="1" dirty="0" smtClean="0">
              <a:solidFill>
                <a:srgbClr val="990033"/>
              </a:solidFill>
              <a:latin typeface="+mn-lt"/>
            </a:endParaRPr>
          </a:p>
          <a:p>
            <a:pPr defTabSz="4176364"/>
            <a:r>
              <a:rPr lang="en-GB" sz="4400" b="1" dirty="0" smtClean="0">
                <a:solidFill>
                  <a:srgbClr val="990033"/>
                </a:solidFill>
                <a:latin typeface="+mn-lt"/>
              </a:rPr>
              <a:t>CONCLUSIONI</a:t>
            </a:r>
            <a:endParaRPr lang="it-IT" sz="3200" dirty="0" smtClean="0">
              <a:latin typeface="+mn-lt"/>
            </a:endParaRPr>
          </a:p>
          <a:p>
            <a:pPr algn="just"/>
            <a:r>
              <a:rPr lang="it-IT" sz="3600" dirty="0">
                <a:latin typeface="+mn-lt"/>
              </a:rPr>
              <a:t>Conformemente alla nostra ipotesi, confrontando sia il gruppo di controllo con primo gruppo sperimentale </a:t>
            </a:r>
            <a:r>
              <a:rPr lang="it-IT" sz="3600" dirty="0" smtClean="0">
                <a:latin typeface="+mn-lt"/>
              </a:rPr>
              <a:t>che </a:t>
            </a:r>
            <a:r>
              <a:rPr lang="it-IT" sz="3600" dirty="0">
                <a:latin typeface="+mn-lt"/>
              </a:rPr>
              <a:t>il gruppo di controllo con il secondo gruppo </a:t>
            </a:r>
            <a:r>
              <a:rPr lang="it-IT" sz="3600" dirty="0" smtClean="0">
                <a:latin typeface="+mn-lt"/>
              </a:rPr>
              <a:t>sperimentale, abbiamo </a:t>
            </a:r>
            <a:r>
              <a:rPr lang="it-IT" sz="3600" dirty="0">
                <a:latin typeface="+mn-lt"/>
              </a:rPr>
              <a:t>trovato una percentuale significativamente maggiore di risoluzione dei problemi in entrambe le condizioni sperimentali rispetto ai </a:t>
            </a:r>
            <a:r>
              <a:rPr lang="it-IT" sz="3600" dirty="0" smtClean="0">
                <a:latin typeface="+mn-lt"/>
              </a:rPr>
              <a:t>controlli. Inoltre è presente un miglioramento significativo anche tra la prima condizione sperimentale e la seconda, presumibilmente dovuto al grado di chiarezza ancora maggiore che la terza versione possiede.  Adeguando in tal modo </a:t>
            </a:r>
            <a:r>
              <a:rPr lang="it-IT" sz="3600" dirty="0">
                <a:latin typeface="+mn-lt"/>
              </a:rPr>
              <a:t>i problemi alle competenze dei bambini, è stato così possibile riscontrare i meccanismi di ristrutturazione specifici dell’insight problem e studiare l’insight problem solving anche in età evolutiva, fornendo ulteriori spunti di riflessione per il dibattito teorico in corso.</a:t>
            </a:r>
            <a:endParaRPr lang="en-US" sz="3600" dirty="0" smtClean="0">
              <a:latin typeface="+mn-lt"/>
            </a:endParaRPr>
          </a:p>
          <a:p>
            <a:pPr defTabSz="4176364"/>
            <a:endParaRPr lang="en-US" sz="2400" dirty="0">
              <a:latin typeface="Century Gothic" pitchFamily="34" charset="0"/>
            </a:endParaRPr>
          </a:p>
        </p:txBody>
      </p:sp>
      <p:sp>
        <p:nvSpPr>
          <p:cNvPr id="2067" name="Rettangolo 46"/>
          <p:cNvSpPr>
            <a:spLocks noChangeArrowheads="1"/>
          </p:cNvSpPr>
          <p:nvPr/>
        </p:nvSpPr>
        <p:spPr bwMode="auto">
          <a:xfrm>
            <a:off x="345525" y="38380241"/>
            <a:ext cx="29624355" cy="390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2" tIns="45716" rIns="91432" bIns="45716">
            <a:spAutoFit/>
          </a:bodyPr>
          <a:lstStyle/>
          <a:p>
            <a:pPr algn="just"/>
            <a:r>
              <a:rPr lang="en-US" sz="2800" b="1" dirty="0" err="1" smtClean="0">
                <a:solidFill>
                  <a:srgbClr val="990033"/>
                </a:solidFill>
                <a:latin typeface="+mn-lt"/>
              </a:rPr>
              <a:t>Riferimenti</a:t>
            </a:r>
            <a:r>
              <a:rPr lang="en-US" sz="2800" b="1" dirty="0" smtClean="0">
                <a:solidFill>
                  <a:srgbClr val="990033"/>
                </a:solidFill>
                <a:latin typeface="+mn-lt"/>
              </a:rPr>
              <a:t> </a:t>
            </a:r>
            <a:r>
              <a:rPr lang="en-US" sz="2800" b="1" dirty="0" err="1" smtClean="0">
                <a:solidFill>
                  <a:srgbClr val="990033"/>
                </a:solidFill>
                <a:latin typeface="+mn-lt"/>
              </a:rPr>
              <a:t>bibliografici</a:t>
            </a:r>
            <a:r>
              <a:rPr lang="en-US" sz="2800" b="1" dirty="0">
                <a:solidFill>
                  <a:srgbClr val="990033"/>
                </a:solidFill>
                <a:latin typeface="+mn-lt"/>
              </a:rPr>
              <a:t>: </a:t>
            </a:r>
            <a:r>
              <a:rPr lang="en-US" sz="2400" b="1" dirty="0" smtClean="0">
                <a:latin typeface="+mn-lt"/>
              </a:rPr>
              <a:t>Bermejo</a:t>
            </a:r>
            <a:r>
              <a:rPr lang="en-US" sz="2400" b="1" dirty="0">
                <a:latin typeface="+mn-lt"/>
              </a:rPr>
              <a:t>, </a:t>
            </a:r>
            <a:r>
              <a:rPr lang="en-US" sz="2400" b="1" dirty="0" smtClean="0">
                <a:latin typeface="+mn-lt"/>
              </a:rPr>
              <a:t>M.R., Sternberg, R.J</a:t>
            </a:r>
            <a:r>
              <a:rPr lang="en-US" sz="2400" dirty="0" smtClean="0">
                <a:latin typeface="+mn-lt"/>
              </a:rPr>
              <a:t>., </a:t>
            </a:r>
            <a:r>
              <a:rPr lang="en-US" sz="2400" dirty="0">
                <a:latin typeface="+mn-lt"/>
              </a:rPr>
              <a:t>(1996), How solve verbal and mathematical insight problems children with high general intelligence level, </a:t>
            </a:r>
            <a:r>
              <a:rPr lang="en-US" sz="2400" i="1" dirty="0" err="1" smtClean="0">
                <a:latin typeface="+mn-lt"/>
              </a:rPr>
              <a:t>Faisca</a:t>
            </a:r>
            <a:r>
              <a:rPr lang="en-US" sz="2400" i="1" dirty="0" smtClean="0">
                <a:latin typeface="+mn-lt"/>
              </a:rPr>
              <a:t> </a:t>
            </a:r>
            <a:r>
              <a:rPr lang="en-US" sz="2400" i="1" dirty="0" err="1">
                <a:latin typeface="+mn-lt"/>
              </a:rPr>
              <a:t>revista</a:t>
            </a:r>
            <a:r>
              <a:rPr lang="en-US" sz="2400" i="1" dirty="0">
                <a:latin typeface="+mn-lt"/>
              </a:rPr>
              <a:t> de </a:t>
            </a:r>
            <a:r>
              <a:rPr lang="en-US" sz="2400" i="1" dirty="0" err="1">
                <a:latin typeface="+mn-lt"/>
              </a:rPr>
              <a:t>altas</a:t>
            </a:r>
            <a:r>
              <a:rPr lang="en-US" sz="2400" i="1" dirty="0">
                <a:latin typeface="+mn-lt"/>
              </a:rPr>
              <a:t> </a:t>
            </a:r>
            <a:r>
              <a:rPr lang="en-US" sz="2400" i="1" dirty="0" err="1" smtClean="0">
                <a:latin typeface="+mn-lt"/>
              </a:rPr>
              <a:t>capacidades</a:t>
            </a:r>
            <a:r>
              <a:rPr lang="en-US" sz="2400" i="1" dirty="0" smtClean="0">
                <a:latin typeface="+mn-lt"/>
              </a:rPr>
              <a:t>, 4, 76-84; </a:t>
            </a:r>
            <a:r>
              <a:rPr lang="en-US" sz="2400" b="1" dirty="0" smtClean="0">
                <a:latin typeface="+mn-lt"/>
              </a:rPr>
              <a:t>Davidson, J.E., Sternberg,  R.J., </a:t>
            </a:r>
            <a:r>
              <a:rPr lang="en-US" sz="2400" dirty="0" smtClean="0">
                <a:latin typeface="+mn-lt"/>
              </a:rPr>
              <a:t>(</a:t>
            </a:r>
            <a:r>
              <a:rPr lang="en-US" sz="2400" dirty="0">
                <a:latin typeface="+mn-lt"/>
              </a:rPr>
              <a:t>1984), The role of insight in intellectual giftedness, </a:t>
            </a:r>
            <a:r>
              <a:rPr lang="en-US" sz="2400" i="1" dirty="0">
                <a:latin typeface="+mn-lt"/>
              </a:rPr>
              <a:t>Gifted Child </a:t>
            </a:r>
            <a:r>
              <a:rPr lang="en-US" sz="2400" i="1" dirty="0" smtClean="0">
                <a:latin typeface="+mn-lt"/>
              </a:rPr>
              <a:t>Quarterly</a:t>
            </a:r>
            <a:r>
              <a:rPr lang="en-US" sz="2400" dirty="0" smtClean="0">
                <a:latin typeface="+mn-lt"/>
              </a:rPr>
              <a:t>, </a:t>
            </a:r>
            <a:r>
              <a:rPr lang="en-US" sz="2400" i="1" dirty="0" smtClean="0">
                <a:latin typeface="+mn-lt"/>
              </a:rPr>
              <a:t>28(2), 58-64</a:t>
            </a:r>
            <a:r>
              <a:rPr lang="en-US" sz="2400" dirty="0" smtClean="0">
                <a:latin typeface="+mn-lt"/>
              </a:rPr>
              <a:t>;</a:t>
            </a:r>
            <a:r>
              <a:rPr lang="en-US" sz="2400" b="1" dirty="0">
                <a:solidFill>
                  <a:prstClr val="black"/>
                </a:solidFill>
                <a:latin typeface="Calibri"/>
              </a:rPr>
              <a:t> Davidson, J.E., Sternberg,  R.J.,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(1998), Smart problem solving: How metacognition helps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, in </a:t>
            </a:r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Hacker D.J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., </a:t>
            </a:r>
            <a:r>
              <a:rPr lang="en-US" sz="2400" b="1" dirty="0" err="1" smtClean="0">
                <a:solidFill>
                  <a:prstClr val="black"/>
                </a:solidFill>
                <a:latin typeface="Calibri"/>
              </a:rPr>
              <a:t>Dunlosky</a:t>
            </a:r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, J., </a:t>
            </a:r>
            <a:r>
              <a:rPr lang="en-US" sz="2400" b="1" dirty="0" err="1" smtClean="0">
                <a:solidFill>
                  <a:prstClr val="black"/>
                </a:solidFill>
                <a:latin typeface="Calibri"/>
              </a:rPr>
              <a:t>Graesser</a:t>
            </a:r>
            <a:r>
              <a:rPr lang="en-US" sz="2400" b="1" dirty="0">
                <a:solidFill>
                  <a:prstClr val="black"/>
                </a:solidFill>
                <a:latin typeface="Calibri"/>
              </a:rPr>
              <a:t> , A.C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.,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i="1" dirty="0">
                <a:solidFill>
                  <a:prstClr val="black"/>
                </a:solidFill>
                <a:latin typeface="Calibri"/>
              </a:rPr>
              <a:t>Metacognition in Educational Theory and </a:t>
            </a:r>
            <a:r>
              <a:rPr lang="en-US" sz="2400" i="1" dirty="0" smtClean="0">
                <a:solidFill>
                  <a:prstClr val="black"/>
                </a:solidFill>
                <a:latin typeface="Calibri"/>
              </a:rPr>
              <a:t>Practice,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(1998), NJ, L. Erlbaum Associates;</a:t>
            </a:r>
            <a:r>
              <a:rPr lang="en-US" sz="2400" dirty="0" smtClean="0">
                <a:latin typeface="+mn-lt"/>
              </a:rPr>
              <a:t> </a:t>
            </a:r>
            <a:r>
              <a:rPr lang="en-US" sz="2400" b="1" dirty="0" smtClean="0">
                <a:latin typeface="+mn-lt"/>
              </a:rPr>
              <a:t>Defeyter, M.A., German, T.P.</a:t>
            </a:r>
            <a:r>
              <a:rPr lang="en-US" sz="2400" dirty="0">
                <a:latin typeface="+mn-lt"/>
              </a:rPr>
              <a:t>, (2003), Acquiring an understanding of design: evidence from children's insight problem </a:t>
            </a:r>
            <a:r>
              <a:rPr lang="en-US" sz="2400" dirty="0" smtClean="0">
                <a:latin typeface="+mn-lt"/>
              </a:rPr>
              <a:t>solving, </a:t>
            </a:r>
            <a:r>
              <a:rPr lang="en-US" sz="2400" i="1" dirty="0" smtClean="0">
                <a:latin typeface="+mn-lt"/>
              </a:rPr>
              <a:t>Cognition, 89, 133-155</a:t>
            </a:r>
            <a:r>
              <a:rPr lang="en-US" sz="2400" dirty="0">
                <a:latin typeface="+mn-lt"/>
              </a:rPr>
              <a:t>; </a:t>
            </a:r>
            <a:r>
              <a:rPr lang="en-US" sz="2400" b="1" dirty="0" smtClean="0">
                <a:latin typeface="+mn-lt"/>
              </a:rPr>
              <a:t>Dow</a:t>
            </a:r>
            <a:r>
              <a:rPr lang="en-US" sz="2400" b="1" dirty="0">
                <a:latin typeface="+mn-lt"/>
              </a:rPr>
              <a:t>, </a:t>
            </a:r>
            <a:r>
              <a:rPr lang="en-US" sz="2400" b="1" dirty="0" smtClean="0">
                <a:latin typeface="+mn-lt"/>
              </a:rPr>
              <a:t>G.T.,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smtClean="0">
                <a:latin typeface="+mn-lt"/>
              </a:rPr>
              <a:t>Mayer, R.E</a:t>
            </a:r>
            <a:r>
              <a:rPr lang="en-US" sz="2400" dirty="0">
                <a:latin typeface="+mn-lt"/>
              </a:rPr>
              <a:t>., (2004), Teaching students to solve insight problems: Evidence for domain specificity in creativity training, </a:t>
            </a:r>
            <a:r>
              <a:rPr lang="en-US" sz="2400" i="1" dirty="0">
                <a:latin typeface="+mn-lt"/>
              </a:rPr>
              <a:t>Creativity Research </a:t>
            </a:r>
            <a:r>
              <a:rPr lang="en-US" sz="2400" i="1" dirty="0" smtClean="0">
                <a:latin typeface="+mn-lt"/>
              </a:rPr>
              <a:t>Journal, 16(4), 389-398</a:t>
            </a:r>
            <a:r>
              <a:rPr lang="en-US" sz="2400" dirty="0" smtClean="0">
                <a:latin typeface="+mn-lt"/>
              </a:rPr>
              <a:t>; </a:t>
            </a:r>
            <a:r>
              <a:rPr lang="en-US" sz="2400" b="1" dirty="0" smtClean="0">
                <a:latin typeface="+mn-lt"/>
              </a:rPr>
              <a:t>Frederick, S., </a:t>
            </a:r>
            <a:r>
              <a:rPr lang="en-US" sz="2400" dirty="0" smtClean="0">
                <a:latin typeface="+mn-lt"/>
              </a:rPr>
              <a:t>(2005)</a:t>
            </a:r>
            <a:r>
              <a:rPr lang="en-US" sz="2400" dirty="0">
                <a:latin typeface="+mn-lt"/>
              </a:rPr>
              <a:t>, Cognitive reflection and decision making, </a:t>
            </a:r>
            <a:r>
              <a:rPr lang="en-US" sz="2400" i="1" dirty="0">
                <a:latin typeface="+mn-lt"/>
              </a:rPr>
              <a:t>Journal of Economic </a:t>
            </a:r>
            <a:r>
              <a:rPr lang="en-US" sz="2400" i="1" dirty="0" smtClean="0">
                <a:latin typeface="+mn-lt"/>
              </a:rPr>
              <a:t>perspectives, 19(4), 25-42;</a:t>
            </a:r>
            <a:r>
              <a:rPr lang="en-US" sz="2400" dirty="0" smtClean="0">
                <a:latin typeface="+mn-lt"/>
              </a:rPr>
              <a:t>  </a:t>
            </a:r>
            <a:r>
              <a:rPr lang="en-US" sz="2400" b="1" dirty="0">
                <a:latin typeface="+mn-lt"/>
              </a:rPr>
              <a:t>Garber</a:t>
            </a:r>
            <a:r>
              <a:rPr lang="en-US" sz="2400" b="1" dirty="0" smtClean="0">
                <a:latin typeface="+mn-lt"/>
              </a:rPr>
              <a:t>, P., </a:t>
            </a:r>
            <a:r>
              <a:rPr lang="en-US" sz="2400" b="1" dirty="0" err="1" smtClean="0">
                <a:latin typeface="+mn-lt"/>
              </a:rPr>
              <a:t>Goldin</a:t>
            </a:r>
            <a:r>
              <a:rPr lang="en-US" sz="2400" b="1" dirty="0" smtClean="0">
                <a:latin typeface="+mn-lt"/>
              </a:rPr>
              <a:t>-Meadow, S., </a:t>
            </a:r>
            <a:r>
              <a:rPr lang="en-US" sz="2400" dirty="0">
                <a:latin typeface="+mn-lt"/>
              </a:rPr>
              <a:t>(2002), Gesture offers insight into problem-solving in adults and </a:t>
            </a:r>
            <a:r>
              <a:rPr lang="en-US" sz="2400" dirty="0" smtClean="0">
                <a:latin typeface="+mn-lt"/>
              </a:rPr>
              <a:t>children, </a:t>
            </a:r>
            <a:r>
              <a:rPr lang="en-US" sz="2400" i="1" dirty="0" smtClean="0">
                <a:latin typeface="+mn-lt"/>
              </a:rPr>
              <a:t>Cognitive Science, 26(6), 817-831</a:t>
            </a:r>
            <a:r>
              <a:rPr lang="en-US" sz="2400" dirty="0" smtClean="0">
                <a:latin typeface="+mn-lt"/>
              </a:rPr>
              <a:t>; </a:t>
            </a:r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Gilhooly</a:t>
            </a:r>
            <a:r>
              <a:rPr lang="en-US" sz="2400" b="1" dirty="0">
                <a:solidFill>
                  <a:prstClr val="black"/>
                </a:solidFill>
                <a:latin typeface="Calibri"/>
              </a:rPr>
              <a:t>, K.J.,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(2009), Executive functions in insight versus non-insight problem solving: An individual differences approach, </a:t>
            </a:r>
            <a:r>
              <a:rPr lang="en-US" sz="2400" i="1" dirty="0">
                <a:solidFill>
                  <a:prstClr val="black"/>
                </a:solidFill>
                <a:latin typeface="Calibri"/>
              </a:rPr>
              <a:t>Thinking &amp; </a:t>
            </a:r>
            <a:r>
              <a:rPr lang="en-US" sz="2400" i="1" dirty="0" smtClean="0">
                <a:solidFill>
                  <a:prstClr val="black"/>
                </a:solidFill>
                <a:latin typeface="Calibri"/>
              </a:rPr>
              <a:t>Reasoning, 15(4), 355-376;</a:t>
            </a:r>
            <a:r>
              <a:rPr lang="en-US" sz="2800" b="1" i="1" dirty="0">
                <a:solidFill>
                  <a:srgbClr val="990033"/>
                </a:solidFill>
                <a:latin typeface="+mn-lt"/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Gilhooly</a:t>
            </a:r>
            <a:r>
              <a:rPr lang="en-US" sz="2400" b="1" dirty="0">
                <a:solidFill>
                  <a:prstClr val="black"/>
                </a:solidFill>
                <a:latin typeface="Calibri"/>
              </a:rPr>
              <a:t>, K.J.,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(2010), Verbalization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and problem solving: Insight and spatial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factors,</a:t>
            </a:r>
            <a:r>
              <a:rPr lang="en-US" sz="2800" b="1" dirty="0">
                <a:solidFill>
                  <a:srgbClr val="990033"/>
                </a:solidFill>
                <a:latin typeface="+mn-lt"/>
              </a:rPr>
              <a:t> </a:t>
            </a:r>
            <a:r>
              <a:rPr lang="en-US" sz="2400" i="1" dirty="0">
                <a:latin typeface="+mn-lt"/>
              </a:rPr>
              <a:t>British Journal of </a:t>
            </a:r>
            <a:r>
              <a:rPr lang="en-US" sz="2400" i="1" dirty="0" smtClean="0">
                <a:latin typeface="+mn-lt"/>
              </a:rPr>
              <a:t>Psychology, 101(1), 81–93</a:t>
            </a:r>
            <a:r>
              <a:rPr lang="en-US" sz="2400" dirty="0" smtClean="0">
                <a:latin typeface="+mn-lt"/>
              </a:rPr>
              <a:t>; </a:t>
            </a:r>
            <a:r>
              <a:rPr lang="en-US" sz="2400" b="1" dirty="0">
                <a:latin typeface="+mn-lt"/>
              </a:rPr>
              <a:t>Gilhooly, K.J., </a:t>
            </a:r>
            <a:r>
              <a:rPr lang="en-US" sz="2400" b="1" dirty="0" smtClean="0">
                <a:latin typeface="+mn-lt"/>
              </a:rPr>
              <a:t>Ball, L.J., Macchi, L., </a:t>
            </a:r>
            <a:r>
              <a:rPr lang="en-US" sz="2400" dirty="0" smtClean="0">
                <a:latin typeface="+mn-lt"/>
              </a:rPr>
              <a:t>in press, Special issue on insight and creativity, </a:t>
            </a:r>
            <a:r>
              <a:rPr lang="en-US" sz="2400" i="1" dirty="0" smtClean="0">
                <a:latin typeface="+mn-lt"/>
              </a:rPr>
              <a:t>Thinking and Reasoning</a:t>
            </a:r>
            <a:r>
              <a:rPr lang="en-US" sz="2400" dirty="0" smtClean="0">
                <a:latin typeface="+mn-lt"/>
              </a:rPr>
              <a:t>;</a:t>
            </a:r>
            <a:r>
              <a:rPr lang="en-US" sz="2400" b="1" dirty="0" smtClean="0">
                <a:latin typeface="+mn-lt"/>
              </a:rPr>
              <a:t> Kaller, C.P</a:t>
            </a:r>
            <a:r>
              <a:rPr lang="en-US" sz="2400" dirty="0">
                <a:latin typeface="+mn-lt"/>
              </a:rPr>
              <a:t>., (2004), The impact of problem structure on planning: Insights from the Tower of London task, </a:t>
            </a:r>
            <a:r>
              <a:rPr lang="en-US" sz="2400" i="1" dirty="0">
                <a:latin typeface="+mn-lt"/>
              </a:rPr>
              <a:t>Cognitive Brain </a:t>
            </a:r>
            <a:r>
              <a:rPr lang="en-US" sz="2400" i="1" dirty="0" smtClean="0">
                <a:latin typeface="+mn-lt"/>
              </a:rPr>
              <a:t>Research, 20(3), 462-472</a:t>
            </a:r>
            <a:r>
              <a:rPr lang="en-US" sz="2400" dirty="0" smtClean="0">
                <a:latin typeface="+mn-lt"/>
              </a:rPr>
              <a:t>; </a:t>
            </a:r>
            <a:r>
              <a:rPr lang="en-US" sz="2400" b="1" dirty="0" smtClean="0">
                <a:latin typeface="+mn-lt"/>
              </a:rPr>
              <a:t>Macchi L., </a:t>
            </a:r>
            <a:r>
              <a:rPr lang="en-US" sz="2400" b="1" dirty="0">
                <a:latin typeface="+mn-lt"/>
              </a:rPr>
              <a:t>Bagassi M.</a:t>
            </a:r>
            <a:r>
              <a:rPr lang="en-US" sz="2400" dirty="0">
                <a:latin typeface="+mn-lt"/>
              </a:rPr>
              <a:t>, (2012) Intuitive and analytical processes in insight problem solving: a psycho-rhetorical approach to the study of reasoning, </a:t>
            </a:r>
            <a:r>
              <a:rPr lang="en-US" sz="2400" i="1" dirty="0">
                <a:latin typeface="+mn-lt"/>
              </a:rPr>
              <a:t>Mind &amp; </a:t>
            </a:r>
            <a:r>
              <a:rPr lang="en-US" sz="2400" i="1" dirty="0" smtClean="0">
                <a:latin typeface="+mn-lt"/>
              </a:rPr>
              <a:t>Society, </a:t>
            </a:r>
            <a:r>
              <a:rPr lang="en-US" sz="2400" dirty="0" smtClean="0">
                <a:latin typeface="+mn-lt"/>
              </a:rPr>
              <a:t>11(1), 53-67; </a:t>
            </a:r>
            <a:r>
              <a:rPr lang="en-US" sz="2400" b="1" dirty="0" err="1" smtClean="0">
                <a:latin typeface="+mn-lt"/>
              </a:rPr>
              <a:t>Ut</a:t>
            </a:r>
            <a:r>
              <a:rPr lang="en-US" sz="2400" b="1" dirty="0" smtClean="0">
                <a:latin typeface="+mn-lt"/>
              </a:rPr>
              <a:t> Na Sio, Ormerod, T.C., </a:t>
            </a:r>
            <a:r>
              <a:rPr lang="en-US" sz="2400" dirty="0" smtClean="0">
                <a:latin typeface="+mn-lt"/>
              </a:rPr>
              <a:t>(2009),Does </a:t>
            </a:r>
            <a:r>
              <a:rPr lang="en-US" sz="2400" dirty="0">
                <a:latin typeface="+mn-lt"/>
              </a:rPr>
              <a:t>incubation enhance problem solving? A meta-analytic review. </a:t>
            </a:r>
            <a:r>
              <a:rPr lang="en-US" sz="2400" i="1" dirty="0">
                <a:latin typeface="+mn-lt"/>
              </a:rPr>
              <a:t>Psychological bulletin</a:t>
            </a:r>
            <a:r>
              <a:rPr lang="it-IT" sz="2400" i="1" dirty="0" smtClean="0">
                <a:latin typeface="+mn-lt"/>
              </a:rPr>
              <a:t>, 135(1), 94-120; </a:t>
            </a:r>
            <a:r>
              <a:rPr lang="en-US" sz="2400" b="1" dirty="0" err="1">
                <a:solidFill>
                  <a:prstClr val="black"/>
                </a:solidFill>
                <a:latin typeface="Calibri"/>
              </a:rPr>
              <a:t>Ut</a:t>
            </a:r>
            <a:r>
              <a:rPr lang="en-US" sz="2400" b="1" dirty="0">
                <a:solidFill>
                  <a:prstClr val="black"/>
                </a:solidFill>
                <a:latin typeface="Calibri"/>
              </a:rPr>
              <a:t> Na Sio, Ormerod, T.C.,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(2013), Sleep on it, but only if it is difficult: Effects of sleep on problem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solving, </a:t>
            </a:r>
            <a:r>
              <a:rPr lang="en-US" sz="2400" i="1" dirty="0" smtClean="0">
                <a:solidFill>
                  <a:prstClr val="black"/>
                </a:solidFill>
                <a:latin typeface="Calibri"/>
              </a:rPr>
              <a:t>Memory and Cognition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2400" i="1" dirty="0" smtClean="0">
                <a:solidFill>
                  <a:prstClr val="black"/>
                </a:solidFill>
                <a:latin typeface="Calibri"/>
              </a:rPr>
              <a:t>41(2), 159-166.</a:t>
            </a:r>
            <a:endParaRPr lang="en-US" sz="2400" b="1" dirty="0" smtClean="0">
              <a:latin typeface="+mn-lt"/>
            </a:endParaRPr>
          </a:p>
        </p:txBody>
      </p:sp>
      <p:sp>
        <p:nvSpPr>
          <p:cNvPr id="2071" name="CasellaDiTesto 58"/>
          <p:cNvSpPr txBox="1">
            <a:spLocks noChangeArrowheads="1"/>
          </p:cNvSpPr>
          <p:nvPr/>
        </p:nvSpPr>
        <p:spPr bwMode="auto">
          <a:xfrm flipV="1">
            <a:off x="25562891" y="24338681"/>
            <a:ext cx="93408" cy="4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2" tIns="45716" rIns="91432" bIns="45716">
            <a:spAutoFit/>
          </a:bodyPr>
          <a:lstStyle/>
          <a:p>
            <a:endParaRPr lang="en-US" sz="2000" dirty="0">
              <a:latin typeface="Century Gothic" pitchFamily="34" charset="0"/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745110" y="2640255"/>
            <a:ext cx="6552728" cy="646323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it-IT" sz="3600" dirty="0" smtClean="0">
                <a:solidFill>
                  <a:schemeClr val="bg1"/>
                </a:solidFill>
                <a:latin typeface="+mj-lt"/>
              </a:rPr>
              <a:t>v.castoldi1@campus.unimib.it</a:t>
            </a:r>
            <a:endParaRPr lang="it-IT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CasellaDiTesto 34"/>
          <p:cNvSpPr txBox="1"/>
          <p:nvPr/>
        </p:nvSpPr>
        <p:spPr>
          <a:xfrm>
            <a:off x="257395" y="19874185"/>
            <a:ext cx="292120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US" sz="4400" b="1" dirty="0" smtClean="0">
              <a:solidFill>
                <a:srgbClr val="990033"/>
              </a:solidFill>
              <a:latin typeface="+mn-lt"/>
            </a:endParaRPr>
          </a:p>
          <a:p>
            <a:pPr lvl="0"/>
            <a:r>
              <a:rPr lang="en-US" sz="4400" b="1" dirty="0" smtClean="0">
                <a:solidFill>
                  <a:srgbClr val="990033"/>
                </a:solidFill>
                <a:latin typeface="+mn-lt"/>
              </a:rPr>
              <a:t>RISULTATI</a:t>
            </a:r>
          </a:p>
          <a:p>
            <a:pPr lvl="0"/>
            <a:endParaRPr lang="en-US" sz="4400" b="1" dirty="0" smtClean="0">
              <a:solidFill>
                <a:srgbClr val="990033"/>
              </a:solidFill>
              <a:latin typeface="+mn-lt"/>
            </a:endParaRPr>
          </a:p>
        </p:txBody>
      </p:sp>
      <p:sp>
        <p:nvSpPr>
          <p:cNvPr id="36" name="CasellaDiTesto 35"/>
          <p:cNvSpPr txBox="1"/>
          <p:nvPr/>
        </p:nvSpPr>
        <p:spPr>
          <a:xfrm>
            <a:off x="7200851" y="23978641"/>
            <a:ext cx="374441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507337" y="25202776"/>
            <a:ext cx="113144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1125" y="10382623"/>
            <a:ext cx="4572000" cy="342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0348" y="13103811"/>
            <a:ext cx="4572000" cy="342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asellaDiTesto 11"/>
          <p:cNvSpPr txBox="1"/>
          <p:nvPr/>
        </p:nvSpPr>
        <p:spPr>
          <a:xfrm>
            <a:off x="16417874" y="10382623"/>
            <a:ext cx="3146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883840"/>
                </a:solidFill>
              </a:rPr>
              <a:t>Versione</a:t>
            </a:r>
            <a:r>
              <a:rPr lang="en-US" sz="2400" dirty="0" smtClean="0">
                <a:solidFill>
                  <a:srgbClr val="883840"/>
                </a:solidFill>
              </a:rPr>
              <a:t> di </a:t>
            </a:r>
            <a:r>
              <a:rPr lang="it-IT" sz="2400" dirty="0" smtClean="0">
                <a:solidFill>
                  <a:srgbClr val="883840"/>
                </a:solidFill>
              </a:rPr>
              <a:t>controllo</a:t>
            </a:r>
            <a:endParaRPr lang="it-IT" sz="2400" dirty="0">
              <a:solidFill>
                <a:srgbClr val="883840"/>
              </a:solidFill>
            </a:endParaRPr>
          </a:p>
        </p:txBody>
      </p:sp>
      <p:sp>
        <p:nvSpPr>
          <p:cNvPr id="48" name="CasellaDiTesto 47"/>
          <p:cNvSpPr txBox="1"/>
          <p:nvPr/>
        </p:nvSpPr>
        <p:spPr>
          <a:xfrm>
            <a:off x="19297209" y="13103811"/>
            <a:ext cx="3691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883840"/>
                </a:solidFill>
              </a:rPr>
              <a:t>1^ Versione sperimentale</a:t>
            </a:r>
            <a:endParaRPr lang="en-US" sz="2400" dirty="0">
              <a:solidFill>
                <a:srgbClr val="883840"/>
              </a:solidFill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1125" y="15959514"/>
            <a:ext cx="4572000" cy="342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CasellaDiTesto 49"/>
          <p:cNvSpPr txBox="1"/>
          <p:nvPr/>
        </p:nvSpPr>
        <p:spPr>
          <a:xfrm>
            <a:off x="16145705" y="15959514"/>
            <a:ext cx="3691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883840"/>
                </a:solidFill>
              </a:rPr>
              <a:t>2^ Versione sperimentale</a:t>
            </a:r>
            <a:endParaRPr lang="en-US" sz="2400" dirty="0">
              <a:solidFill>
                <a:srgbClr val="88384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4300724" y="13859072"/>
            <a:ext cx="457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883840"/>
                </a:solidFill>
                <a:latin typeface="+mn-lt"/>
              </a:rPr>
              <a:t>TASK: </a:t>
            </a:r>
            <a:r>
              <a:rPr lang="it-IT" sz="3600" dirty="0">
                <a:latin typeface="+mn-lt"/>
              </a:rPr>
              <a:t>o</a:t>
            </a:r>
            <a:r>
              <a:rPr lang="it-IT" sz="3600" dirty="0" smtClean="0">
                <a:latin typeface="+mn-lt"/>
              </a:rPr>
              <a:t>gni bambino doveva risolvere individualmente  i problemi  e scrivere la soluzione su un foglio</a:t>
            </a:r>
            <a:endParaRPr lang="it-IT" sz="3600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0724" y="10136476"/>
            <a:ext cx="4572000" cy="3429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Freccia curva 13"/>
          <p:cNvSpPr/>
          <p:nvPr/>
        </p:nvSpPr>
        <p:spPr>
          <a:xfrm rot="5400000">
            <a:off x="20677770" y="11517350"/>
            <a:ext cx="841248" cy="847171"/>
          </a:xfrm>
          <a:prstGeom prst="ben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720131" y="30857144"/>
            <a:ext cx="691276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Nelle </a:t>
            </a:r>
            <a:r>
              <a:rPr lang="it-IT" sz="3200" dirty="0" smtClean="0">
                <a:latin typeface="+mn-lt"/>
              </a:rPr>
              <a:t>condizioni</a:t>
            </a:r>
            <a:r>
              <a:rPr lang="en-US" sz="3200" dirty="0" smtClean="0">
                <a:latin typeface="+mn-lt"/>
              </a:rPr>
              <a:t> sperimentali,  </a:t>
            </a:r>
            <a:r>
              <a:rPr lang="en-US" sz="3200" dirty="0" err="1" smtClean="0">
                <a:latin typeface="+mn-lt"/>
              </a:rPr>
              <a:t>i</a:t>
            </a:r>
            <a:r>
              <a:rPr lang="en-US" sz="3200" dirty="0" smtClean="0">
                <a:latin typeface="+mn-lt"/>
              </a:rPr>
              <a:t> soggetti hanno mostrato un aumento significativo nella percentuale di risoluzione</a:t>
            </a:r>
            <a:r>
              <a:rPr lang="en-US" sz="3200" dirty="0">
                <a:latin typeface="+mn-lt"/>
              </a:rPr>
              <a:t> </a:t>
            </a:r>
            <a:r>
              <a:rPr lang="en-US" sz="3200" dirty="0" smtClean="0">
                <a:latin typeface="+mn-lt"/>
              </a:rPr>
              <a:t> </a:t>
            </a:r>
            <a:r>
              <a:rPr lang="it-IT" sz="3200" dirty="0" smtClean="0">
                <a:ea typeface="Calibri"/>
              </a:rPr>
              <a:t>(</a:t>
            </a:r>
            <a:r>
              <a:rPr lang="it-IT" sz="3200" dirty="0">
                <a:ea typeface="Calibri"/>
                <a:cs typeface="Times New Roman"/>
                <a:sym typeface="Symbol"/>
              </a:rPr>
              <a:t></a:t>
            </a:r>
            <a:r>
              <a:rPr lang="it-IT" sz="3200" baseline="30000" dirty="0">
                <a:ea typeface="Calibri"/>
              </a:rPr>
              <a:t>2 </a:t>
            </a:r>
            <a:r>
              <a:rPr lang="it-IT" sz="3200" dirty="0" smtClean="0">
                <a:ea typeface="Calibri"/>
              </a:rPr>
              <a:t>(10) 83.227,</a:t>
            </a:r>
            <a:r>
              <a:rPr lang="it-IT" sz="3200" i="1" dirty="0" smtClean="0">
                <a:ea typeface="Calibri"/>
              </a:rPr>
              <a:t> p </a:t>
            </a:r>
            <a:r>
              <a:rPr lang="it-IT" sz="3200" dirty="0">
                <a:ea typeface="Calibri"/>
              </a:rPr>
              <a:t>&lt; .001</a:t>
            </a:r>
            <a:r>
              <a:rPr lang="it-IT" sz="3200" dirty="0" smtClean="0">
                <a:ea typeface="Calibri"/>
              </a:rPr>
              <a:t>).</a:t>
            </a:r>
            <a:endParaRPr lang="en-US" sz="3200" dirty="0"/>
          </a:p>
          <a:p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49" name="CasellaDiTesto 48"/>
          <p:cNvSpPr txBox="1"/>
          <p:nvPr/>
        </p:nvSpPr>
        <p:spPr>
          <a:xfrm>
            <a:off x="8507337" y="30878810"/>
            <a:ext cx="577318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In </a:t>
            </a:r>
            <a:r>
              <a:rPr lang="it-IT" sz="3200" dirty="0" smtClean="0">
                <a:latin typeface="+mn-lt"/>
              </a:rPr>
              <a:t>particolare</a:t>
            </a:r>
            <a:r>
              <a:rPr lang="en-US" sz="3200" dirty="0" smtClean="0">
                <a:latin typeface="+mn-lt"/>
              </a:rPr>
              <a:t>, l’effetto è maggiormente evidente per la </a:t>
            </a:r>
            <a:r>
              <a:rPr lang="it-IT" sz="3200" dirty="0" smtClean="0">
                <a:latin typeface="+mn-lt"/>
              </a:rPr>
              <a:t>seconda</a:t>
            </a:r>
            <a:r>
              <a:rPr lang="en-US" sz="3200" dirty="0" smtClean="0">
                <a:latin typeface="+mn-lt"/>
              </a:rPr>
              <a:t> condizione sperimentale confrontata con </a:t>
            </a:r>
            <a:r>
              <a:rPr lang="en-US" sz="3200" dirty="0" err="1" smtClean="0">
                <a:latin typeface="+mn-lt"/>
              </a:rPr>
              <a:t>i</a:t>
            </a:r>
            <a:r>
              <a:rPr lang="en-US" sz="3200" dirty="0" smtClean="0">
                <a:latin typeface="+mn-lt"/>
              </a:rPr>
              <a:t> controlli. </a:t>
            </a:r>
            <a:endParaRPr lang="en-US" sz="3200" dirty="0">
              <a:latin typeface="+mn-lt"/>
            </a:endParaRPr>
          </a:p>
        </p:txBody>
      </p:sp>
      <p:sp>
        <p:nvSpPr>
          <p:cNvPr id="38" name="Freccia curva 37"/>
          <p:cNvSpPr/>
          <p:nvPr/>
        </p:nvSpPr>
        <p:spPr>
          <a:xfrm rot="16200000" flipH="1">
            <a:off x="17616500" y="14792684"/>
            <a:ext cx="841248" cy="847171"/>
          </a:xfrm>
          <a:prstGeom prst="ben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Freccia a destra 4"/>
          <p:cNvSpPr/>
          <p:nvPr/>
        </p:nvSpPr>
        <p:spPr>
          <a:xfrm>
            <a:off x="14560583" y="31760710"/>
            <a:ext cx="978408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asellaDiTesto 5"/>
          <p:cNvSpPr txBox="1"/>
          <p:nvPr/>
        </p:nvSpPr>
        <p:spPr>
          <a:xfrm>
            <a:off x="15878135" y="30683492"/>
            <a:ext cx="62646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+mn-lt"/>
              </a:rPr>
              <a:t>Controlli  VS Condizione</a:t>
            </a:r>
            <a:r>
              <a:rPr lang="en-US" sz="3200" b="1" dirty="0">
                <a:latin typeface="+mn-lt"/>
              </a:rPr>
              <a:t> </a:t>
            </a:r>
            <a:r>
              <a:rPr lang="en-US" sz="3200" b="1" dirty="0" smtClean="0">
                <a:latin typeface="+mn-lt"/>
              </a:rPr>
              <a:t>1 </a:t>
            </a:r>
          </a:p>
          <a:p>
            <a:r>
              <a:rPr lang="it-IT" sz="3200" dirty="0" smtClean="0">
                <a:latin typeface="+mn-lt"/>
                <a:ea typeface="Calibri"/>
              </a:rPr>
              <a:t>(</a:t>
            </a:r>
            <a:r>
              <a:rPr lang="it-IT" sz="3200" dirty="0">
                <a:latin typeface="+mn-lt"/>
                <a:ea typeface="Calibri"/>
                <a:cs typeface="Times New Roman"/>
                <a:sym typeface="Symbol"/>
              </a:rPr>
              <a:t></a:t>
            </a:r>
            <a:r>
              <a:rPr lang="it-IT" sz="3200" baseline="30000" dirty="0" smtClean="0">
                <a:latin typeface="+mn-lt"/>
                <a:ea typeface="Calibri"/>
              </a:rPr>
              <a:t>2 </a:t>
            </a:r>
            <a:r>
              <a:rPr lang="it-IT" sz="3200" dirty="0" smtClean="0">
                <a:latin typeface="+mn-lt"/>
                <a:ea typeface="Calibri"/>
              </a:rPr>
              <a:t>(5) 26. 353,</a:t>
            </a:r>
            <a:r>
              <a:rPr lang="it-IT" sz="3200" i="1" dirty="0" smtClean="0">
                <a:latin typeface="+mn-lt"/>
                <a:ea typeface="Calibri"/>
              </a:rPr>
              <a:t>  p </a:t>
            </a:r>
            <a:r>
              <a:rPr lang="it-IT" sz="3200" dirty="0">
                <a:latin typeface="+mn-lt"/>
                <a:ea typeface="Calibri"/>
              </a:rPr>
              <a:t>&lt;</a:t>
            </a:r>
            <a:r>
              <a:rPr lang="it-IT" sz="3200" dirty="0" smtClean="0">
                <a:latin typeface="+mn-lt"/>
                <a:ea typeface="Calibri"/>
              </a:rPr>
              <a:t> </a:t>
            </a:r>
            <a:r>
              <a:rPr lang="it-IT" sz="3200" dirty="0">
                <a:latin typeface="+mn-lt"/>
                <a:ea typeface="Calibri"/>
              </a:rPr>
              <a:t>.</a:t>
            </a:r>
            <a:r>
              <a:rPr lang="it-IT" sz="3200" dirty="0" smtClean="0">
                <a:latin typeface="+mn-lt"/>
                <a:ea typeface="Calibri"/>
              </a:rPr>
              <a:t>001)</a:t>
            </a:r>
            <a:endParaRPr lang="en-US" sz="3200" dirty="0">
              <a:latin typeface="+mn-lt"/>
            </a:endParaRPr>
          </a:p>
        </p:txBody>
      </p:sp>
      <p:sp>
        <p:nvSpPr>
          <p:cNvPr id="39" name="CasellaDiTesto 38"/>
          <p:cNvSpPr txBox="1"/>
          <p:nvPr/>
        </p:nvSpPr>
        <p:spPr>
          <a:xfrm>
            <a:off x="15878134" y="32245342"/>
            <a:ext cx="62646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+mn-lt"/>
              </a:rPr>
              <a:t>Controlli  VS Condizione</a:t>
            </a:r>
            <a:r>
              <a:rPr lang="en-US" sz="3200" b="1" dirty="0">
                <a:latin typeface="+mn-lt"/>
              </a:rPr>
              <a:t> </a:t>
            </a:r>
            <a:r>
              <a:rPr lang="en-US" sz="3200" b="1" dirty="0" smtClean="0">
                <a:latin typeface="+mn-lt"/>
              </a:rPr>
              <a:t>2</a:t>
            </a:r>
          </a:p>
          <a:p>
            <a:r>
              <a:rPr lang="en-US" sz="3200" b="1" dirty="0" smtClean="0">
                <a:latin typeface="+mn-lt"/>
              </a:rPr>
              <a:t> </a:t>
            </a:r>
            <a:r>
              <a:rPr lang="it-IT" sz="3200" dirty="0" smtClean="0">
                <a:latin typeface="+mn-lt"/>
                <a:ea typeface="Calibri"/>
              </a:rPr>
              <a:t>(</a:t>
            </a:r>
            <a:r>
              <a:rPr lang="it-IT" sz="3200" dirty="0">
                <a:latin typeface="+mn-lt"/>
                <a:ea typeface="Calibri"/>
                <a:cs typeface="Times New Roman"/>
                <a:sym typeface="Symbol"/>
              </a:rPr>
              <a:t></a:t>
            </a:r>
            <a:r>
              <a:rPr lang="it-IT" sz="3200" baseline="30000" dirty="0" smtClean="0">
                <a:latin typeface="+mn-lt"/>
                <a:ea typeface="Calibri"/>
              </a:rPr>
              <a:t>2 </a:t>
            </a:r>
            <a:r>
              <a:rPr lang="it-IT" sz="3200" dirty="0" smtClean="0">
                <a:latin typeface="+mn-lt"/>
                <a:ea typeface="Calibri"/>
              </a:rPr>
              <a:t>(5) 51.334,</a:t>
            </a:r>
            <a:r>
              <a:rPr lang="it-IT" sz="3200" i="1" dirty="0" smtClean="0">
                <a:latin typeface="+mn-lt"/>
                <a:ea typeface="Calibri"/>
              </a:rPr>
              <a:t>  p </a:t>
            </a:r>
            <a:r>
              <a:rPr lang="it-IT" sz="3200" dirty="0">
                <a:latin typeface="+mn-lt"/>
                <a:ea typeface="Calibri"/>
              </a:rPr>
              <a:t>&lt;</a:t>
            </a:r>
            <a:r>
              <a:rPr lang="it-IT" sz="3200" dirty="0" smtClean="0">
                <a:latin typeface="+mn-lt"/>
                <a:ea typeface="Calibri"/>
              </a:rPr>
              <a:t> 001)</a:t>
            </a:r>
            <a:endParaRPr lang="en-US" sz="3200" dirty="0">
              <a:latin typeface="+mn-lt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22538555" y="30878809"/>
            <a:ext cx="726498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Anche tra la </a:t>
            </a:r>
            <a:r>
              <a:rPr lang="en-US" sz="3200" b="1" dirty="0" smtClean="0">
                <a:latin typeface="+mn-lt"/>
              </a:rPr>
              <a:t>Condizione 1</a:t>
            </a:r>
            <a:r>
              <a:rPr lang="en-US" sz="3200" dirty="0" smtClean="0">
                <a:latin typeface="+mn-lt"/>
              </a:rPr>
              <a:t> </a:t>
            </a:r>
            <a:r>
              <a:rPr lang="en-US" sz="3200" b="1" dirty="0" smtClean="0">
                <a:latin typeface="+mn-lt"/>
              </a:rPr>
              <a:t>e 2 </a:t>
            </a:r>
            <a:r>
              <a:rPr lang="en-US" sz="3200" dirty="0" smtClean="0">
                <a:latin typeface="+mn-lt"/>
              </a:rPr>
              <a:t>è presente una differenza significativa nella prestazione, a </a:t>
            </a:r>
            <a:r>
              <a:rPr lang="en-US" sz="3200" dirty="0">
                <a:latin typeface="+mn-lt"/>
              </a:rPr>
              <a:t> </a:t>
            </a:r>
            <a:r>
              <a:rPr lang="en-US" sz="3200" dirty="0" smtClean="0">
                <a:latin typeface="+mn-lt"/>
              </a:rPr>
              <a:t>vantaggio della  seconda:                </a:t>
            </a:r>
            <a:r>
              <a:rPr lang="en-US" sz="3200" b="1" dirty="0" smtClean="0"/>
              <a:t> </a:t>
            </a:r>
          </a:p>
          <a:p>
            <a:r>
              <a:rPr lang="it-IT" sz="3200" dirty="0" smtClean="0">
                <a:ea typeface="Calibri"/>
              </a:rPr>
              <a:t>(</a:t>
            </a:r>
            <a:r>
              <a:rPr lang="it-IT" sz="3200" dirty="0">
                <a:ea typeface="Calibri"/>
                <a:cs typeface="Times New Roman"/>
                <a:sym typeface="Symbol"/>
              </a:rPr>
              <a:t></a:t>
            </a:r>
            <a:r>
              <a:rPr lang="it-IT" sz="3200" baseline="30000" dirty="0">
                <a:ea typeface="Calibri"/>
              </a:rPr>
              <a:t>2 </a:t>
            </a:r>
            <a:r>
              <a:rPr lang="it-IT" sz="3200" dirty="0">
                <a:ea typeface="Calibri"/>
              </a:rPr>
              <a:t>(5) </a:t>
            </a:r>
            <a:r>
              <a:rPr lang="it-IT" sz="3200" dirty="0" smtClean="0">
                <a:ea typeface="Calibri"/>
              </a:rPr>
              <a:t>20.096,</a:t>
            </a:r>
            <a:r>
              <a:rPr lang="it-IT" sz="3200" i="1" dirty="0" smtClean="0">
                <a:ea typeface="Calibri"/>
              </a:rPr>
              <a:t>  p= </a:t>
            </a:r>
            <a:r>
              <a:rPr lang="it-IT" sz="3200" dirty="0" smtClean="0">
                <a:ea typeface="Calibri"/>
              </a:rPr>
              <a:t>.001)</a:t>
            </a:r>
            <a:endParaRPr lang="en-US" sz="3200" dirty="0">
              <a:latin typeface="+mn-lt"/>
            </a:endParaRPr>
          </a:p>
        </p:txBody>
      </p:sp>
      <p:sp>
        <p:nvSpPr>
          <p:cNvPr id="47" name="Freccia a destra 46"/>
          <p:cNvSpPr/>
          <p:nvPr/>
        </p:nvSpPr>
        <p:spPr>
          <a:xfrm>
            <a:off x="20984083" y="31774929"/>
            <a:ext cx="978408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sellaDiTesto 6"/>
          <p:cNvSpPr txBox="1"/>
          <p:nvPr/>
        </p:nvSpPr>
        <p:spPr>
          <a:xfrm>
            <a:off x="20674808" y="17674014"/>
            <a:ext cx="84804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+mn-lt"/>
              </a:rPr>
              <a:t>Le </a:t>
            </a:r>
            <a:r>
              <a:rPr lang="en-US" sz="3600" b="1" dirty="0">
                <a:latin typeface="+mn-lt"/>
              </a:rPr>
              <a:t>versioni </a:t>
            </a:r>
            <a:r>
              <a:rPr lang="en-US" sz="3600" dirty="0">
                <a:latin typeface="+mn-lt"/>
              </a:rPr>
              <a:t>sperimentali  </a:t>
            </a:r>
            <a:r>
              <a:rPr lang="en-US" sz="3600" b="1" dirty="0">
                <a:latin typeface="+mn-lt"/>
              </a:rPr>
              <a:t>1</a:t>
            </a:r>
            <a:r>
              <a:rPr lang="en-US" sz="3600" dirty="0">
                <a:latin typeface="+mn-lt"/>
              </a:rPr>
              <a:t> e </a:t>
            </a:r>
            <a:r>
              <a:rPr lang="en-US" sz="3600" b="1" dirty="0">
                <a:latin typeface="+mn-lt"/>
              </a:rPr>
              <a:t>2</a:t>
            </a:r>
            <a:r>
              <a:rPr lang="en-US" sz="3600" dirty="0">
                <a:latin typeface="+mn-lt"/>
              </a:rPr>
              <a:t> possiedono livelli  </a:t>
            </a:r>
            <a:r>
              <a:rPr lang="en-US" sz="3600" dirty="0" smtClean="0">
                <a:latin typeface="+mn-lt"/>
              </a:rPr>
              <a:t>diversi  di comprensibilità,  disposti rispettivamente  in </a:t>
            </a:r>
            <a:r>
              <a:rPr lang="en-US" sz="3600" dirty="0">
                <a:latin typeface="+mn-lt"/>
              </a:rPr>
              <a:t>ordine  crescente</a:t>
            </a:r>
            <a:endParaRPr lang="en-US" sz="3600" b="1" dirty="0">
              <a:latin typeface="+mn-lt"/>
            </a:endParaRPr>
          </a:p>
        </p:txBody>
      </p:sp>
      <p:graphicFrame>
        <p:nvGraphicFramePr>
          <p:cNvPr id="2" name="Ogget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1611409"/>
              </p:ext>
            </p:extLst>
          </p:nvPr>
        </p:nvGraphicFramePr>
        <p:xfrm>
          <a:off x="806998" y="21530369"/>
          <a:ext cx="13753585" cy="8712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9" name="Graph" r:id="rId9" imgW="4132440" imgH="2872800" progId="Origin50.Graph">
                  <p:embed/>
                </p:oleObj>
              </mc:Choice>
              <mc:Fallback>
                <p:oleObj name="Graph" r:id="rId9" imgW="4132440" imgH="28728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06998" y="21530369"/>
                        <a:ext cx="13753585" cy="8712968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ggetto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1693706"/>
              </p:ext>
            </p:extLst>
          </p:nvPr>
        </p:nvGraphicFramePr>
        <p:xfrm>
          <a:off x="15751125" y="21530369"/>
          <a:ext cx="13718285" cy="8712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0" name="Graph" r:id="rId11" imgW="4132440" imgH="2872800" progId="Origin50.Graph">
                  <p:embed/>
                </p:oleObj>
              </mc:Choice>
              <mc:Fallback>
                <p:oleObj name="Graph" r:id="rId11" imgW="4132440" imgH="28728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751125" y="21530369"/>
                        <a:ext cx="13718285" cy="8712968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Connettore 1 9"/>
          <p:cNvCxnSpPr/>
          <p:nvPr/>
        </p:nvCxnSpPr>
        <p:spPr>
          <a:xfrm>
            <a:off x="20674808" y="1454559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4"/>
          <p:cNvCxnSpPr/>
          <p:nvPr/>
        </p:nvCxnSpPr>
        <p:spPr>
          <a:xfrm>
            <a:off x="20450323" y="14960629"/>
            <a:ext cx="288032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1 19"/>
          <p:cNvCxnSpPr/>
          <p:nvPr/>
        </p:nvCxnSpPr>
        <p:spPr>
          <a:xfrm>
            <a:off x="15831641" y="18362017"/>
            <a:ext cx="325053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1 24"/>
          <p:cNvCxnSpPr/>
          <p:nvPr/>
        </p:nvCxnSpPr>
        <p:spPr>
          <a:xfrm flipV="1">
            <a:off x="18938155" y="15290232"/>
            <a:ext cx="2736304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>
            <a:off x="15831641" y="18794065"/>
            <a:ext cx="289049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6791</TotalTime>
  <Words>1200</Words>
  <Application>Microsoft Office PowerPoint</Application>
  <PresentationFormat>Personalizzato</PresentationFormat>
  <Paragraphs>53</Paragraphs>
  <Slides>1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3" baseType="lpstr">
      <vt:lpstr>Tema di Office</vt:lpstr>
      <vt:lpstr>Graph</vt:lpstr>
      <vt:lpstr>Presentazione standard di PowerPoint</vt:lpstr>
    </vt:vector>
  </TitlesOfParts>
  <Company>Università degli Studi di Milano-Bicocca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Paola Previtali</dc:creator>
  <cp:lastModifiedBy>Valeria Castoldi</cp:lastModifiedBy>
  <cp:revision>579</cp:revision>
  <cp:lastPrinted>2014-09-16T08:01:00Z</cp:lastPrinted>
  <dcterms:created xsi:type="dcterms:W3CDTF">2010-09-16T09:29:18Z</dcterms:created>
  <dcterms:modified xsi:type="dcterms:W3CDTF">2014-11-04T11:10:20Z</dcterms:modified>
</cp:coreProperties>
</file>