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notesMasterIdLst>
    <p:notesMasterId r:id="rId71"/>
  </p:notesMasterIdLst>
  <p:sldIdLst>
    <p:sldId id="256" r:id="rId2"/>
    <p:sldId id="324" r:id="rId3"/>
    <p:sldId id="310" r:id="rId4"/>
    <p:sldId id="314" r:id="rId5"/>
    <p:sldId id="327" r:id="rId6"/>
    <p:sldId id="313" r:id="rId7"/>
    <p:sldId id="322" r:id="rId8"/>
    <p:sldId id="315" r:id="rId9"/>
    <p:sldId id="316" r:id="rId10"/>
    <p:sldId id="317" r:id="rId11"/>
    <p:sldId id="326" r:id="rId12"/>
    <p:sldId id="330" r:id="rId13"/>
    <p:sldId id="318" r:id="rId14"/>
    <p:sldId id="331" r:id="rId15"/>
    <p:sldId id="319" r:id="rId16"/>
    <p:sldId id="320" r:id="rId17"/>
    <p:sldId id="332" r:id="rId18"/>
    <p:sldId id="295" r:id="rId19"/>
    <p:sldId id="335" r:id="rId20"/>
    <p:sldId id="296" r:id="rId21"/>
    <p:sldId id="297" r:id="rId22"/>
    <p:sldId id="298" r:id="rId23"/>
    <p:sldId id="299" r:id="rId24"/>
    <p:sldId id="300" r:id="rId25"/>
    <p:sldId id="334" r:id="rId26"/>
    <p:sldId id="301" r:id="rId27"/>
    <p:sldId id="302" r:id="rId28"/>
    <p:sldId id="283" r:id="rId29"/>
    <p:sldId id="284" r:id="rId30"/>
    <p:sldId id="285" r:id="rId31"/>
    <p:sldId id="286" r:id="rId32"/>
    <p:sldId id="287" r:id="rId33"/>
    <p:sldId id="289" r:id="rId34"/>
    <p:sldId id="288" r:id="rId35"/>
    <p:sldId id="290" r:id="rId36"/>
    <p:sldId id="291" r:id="rId37"/>
    <p:sldId id="292" r:id="rId38"/>
    <p:sldId id="336" r:id="rId39"/>
    <p:sldId id="309" r:id="rId40"/>
    <p:sldId id="304" r:id="rId41"/>
    <p:sldId id="305" r:id="rId42"/>
    <p:sldId id="306" r:id="rId43"/>
    <p:sldId id="307" r:id="rId44"/>
    <p:sldId id="308" r:id="rId45"/>
    <p:sldId id="338" r:id="rId46"/>
    <p:sldId id="260" r:id="rId47"/>
    <p:sldId id="339" r:id="rId48"/>
    <p:sldId id="340" r:id="rId49"/>
    <p:sldId id="341" r:id="rId50"/>
    <p:sldId id="276" r:id="rId51"/>
    <p:sldId id="274" r:id="rId52"/>
    <p:sldId id="263" r:id="rId53"/>
    <p:sldId id="262" r:id="rId54"/>
    <p:sldId id="264" r:id="rId55"/>
    <p:sldId id="265" r:id="rId56"/>
    <p:sldId id="261" r:id="rId57"/>
    <p:sldId id="266" r:id="rId58"/>
    <p:sldId id="267" r:id="rId59"/>
    <p:sldId id="268" r:id="rId60"/>
    <p:sldId id="270" r:id="rId61"/>
    <p:sldId id="271" r:id="rId62"/>
    <p:sldId id="277" r:id="rId63"/>
    <p:sldId id="272" r:id="rId64"/>
    <p:sldId id="273" r:id="rId65"/>
    <p:sldId id="333" r:id="rId66"/>
    <p:sldId id="342" r:id="rId67"/>
    <p:sldId id="323" r:id="rId68"/>
    <p:sldId id="325" r:id="rId69"/>
    <p:sldId id="294" r:id="rId7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E8A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9" d="100"/>
          <a:sy n="99" d="100"/>
        </p:scale>
        <p:origin x="-15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EB98B558-1AEB-664D-AF63-904D9C011EBD}">
      <dgm:prSet phldrT="[Testo]"/>
      <dgm:spPr/>
      <dgm:t>
        <a:bodyPr/>
        <a:lstStyle/>
        <a:p>
          <a:r>
            <a:rPr lang="it-IT" dirty="0" smtClean="0">
              <a:solidFill>
                <a:schemeClr val="accent6">
                  <a:lumMod val="40000"/>
                  <a:lumOff val="60000"/>
                </a:schemeClr>
              </a:solidFill>
            </a:rPr>
            <a:t>To be </a:t>
          </a:r>
          <a:r>
            <a:rPr lang="it-IT" dirty="0" err="1" smtClean="0">
              <a:solidFill>
                <a:schemeClr val="accent6">
                  <a:lumMod val="40000"/>
                  <a:lumOff val="60000"/>
                </a:schemeClr>
              </a:solidFill>
            </a:rPr>
            <a:t>Indipendent</a:t>
          </a:r>
          <a:r>
            <a:rPr lang="it-IT" dirty="0" smtClean="0">
              <a:solidFill>
                <a:schemeClr val="accent6">
                  <a:lumMod val="40000"/>
                  <a:lumOff val="60000"/>
                </a:schemeClr>
              </a:solidFill>
            </a:rPr>
            <a:t> </a:t>
          </a:r>
          <a:r>
            <a:rPr lang="it-IT" dirty="0" err="1" smtClean="0">
              <a:solidFill>
                <a:schemeClr val="accent6">
                  <a:lumMod val="40000"/>
                  <a:lumOff val="60000"/>
                </a:schemeClr>
              </a:solidFill>
            </a:rPr>
            <a:t>Midwife</a:t>
          </a:r>
          <a:endParaRPr lang="it-IT" dirty="0">
            <a:solidFill>
              <a:schemeClr val="accent6">
                <a:lumMod val="40000"/>
                <a:lumOff val="60000"/>
              </a:schemeClr>
            </a:solidFill>
          </a:endParaRPr>
        </a:p>
      </dgm:t>
    </dgm:pt>
    <dgm:pt modelId="{C30F8901-0D8F-2D46-AA4B-2A044FCF4987}" type="parTrans" cxnId="{32ED602C-1832-4545-8295-83E02E676504}">
      <dgm:prSet/>
      <dgm:spPr/>
      <dgm:t>
        <a:bodyPr/>
        <a:lstStyle/>
        <a:p>
          <a:endParaRPr lang="it-IT"/>
        </a:p>
      </dgm:t>
    </dgm:pt>
    <dgm:pt modelId="{4A71E44C-DC5B-924D-AF6A-B9010F6F2A21}" type="sibTrans" cxnId="{32ED602C-1832-4545-8295-83E02E676504}">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3638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2">
        <dgm:presLayoutVars>
          <dgm:bulletEnabled val="1"/>
        </dgm:presLayoutVars>
      </dgm:prSet>
      <dgm:spPr/>
      <dgm:t>
        <a:bodyPr/>
        <a:lstStyle/>
        <a:p>
          <a:endParaRPr lang="it-IT"/>
        </a:p>
      </dgm:t>
    </dgm:pt>
    <dgm:pt modelId="{46BE436E-E95E-7843-B56A-2B2892CE97BE}" type="pres">
      <dgm:prSet presAssocID="{EB98B558-1AEB-664D-AF63-904D9C011EBD}" presName="item2" presStyleLbl="node1" presStyleIdx="1" presStyleCnt="2" custLinFactNeighborX="11919" custLinFactNeighborY="-9697">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custLinFactNeighborX="260" custLinFactNeighborY="-893"/>
      <dgm:spPr/>
    </dgm:pt>
  </dgm:ptLst>
  <dgm:cxnLst>
    <dgm:cxn modelId="{44DF8403-201B-8847-AF2E-B167EBCE1F13}" type="presOf" srcId="{048925BC-7DE7-6641-9EE4-EBF97500813F}" destId="{E14F88A4-4297-2048-B371-5A3CC41BB63E}" srcOrd="0" destOrd="0" presId="urn:microsoft.com/office/officeart/2005/8/layout/funnel1"/>
    <dgm:cxn modelId="{470CC943-5F11-AA4C-A4D5-8CEDE7702D68}" type="presOf" srcId="{464FABEE-6524-484A-A807-72DC2621E474}" destId="{A5FF3477-CA35-9C47-AE93-9935E30F28C6}" srcOrd="0" destOrd="0" presId="urn:microsoft.com/office/officeart/2005/8/layout/funnel1"/>
    <dgm:cxn modelId="{A0E3FB44-55A3-7C42-ACEE-348D5FED0548}" type="presOf" srcId="{CA2412FA-FB46-4A46-B369-6B07E57AD413}" destId="{46BE436E-E95E-7843-B56A-2B2892CE97BE}" srcOrd="0" destOrd="0" presId="urn:microsoft.com/office/officeart/2005/8/layout/funnel1"/>
    <dgm:cxn modelId="{32ED602C-1832-4545-8295-83E02E676504}" srcId="{464FABEE-6524-484A-A807-72DC2621E474}" destId="{EB98B558-1AEB-664D-AF63-904D9C011EBD}" srcOrd="2" destOrd="0" parTransId="{C30F8901-0D8F-2D46-AA4B-2A044FCF4987}" sibTransId="{4A71E44C-DC5B-924D-AF6A-B9010F6F2A21}"/>
    <dgm:cxn modelId="{100D779E-5A2D-9442-8378-60262E70A079}" type="presOf" srcId="{EB98B558-1AEB-664D-AF63-904D9C011EBD}" destId="{812C6114-F2AE-A34E-8718-469F0E2D4FA5}"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83E845A0-64A9-1247-9981-AB58B102F106}" srcId="{464FABEE-6524-484A-A807-72DC2621E474}" destId="{CA2412FA-FB46-4A46-B369-6B07E57AD413}" srcOrd="0" destOrd="0" parTransId="{70F3FDE3-093E-534F-ADA7-F8BC2EEB791B}" sibTransId="{074A73EE-35F2-B040-9A09-8179700D9891}"/>
    <dgm:cxn modelId="{DC02F45C-159F-7446-BE53-41FFE985EB68}" type="presParOf" srcId="{A5FF3477-CA35-9C47-AE93-9935E30F28C6}" destId="{1894A564-D53F-D548-B120-1CE8BE9D2D5A}" srcOrd="0" destOrd="0" presId="urn:microsoft.com/office/officeart/2005/8/layout/funnel1"/>
    <dgm:cxn modelId="{E6595931-3981-E147-A8A6-6783663B1F93}" type="presParOf" srcId="{A5FF3477-CA35-9C47-AE93-9935E30F28C6}" destId="{37CB5D18-BACF-0140-BFB3-89318828B35E}" srcOrd="1" destOrd="0" presId="urn:microsoft.com/office/officeart/2005/8/layout/funnel1"/>
    <dgm:cxn modelId="{DC4786E5-7377-8D44-B334-BB1C320014DE}" type="presParOf" srcId="{A5FF3477-CA35-9C47-AE93-9935E30F28C6}" destId="{812C6114-F2AE-A34E-8718-469F0E2D4FA5}" srcOrd="2" destOrd="0" presId="urn:microsoft.com/office/officeart/2005/8/layout/funnel1"/>
    <dgm:cxn modelId="{9CD4B973-9A44-8943-9539-63F7EF0375F1}" type="presParOf" srcId="{A5FF3477-CA35-9C47-AE93-9935E30F28C6}" destId="{E14F88A4-4297-2048-B371-5A3CC41BB63E}" srcOrd="3" destOrd="0" presId="urn:microsoft.com/office/officeart/2005/8/layout/funnel1"/>
    <dgm:cxn modelId="{AEED9C02-B689-B344-AA20-079599CDFEBE}" type="presParOf" srcId="{A5FF3477-CA35-9C47-AE93-9935E30F28C6}" destId="{46BE436E-E95E-7843-B56A-2B2892CE97BE}" srcOrd="4" destOrd="0" presId="urn:microsoft.com/office/officeart/2005/8/layout/funnel1"/>
    <dgm:cxn modelId="{761F1840-EAFC-654F-8EE0-1F65C9AB2E96}" type="presParOf" srcId="{A5FF3477-CA35-9C47-AE93-9935E30F28C6}" destId="{5E2A8D4E-4DE5-5545-B757-AF3198BF9834}"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dgm:spPr/>
      <dgm:t>
        <a:bodyPr/>
        <a:lstStyle/>
        <a:p>
          <a:r>
            <a:rPr lang="it-IT" dirty="0" smtClean="0"/>
            <a:t> </a:t>
          </a:r>
          <a:r>
            <a:rPr lang="it-IT" dirty="0" smtClean="0">
              <a:solidFill>
                <a:schemeClr val="accent6">
                  <a:lumMod val="75000"/>
                </a:schemeClr>
              </a:solidFill>
            </a:rPr>
            <a:t>To be </a:t>
          </a:r>
          <a:r>
            <a:rPr lang="it-IT" dirty="0" err="1" smtClean="0">
              <a:solidFill>
                <a:schemeClr val="accent6">
                  <a:lumMod val="75000"/>
                </a:schemeClr>
              </a:solidFill>
            </a:rPr>
            <a:t>Indipendent</a:t>
          </a:r>
          <a:r>
            <a:rPr lang="it-IT" dirty="0" smtClean="0">
              <a:solidFill>
                <a:schemeClr val="accent6">
                  <a:lumMod val="75000"/>
                </a:schemeClr>
              </a:solidFill>
            </a:rPr>
            <a:t> </a:t>
          </a:r>
          <a:r>
            <a:rPr lang="it-IT" dirty="0" err="1" smtClean="0">
              <a:solidFill>
                <a:schemeClr val="accent6">
                  <a:lumMod val="75000"/>
                </a:schemeClr>
              </a:solidFill>
            </a:rPr>
            <a:t>Midwife</a:t>
          </a:r>
          <a:endParaRPr lang="it-IT" dirty="0">
            <a:solidFill>
              <a:schemeClr val="accent6">
                <a:lumMod val="75000"/>
              </a:schemeClr>
            </a:solidFill>
          </a:endParaRPr>
        </a:p>
      </dgm:t>
    </dgm:pt>
    <dgm:pt modelId="{C30F8901-0D8F-2D46-AA4B-2A044FCF4987}" type="parTrans" cxnId="{32ED602C-1832-4545-8295-83E02E676504}">
      <dgm:prSet/>
      <dgm:spPr/>
      <dgm:t>
        <a:bodyPr/>
        <a:lstStyle/>
        <a:p>
          <a:endParaRPr lang="it-IT"/>
        </a:p>
      </dgm:t>
    </dgm:pt>
    <dgm:pt modelId="{4A71E44C-DC5B-924D-AF6A-B9010F6F2A21}" type="sibTrans" cxnId="{32ED602C-1832-4545-8295-83E02E676504}">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CF32EBA4-6D68-8C4C-BEFF-F0FA2E4B5387}" type="presOf" srcId="{CA2412FA-FB46-4A46-B369-6B07E57AD413}" destId="{98615887-B3A8-E440-80BC-44AEF4146378}" srcOrd="0" destOrd="0" presId="urn:microsoft.com/office/officeart/2005/8/layout/funnel1"/>
    <dgm:cxn modelId="{7AFCC87A-A627-9E4B-AD04-43430F3B5B2B}" type="presOf" srcId="{048925BC-7DE7-6641-9EE4-EBF97500813F}" destId="{E39B41AC-78FE-734B-BEC8-FAABCFFC7764}" srcOrd="0" destOrd="0" presId="urn:microsoft.com/office/officeart/2005/8/layout/funnel1"/>
    <dgm:cxn modelId="{460DF8F9-E38F-2E43-81E6-2C209DEADE2E}" type="presOf" srcId="{9BDD7B3F-802D-D747-814D-D77F4A1F98A2}" destId="{E14F88A4-4297-2048-B371-5A3CC41BB63E}" srcOrd="0" destOrd="0" presId="urn:microsoft.com/office/officeart/2005/8/layout/funnel1"/>
    <dgm:cxn modelId="{CA3D40DA-CD2E-B248-811E-ED202414245F}" type="presOf" srcId="{EB98B558-1AEB-664D-AF63-904D9C011EBD}" destId="{812C6114-F2AE-A34E-8718-469F0E2D4FA5}"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16E3A952-AD99-AB45-A103-DFD804B80014}" type="presOf" srcId="{464FABEE-6524-484A-A807-72DC2621E474}" destId="{A5FF3477-CA35-9C47-AE93-9935E30F28C6}" srcOrd="0" destOrd="0" presId="urn:microsoft.com/office/officeart/2005/8/layout/funnel1"/>
    <dgm:cxn modelId="{32ED602C-1832-4545-8295-83E02E676504}" srcId="{464FABEE-6524-484A-A807-72DC2621E474}" destId="{EB98B558-1AEB-664D-AF63-904D9C011EBD}" srcOrd="3" destOrd="0" parTransId="{C30F8901-0D8F-2D46-AA4B-2A044FCF4987}" sibTransId="{4A71E44C-DC5B-924D-AF6A-B9010F6F2A21}"/>
    <dgm:cxn modelId="{70C7401F-6F72-D04C-B684-FAF672F440A1}" srcId="{464FABEE-6524-484A-A807-72DC2621E474}" destId="{9BDD7B3F-802D-D747-814D-D77F4A1F98A2}" srcOrd="2" destOrd="0" parTransId="{868CC984-8683-7143-820C-144AD83FBC35}" sibTransId="{90B64EF0-AA67-3443-81BC-A77F56D350D9}"/>
    <dgm:cxn modelId="{83E845A0-64A9-1247-9981-AB58B102F106}" srcId="{464FABEE-6524-484A-A807-72DC2621E474}" destId="{CA2412FA-FB46-4A46-B369-6B07E57AD413}" srcOrd="0" destOrd="0" parTransId="{70F3FDE3-093E-534F-ADA7-F8BC2EEB791B}" sibTransId="{074A73EE-35F2-B040-9A09-8179700D9891}"/>
    <dgm:cxn modelId="{6C573379-A1E5-744B-9E4D-824CF7CEB375}" type="presParOf" srcId="{A5FF3477-CA35-9C47-AE93-9935E30F28C6}" destId="{1894A564-D53F-D548-B120-1CE8BE9D2D5A}" srcOrd="0" destOrd="0" presId="urn:microsoft.com/office/officeart/2005/8/layout/funnel1"/>
    <dgm:cxn modelId="{79E29B54-CEE8-0C49-818A-862E949A7988}" type="presParOf" srcId="{A5FF3477-CA35-9C47-AE93-9935E30F28C6}" destId="{37CB5D18-BACF-0140-BFB3-89318828B35E}" srcOrd="1" destOrd="0" presId="urn:microsoft.com/office/officeart/2005/8/layout/funnel1"/>
    <dgm:cxn modelId="{228E5333-1B9C-E842-AF56-CDA1F5F24670}" type="presParOf" srcId="{A5FF3477-CA35-9C47-AE93-9935E30F28C6}" destId="{812C6114-F2AE-A34E-8718-469F0E2D4FA5}" srcOrd="2" destOrd="0" presId="urn:microsoft.com/office/officeart/2005/8/layout/funnel1"/>
    <dgm:cxn modelId="{D005C917-0ECE-8A4A-ABF1-3986BB9479E7}" type="presParOf" srcId="{A5FF3477-CA35-9C47-AE93-9935E30F28C6}" destId="{E14F88A4-4297-2048-B371-5A3CC41BB63E}" srcOrd="3" destOrd="0" presId="urn:microsoft.com/office/officeart/2005/8/layout/funnel1"/>
    <dgm:cxn modelId="{14C9E9DE-6F4E-D142-913A-82F24A133A3B}" type="presParOf" srcId="{A5FF3477-CA35-9C47-AE93-9935E30F28C6}" destId="{E39B41AC-78FE-734B-BEC8-FAABCFFC7764}" srcOrd="4" destOrd="0" presId="urn:microsoft.com/office/officeart/2005/8/layout/funnel1"/>
    <dgm:cxn modelId="{6AB35B83-8EEC-EF4B-99F1-D103C53CA5F7}" type="presParOf" srcId="{A5FF3477-CA35-9C47-AE93-9935E30F28C6}" destId="{98615887-B3A8-E440-80BC-44AEF4146378}" srcOrd="5" destOrd="0" presId="urn:microsoft.com/office/officeart/2005/8/layout/funnel1"/>
    <dgm:cxn modelId="{B85A8BBC-0A98-444A-916C-C6C8CCD9C321}"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dgm:spPr/>
      <dgm:t>
        <a:bodyPr/>
        <a:lstStyle/>
        <a:p>
          <a:r>
            <a:rPr lang="it-IT" dirty="0" smtClean="0"/>
            <a:t> </a:t>
          </a:r>
          <a:r>
            <a:rPr lang="it-IT" dirty="0" smtClean="0">
              <a:solidFill>
                <a:schemeClr val="accent6">
                  <a:lumMod val="75000"/>
                </a:schemeClr>
              </a:solidFill>
            </a:rPr>
            <a:t>To be </a:t>
          </a:r>
          <a:r>
            <a:rPr lang="it-IT" dirty="0" err="1" smtClean="0">
              <a:solidFill>
                <a:schemeClr val="accent6">
                  <a:lumMod val="75000"/>
                </a:schemeClr>
              </a:solidFill>
            </a:rPr>
            <a:t>Indipendent</a:t>
          </a:r>
          <a:r>
            <a:rPr lang="it-IT" dirty="0" smtClean="0">
              <a:solidFill>
                <a:schemeClr val="accent6">
                  <a:lumMod val="75000"/>
                </a:schemeClr>
              </a:solidFill>
            </a:rPr>
            <a:t> </a:t>
          </a:r>
          <a:r>
            <a:rPr lang="it-IT" dirty="0" err="1" smtClean="0">
              <a:solidFill>
                <a:schemeClr val="accent6">
                  <a:lumMod val="75000"/>
                </a:schemeClr>
              </a:solidFill>
            </a:rPr>
            <a:t>Midwife</a:t>
          </a:r>
          <a:endParaRPr lang="it-IT" dirty="0">
            <a:solidFill>
              <a:schemeClr val="accent6">
                <a:lumMod val="75000"/>
              </a:schemeClr>
            </a:solidFill>
          </a:endParaRPr>
        </a:p>
      </dgm:t>
    </dgm:pt>
    <dgm:pt modelId="{C30F8901-0D8F-2D46-AA4B-2A044FCF4987}" type="parTrans" cxnId="{32ED602C-1832-4545-8295-83E02E676504}">
      <dgm:prSet/>
      <dgm:spPr/>
      <dgm:t>
        <a:bodyPr/>
        <a:lstStyle/>
        <a:p>
          <a:endParaRPr lang="it-IT"/>
        </a:p>
      </dgm:t>
    </dgm:pt>
    <dgm:pt modelId="{4A71E44C-DC5B-924D-AF6A-B9010F6F2A21}" type="sibTrans" cxnId="{32ED602C-1832-4545-8295-83E02E676504}">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3F51EF02-578D-F348-A65E-498E1576FAE2}" type="presOf" srcId="{9BDD7B3F-802D-D747-814D-D77F4A1F98A2}" destId="{E14F88A4-4297-2048-B371-5A3CC41BB63E}" srcOrd="0" destOrd="0" presId="urn:microsoft.com/office/officeart/2005/8/layout/funnel1"/>
    <dgm:cxn modelId="{1DC0A317-696A-7F42-BEDD-D84C2CA625C2}" type="presOf" srcId="{048925BC-7DE7-6641-9EE4-EBF97500813F}" destId="{E39B41AC-78FE-734B-BEC8-FAABCFFC7764}" srcOrd="0" destOrd="0" presId="urn:microsoft.com/office/officeart/2005/8/layout/funnel1"/>
    <dgm:cxn modelId="{4927D2BD-F325-034E-B0F4-EE03297444BE}" type="presOf" srcId="{CA2412FA-FB46-4A46-B369-6B07E57AD413}" destId="{98615887-B3A8-E440-80BC-44AEF4146378}"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314ECE91-D5C7-A34F-9DDE-927D4C748342}" type="presOf" srcId="{464FABEE-6524-484A-A807-72DC2621E474}" destId="{A5FF3477-CA35-9C47-AE93-9935E30F28C6}" srcOrd="0" destOrd="0" presId="urn:microsoft.com/office/officeart/2005/8/layout/funnel1"/>
    <dgm:cxn modelId="{45FA3514-952D-254B-884D-3374D97B65CC}" type="presOf" srcId="{EB98B558-1AEB-664D-AF63-904D9C011EBD}" destId="{812C6114-F2AE-A34E-8718-469F0E2D4FA5}" srcOrd="0" destOrd="0" presId="urn:microsoft.com/office/officeart/2005/8/layout/funnel1"/>
    <dgm:cxn modelId="{32ED602C-1832-4545-8295-83E02E676504}" srcId="{464FABEE-6524-484A-A807-72DC2621E474}" destId="{EB98B558-1AEB-664D-AF63-904D9C011EBD}" srcOrd="3" destOrd="0" parTransId="{C30F8901-0D8F-2D46-AA4B-2A044FCF4987}" sibTransId="{4A71E44C-DC5B-924D-AF6A-B9010F6F2A21}"/>
    <dgm:cxn modelId="{70C7401F-6F72-D04C-B684-FAF672F440A1}" srcId="{464FABEE-6524-484A-A807-72DC2621E474}" destId="{9BDD7B3F-802D-D747-814D-D77F4A1F98A2}" srcOrd="2" destOrd="0" parTransId="{868CC984-8683-7143-820C-144AD83FBC35}" sibTransId="{90B64EF0-AA67-3443-81BC-A77F56D350D9}"/>
    <dgm:cxn modelId="{83E845A0-64A9-1247-9981-AB58B102F106}" srcId="{464FABEE-6524-484A-A807-72DC2621E474}" destId="{CA2412FA-FB46-4A46-B369-6B07E57AD413}" srcOrd="0" destOrd="0" parTransId="{70F3FDE3-093E-534F-ADA7-F8BC2EEB791B}" sibTransId="{074A73EE-35F2-B040-9A09-8179700D9891}"/>
    <dgm:cxn modelId="{133E4A99-A891-A04F-A633-DAE19EBE06A5}" type="presParOf" srcId="{A5FF3477-CA35-9C47-AE93-9935E30F28C6}" destId="{1894A564-D53F-D548-B120-1CE8BE9D2D5A}" srcOrd="0" destOrd="0" presId="urn:microsoft.com/office/officeart/2005/8/layout/funnel1"/>
    <dgm:cxn modelId="{82D6B780-6ED3-2140-991D-7403B994B9D5}" type="presParOf" srcId="{A5FF3477-CA35-9C47-AE93-9935E30F28C6}" destId="{37CB5D18-BACF-0140-BFB3-89318828B35E}" srcOrd="1" destOrd="0" presId="urn:microsoft.com/office/officeart/2005/8/layout/funnel1"/>
    <dgm:cxn modelId="{C04306CF-F3A4-D94B-B629-CF7031A6F971}" type="presParOf" srcId="{A5FF3477-CA35-9C47-AE93-9935E30F28C6}" destId="{812C6114-F2AE-A34E-8718-469F0E2D4FA5}" srcOrd="2" destOrd="0" presId="urn:microsoft.com/office/officeart/2005/8/layout/funnel1"/>
    <dgm:cxn modelId="{4D6743C4-14B2-6E46-B625-12445FCC0C8E}" type="presParOf" srcId="{A5FF3477-CA35-9C47-AE93-9935E30F28C6}" destId="{E14F88A4-4297-2048-B371-5A3CC41BB63E}" srcOrd="3" destOrd="0" presId="urn:microsoft.com/office/officeart/2005/8/layout/funnel1"/>
    <dgm:cxn modelId="{7BF28D40-7EF7-494F-87D7-6BEAA0853315}" type="presParOf" srcId="{A5FF3477-CA35-9C47-AE93-9935E30F28C6}" destId="{E39B41AC-78FE-734B-BEC8-FAABCFFC7764}" srcOrd="4" destOrd="0" presId="urn:microsoft.com/office/officeart/2005/8/layout/funnel1"/>
    <dgm:cxn modelId="{E50D1D73-0853-DE46-AA49-7280B9C596CC}" type="presParOf" srcId="{A5FF3477-CA35-9C47-AE93-9935E30F28C6}" destId="{98615887-B3A8-E440-80BC-44AEF4146378}" srcOrd="5" destOrd="0" presId="urn:microsoft.com/office/officeart/2005/8/layout/funnel1"/>
    <dgm:cxn modelId="{B0268FE6-E58C-5C47-BD7F-BB0A7C15B655}"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dgm:spPr/>
      <dgm:t>
        <a:bodyPr/>
        <a:lstStyle/>
        <a:p>
          <a:r>
            <a:rPr lang="it-IT" dirty="0" smtClean="0"/>
            <a:t> </a:t>
          </a:r>
          <a:r>
            <a:rPr lang="it-IT" dirty="0" smtClean="0">
              <a:solidFill>
                <a:schemeClr val="accent6">
                  <a:lumMod val="75000"/>
                </a:schemeClr>
              </a:solidFill>
            </a:rPr>
            <a:t>To be </a:t>
          </a:r>
          <a:r>
            <a:rPr lang="it-IT" dirty="0" err="1" smtClean="0">
              <a:solidFill>
                <a:schemeClr val="accent6">
                  <a:lumMod val="75000"/>
                </a:schemeClr>
              </a:solidFill>
            </a:rPr>
            <a:t>Indipendent</a:t>
          </a:r>
          <a:r>
            <a:rPr lang="it-IT" dirty="0" smtClean="0">
              <a:solidFill>
                <a:schemeClr val="accent6">
                  <a:lumMod val="75000"/>
                </a:schemeClr>
              </a:solidFill>
            </a:rPr>
            <a:t> </a:t>
          </a:r>
          <a:r>
            <a:rPr lang="it-IT" dirty="0" err="1" smtClean="0">
              <a:solidFill>
                <a:schemeClr val="accent6">
                  <a:lumMod val="75000"/>
                </a:schemeClr>
              </a:solidFill>
            </a:rPr>
            <a:t>Midwife</a:t>
          </a:r>
          <a:endParaRPr lang="it-IT" dirty="0">
            <a:solidFill>
              <a:schemeClr val="accent6">
                <a:lumMod val="75000"/>
              </a:schemeClr>
            </a:solidFill>
          </a:endParaRPr>
        </a:p>
      </dgm:t>
    </dgm:pt>
    <dgm:pt modelId="{4A71E44C-DC5B-924D-AF6A-B9010F6F2A21}" type="sibTrans" cxnId="{32ED602C-1832-4545-8295-83E02E676504}">
      <dgm:prSet/>
      <dgm:spPr/>
      <dgm:t>
        <a:bodyPr/>
        <a:lstStyle/>
        <a:p>
          <a:endParaRPr lang="it-IT"/>
        </a:p>
      </dgm:t>
    </dgm:pt>
    <dgm:pt modelId="{C30F8901-0D8F-2D46-AA4B-2A044FCF4987}" type="parTrans" cxnId="{32ED602C-1832-4545-8295-83E02E676504}">
      <dgm:prSet/>
      <dgm:spPr/>
      <dgm:t>
        <a:bodyPr/>
        <a:lstStyle/>
        <a:p>
          <a:endParaRPr lang="it-IT"/>
        </a:p>
      </dgm:t>
    </dgm:pt>
    <dgm:pt modelId="{148F64DB-70F5-F54B-9B7A-D6A96107FC33}">
      <dgm:prSet phldrT="[Testo]"/>
      <dgm:spPr/>
    </dgm:pt>
    <dgm:pt modelId="{FA4AB9A6-5FC5-F14E-A32E-B56EE4F909A5}" type="parTrans" cxnId="{55CE8A70-8DF3-044F-8FBE-A7A03D88EF83}">
      <dgm:prSet/>
      <dgm:spPr/>
      <dgm:t>
        <a:bodyPr/>
        <a:lstStyle/>
        <a:p>
          <a:endParaRPr lang="it-IT"/>
        </a:p>
      </dgm:t>
    </dgm:pt>
    <dgm:pt modelId="{E0436F8C-8289-0E48-8817-C19F022380E7}" type="sibTrans" cxnId="{55CE8A70-8DF3-044F-8FBE-A7A03D88EF83}">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F00AFD19-AB05-5B40-855D-60BED1883FC0}" type="presOf" srcId="{EB98B558-1AEB-664D-AF63-904D9C011EBD}" destId="{812C6114-F2AE-A34E-8718-469F0E2D4FA5}" srcOrd="0" destOrd="0" presId="urn:microsoft.com/office/officeart/2005/8/layout/funnel1"/>
    <dgm:cxn modelId="{BBA3564F-4D3C-1748-995A-15FD1DADC488}" type="presOf" srcId="{048925BC-7DE7-6641-9EE4-EBF97500813F}" destId="{E39B41AC-78FE-734B-BEC8-FAABCFFC7764}" srcOrd="0" destOrd="0" presId="urn:microsoft.com/office/officeart/2005/8/layout/funnel1"/>
    <dgm:cxn modelId="{FF587AE1-F71B-7D44-8606-63925BB1083D}" type="presOf" srcId="{464FABEE-6524-484A-A807-72DC2621E474}" destId="{A5FF3477-CA35-9C47-AE93-9935E30F28C6}" srcOrd="0" destOrd="0" presId="urn:microsoft.com/office/officeart/2005/8/layout/funnel1"/>
    <dgm:cxn modelId="{32ED602C-1832-4545-8295-83E02E676504}" srcId="{464FABEE-6524-484A-A807-72DC2621E474}" destId="{EB98B558-1AEB-664D-AF63-904D9C011EBD}" srcOrd="3" destOrd="0" parTransId="{C30F8901-0D8F-2D46-AA4B-2A044FCF4987}" sibTransId="{4A71E44C-DC5B-924D-AF6A-B9010F6F2A21}"/>
    <dgm:cxn modelId="{70C7401F-6F72-D04C-B684-FAF672F440A1}" srcId="{464FABEE-6524-484A-A807-72DC2621E474}" destId="{9BDD7B3F-802D-D747-814D-D77F4A1F98A2}" srcOrd="2" destOrd="0" parTransId="{868CC984-8683-7143-820C-144AD83FBC35}" sibTransId="{90B64EF0-AA67-3443-81BC-A77F56D350D9}"/>
    <dgm:cxn modelId="{55CE8A70-8DF3-044F-8FBE-A7A03D88EF83}" srcId="{464FABEE-6524-484A-A807-72DC2621E474}" destId="{148F64DB-70F5-F54B-9B7A-D6A96107FC33}" srcOrd="4" destOrd="0" parTransId="{FA4AB9A6-5FC5-F14E-A32E-B56EE4F909A5}" sibTransId="{E0436F8C-8289-0E48-8817-C19F022380E7}"/>
    <dgm:cxn modelId="{65E5B849-0C33-3D4D-A49A-3A0543C29A51}" type="presOf" srcId="{CA2412FA-FB46-4A46-B369-6B07E57AD413}" destId="{98615887-B3A8-E440-80BC-44AEF4146378}"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83E845A0-64A9-1247-9981-AB58B102F106}" srcId="{464FABEE-6524-484A-A807-72DC2621E474}" destId="{CA2412FA-FB46-4A46-B369-6B07E57AD413}" srcOrd="0" destOrd="0" parTransId="{70F3FDE3-093E-534F-ADA7-F8BC2EEB791B}" sibTransId="{074A73EE-35F2-B040-9A09-8179700D9891}"/>
    <dgm:cxn modelId="{AEE57716-63E1-1D49-8DCD-816CD9182F2C}" type="presOf" srcId="{9BDD7B3F-802D-D747-814D-D77F4A1F98A2}" destId="{E14F88A4-4297-2048-B371-5A3CC41BB63E}" srcOrd="0" destOrd="0" presId="urn:microsoft.com/office/officeart/2005/8/layout/funnel1"/>
    <dgm:cxn modelId="{F8C03AE2-1FEE-2049-938C-14B4341AE046}" type="presParOf" srcId="{A5FF3477-CA35-9C47-AE93-9935E30F28C6}" destId="{1894A564-D53F-D548-B120-1CE8BE9D2D5A}" srcOrd="0" destOrd="0" presId="urn:microsoft.com/office/officeart/2005/8/layout/funnel1"/>
    <dgm:cxn modelId="{76FF8F41-AE53-D448-AE4F-A79AB102F585}" type="presParOf" srcId="{A5FF3477-CA35-9C47-AE93-9935E30F28C6}" destId="{37CB5D18-BACF-0140-BFB3-89318828B35E}" srcOrd="1" destOrd="0" presId="urn:microsoft.com/office/officeart/2005/8/layout/funnel1"/>
    <dgm:cxn modelId="{6169FE96-4042-E340-8552-2A961F004797}" type="presParOf" srcId="{A5FF3477-CA35-9C47-AE93-9935E30F28C6}" destId="{812C6114-F2AE-A34E-8718-469F0E2D4FA5}" srcOrd="2" destOrd="0" presId="urn:microsoft.com/office/officeart/2005/8/layout/funnel1"/>
    <dgm:cxn modelId="{70485ECD-544C-2243-A481-9BF315FEDF11}" type="presParOf" srcId="{A5FF3477-CA35-9C47-AE93-9935E30F28C6}" destId="{E14F88A4-4297-2048-B371-5A3CC41BB63E}" srcOrd="3" destOrd="0" presId="urn:microsoft.com/office/officeart/2005/8/layout/funnel1"/>
    <dgm:cxn modelId="{FC4B7102-6C85-E04C-ADDD-C3FF5EE9A446}" type="presParOf" srcId="{A5FF3477-CA35-9C47-AE93-9935E30F28C6}" destId="{E39B41AC-78FE-734B-BEC8-FAABCFFC7764}" srcOrd="4" destOrd="0" presId="urn:microsoft.com/office/officeart/2005/8/layout/funnel1"/>
    <dgm:cxn modelId="{FA39CF29-DEA9-8342-A6B2-EF5B9800F9A1}" type="presParOf" srcId="{A5FF3477-CA35-9C47-AE93-9935E30F28C6}" destId="{98615887-B3A8-E440-80BC-44AEF4146378}" srcOrd="5" destOrd="0" presId="urn:microsoft.com/office/officeart/2005/8/layout/funnel1"/>
    <dgm:cxn modelId="{7A3051BA-71C8-C843-9996-A72AFD6D4284}"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dgm:spPr/>
      <dgm:t>
        <a:bodyPr/>
        <a:lstStyle/>
        <a:p>
          <a:r>
            <a:rPr lang="it-IT" dirty="0" smtClean="0"/>
            <a:t> </a:t>
          </a:r>
          <a:r>
            <a:rPr lang="it-IT" dirty="0" smtClean="0">
              <a:solidFill>
                <a:schemeClr val="accent6">
                  <a:lumMod val="75000"/>
                </a:schemeClr>
              </a:solidFill>
            </a:rPr>
            <a:t>To be </a:t>
          </a:r>
          <a:r>
            <a:rPr lang="it-IT" dirty="0" err="1" smtClean="0">
              <a:solidFill>
                <a:schemeClr val="accent6">
                  <a:lumMod val="75000"/>
                </a:schemeClr>
              </a:solidFill>
            </a:rPr>
            <a:t>Indipendent</a:t>
          </a:r>
          <a:r>
            <a:rPr lang="it-IT" dirty="0" smtClean="0">
              <a:solidFill>
                <a:schemeClr val="accent6">
                  <a:lumMod val="75000"/>
                </a:schemeClr>
              </a:solidFill>
            </a:rPr>
            <a:t> </a:t>
          </a:r>
          <a:r>
            <a:rPr lang="it-IT" dirty="0" err="1" smtClean="0">
              <a:solidFill>
                <a:schemeClr val="accent6">
                  <a:lumMod val="75000"/>
                </a:schemeClr>
              </a:solidFill>
            </a:rPr>
            <a:t>Midwife</a:t>
          </a:r>
          <a:endParaRPr lang="it-IT" dirty="0">
            <a:solidFill>
              <a:schemeClr val="accent6">
                <a:lumMod val="75000"/>
              </a:schemeClr>
            </a:solidFill>
          </a:endParaRPr>
        </a:p>
      </dgm:t>
    </dgm:pt>
    <dgm:pt modelId="{4A71E44C-DC5B-924D-AF6A-B9010F6F2A21}" type="sibTrans" cxnId="{32ED602C-1832-4545-8295-83E02E676504}">
      <dgm:prSet/>
      <dgm:spPr/>
      <dgm:t>
        <a:bodyPr/>
        <a:lstStyle/>
        <a:p>
          <a:endParaRPr lang="it-IT"/>
        </a:p>
      </dgm:t>
    </dgm:pt>
    <dgm:pt modelId="{C30F8901-0D8F-2D46-AA4B-2A044FCF4987}" type="parTrans" cxnId="{32ED602C-1832-4545-8295-83E02E676504}">
      <dgm:prSet/>
      <dgm:spPr/>
      <dgm:t>
        <a:bodyPr/>
        <a:lstStyle/>
        <a:p>
          <a:endParaRPr lang="it-IT"/>
        </a:p>
      </dgm:t>
    </dgm:pt>
    <dgm:pt modelId="{148F64DB-70F5-F54B-9B7A-D6A96107FC33}">
      <dgm:prSet phldrT="[Testo]"/>
      <dgm:spPr/>
    </dgm:pt>
    <dgm:pt modelId="{FA4AB9A6-5FC5-F14E-A32E-B56EE4F909A5}" type="parTrans" cxnId="{55CE8A70-8DF3-044F-8FBE-A7A03D88EF83}">
      <dgm:prSet/>
      <dgm:spPr/>
      <dgm:t>
        <a:bodyPr/>
        <a:lstStyle/>
        <a:p>
          <a:endParaRPr lang="it-IT"/>
        </a:p>
      </dgm:t>
    </dgm:pt>
    <dgm:pt modelId="{E0436F8C-8289-0E48-8817-C19F022380E7}" type="sibTrans" cxnId="{55CE8A70-8DF3-044F-8FBE-A7A03D88EF83}">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00FD8FDB-FEB6-4F48-B91C-2321A3B27090}" type="presOf" srcId="{EB98B558-1AEB-664D-AF63-904D9C011EBD}" destId="{812C6114-F2AE-A34E-8718-469F0E2D4FA5}" srcOrd="0" destOrd="0" presId="urn:microsoft.com/office/officeart/2005/8/layout/funnel1"/>
    <dgm:cxn modelId="{3F19CEF9-718A-1C46-846A-60AAD39FB653}" type="presOf" srcId="{CA2412FA-FB46-4A46-B369-6B07E57AD413}" destId="{98615887-B3A8-E440-80BC-44AEF4146378}" srcOrd="0" destOrd="0" presId="urn:microsoft.com/office/officeart/2005/8/layout/funnel1"/>
    <dgm:cxn modelId="{E1F69804-DED3-B145-98C8-0B46C6E494AE}" type="presOf" srcId="{464FABEE-6524-484A-A807-72DC2621E474}" destId="{A5FF3477-CA35-9C47-AE93-9935E30F28C6}" srcOrd="0" destOrd="0" presId="urn:microsoft.com/office/officeart/2005/8/layout/funnel1"/>
    <dgm:cxn modelId="{55CE8A70-8DF3-044F-8FBE-A7A03D88EF83}" srcId="{464FABEE-6524-484A-A807-72DC2621E474}" destId="{148F64DB-70F5-F54B-9B7A-D6A96107FC33}" srcOrd="4" destOrd="0" parTransId="{FA4AB9A6-5FC5-F14E-A32E-B56EE4F909A5}" sibTransId="{E0436F8C-8289-0E48-8817-C19F022380E7}"/>
    <dgm:cxn modelId="{B652AA82-80F5-A944-AC1A-FB0C2DDA1D0A}" type="presOf" srcId="{9BDD7B3F-802D-D747-814D-D77F4A1F98A2}" destId="{E14F88A4-4297-2048-B371-5A3CC41BB63E}"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32ED602C-1832-4545-8295-83E02E676504}" srcId="{464FABEE-6524-484A-A807-72DC2621E474}" destId="{EB98B558-1AEB-664D-AF63-904D9C011EBD}" srcOrd="3" destOrd="0" parTransId="{C30F8901-0D8F-2D46-AA4B-2A044FCF4987}" sibTransId="{4A71E44C-DC5B-924D-AF6A-B9010F6F2A21}"/>
    <dgm:cxn modelId="{70C7401F-6F72-D04C-B684-FAF672F440A1}" srcId="{464FABEE-6524-484A-A807-72DC2621E474}" destId="{9BDD7B3F-802D-D747-814D-D77F4A1F98A2}" srcOrd="2" destOrd="0" parTransId="{868CC984-8683-7143-820C-144AD83FBC35}" sibTransId="{90B64EF0-AA67-3443-81BC-A77F56D350D9}"/>
    <dgm:cxn modelId="{0628520D-F7A6-FE41-B514-D61664D9454C}" type="presOf" srcId="{048925BC-7DE7-6641-9EE4-EBF97500813F}" destId="{E39B41AC-78FE-734B-BEC8-FAABCFFC7764}" srcOrd="0" destOrd="0" presId="urn:microsoft.com/office/officeart/2005/8/layout/funnel1"/>
    <dgm:cxn modelId="{83E845A0-64A9-1247-9981-AB58B102F106}" srcId="{464FABEE-6524-484A-A807-72DC2621E474}" destId="{CA2412FA-FB46-4A46-B369-6B07E57AD413}" srcOrd="0" destOrd="0" parTransId="{70F3FDE3-093E-534F-ADA7-F8BC2EEB791B}" sibTransId="{074A73EE-35F2-B040-9A09-8179700D9891}"/>
    <dgm:cxn modelId="{C3A7AC44-B265-C44F-AAE0-4612C469043D}" type="presParOf" srcId="{A5FF3477-CA35-9C47-AE93-9935E30F28C6}" destId="{1894A564-D53F-D548-B120-1CE8BE9D2D5A}" srcOrd="0" destOrd="0" presId="urn:microsoft.com/office/officeart/2005/8/layout/funnel1"/>
    <dgm:cxn modelId="{C4B87A3B-2CDE-F940-8F7E-38416906EE56}" type="presParOf" srcId="{A5FF3477-CA35-9C47-AE93-9935E30F28C6}" destId="{37CB5D18-BACF-0140-BFB3-89318828B35E}" srcOrd="1" destOrd="0" presId="urn:microsoft.com/office/officeart/2005/8/layout/funnel1"/>
    <dgm:cxn modelId="{08188A6C-E085-F443-82B4-D2016678D605}" type="presParOf" srcId="{A5FF3477-CA35-9C47-AE93-9935E30F28C6}" destId="{812C6114-F2AE-A34E-8718-469F0E2D4FA5}" srcOrd="2" destOrd="0" presId="urn:microsoft.com/office/officeart/2005/8/layout/funnel1"/>
    <dgm:cxn modelId="{41482A40-968E-0541-811E-F69E6C2BACA3}" type="presParOf" srcId="{A5FF3477-CA35-9C47-AE93-9935E30F28C6}" destId="{E14F88A4-4297-2048-B371-5A3CC41BB63E}" srcOrd="3" destOrd="0" presId="urn:microsoft.com/office/officeart/2005/8/layout/funnel1"/>
    <dgm:cxn modelId="{2FCFB9CF-010F-A54B-8C30-7DB5ABCAD800}" type="presParOf" srcId="{A5FF3477-CA35-9C47-AE93-9935E30F28C6}" destId="{E39B41AC-78FE-734B-BEC8-FAABCFFC7764}" srcOrd="4" destOrd="0" presId="urn:microsoft.com/office/officeart/2005/8/layout/funnel1"/>
    <dgm:cxn modelId="{C509A659-2AC1-8347-9219-5ADFC7990A59}" type="presParOf" srcId="{A5FF3477-CA35-9C47-AE93-9935E30F28C6}" destId="{98615887-B3A8-E440-80BC-44AEF4146378}" srcOrd="5" destOrd="0" presId="urn:microsoft.com/office/officeart/2005/8/layout/funnel1"/>
    <dgm:cxn modelId="{956253FF-3806-094F-BDC2-217236C05C50}"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dgm:spPr/>
      <dgm:t>
        <a:bodyPr/>
        <a:lstStyle/>
        <a:p>
          <a:r>
            <a:rPr lang="it-IT" dirty="0" smtClean="0"/>
            <a:t> </a:t>
          </a:r>
          <a:r>
            <a:rPr lang="it-IT" dirty="0" smtClean="0">
              <a:solidFill>
                <a:schemeClr val="accent6">
                  <a:lumMod val="75000"/>
                </a:schemeClr>
              </a:solidFill>
            </a:rPr>
            <a:t>To be </a:t>
          </a:r>
          <a:r>
            <a:rPr lang="it-IT" dirty="0" err="1" smtClean="0">
              <a:solidFill>
                <a:schemeClr val="accent6">
                  <a:lumMod val="75000"/>
                </a:schemeClr>
              </a:solidFill>
            </a:rPr>
            <a:t>Indipendent</a:t>
          </a:r>
          <a:r>
            <a:rPr lang="it-IT" dirty="0" smtClean="0">
              <a:solidFill>
                <a:schemeClr val="accent6">
                  <a:lumMod val="75000"/>
                </a:schemeClr>
              </a:solidFill>
            </a:rPr>
            <a:t> </a:t>
          </a:r>
          <a:r>
            <a:rPr lang="it-IT" dirty="0" err="1" smtClean="0">
              <a:solidFill>
                <a:schemeClr val="accent6">
                  <a:lumMod val="75000"/>
                </a:schemeClr>
              </a:solidFill>
            </a:rPr>
            <a:t>Midwife</a:t>
          </a:r>
          <a:endParaRPr lang="it-IT" dirty="0">
            <a:solidFill>
              <a:schemeClr val="accent6">
                <a:lumMod val="75000"/>
              </a:schemeClr>
            </a:solidFill>
          </a:endParaRPr>
        </a:p>
      </dgm:t>
    </dgm:pt>
    <dgm:pt modelId="{4A71E44C-DC5B-924D-AF6A-B9010F6F2A21}" type="sibTrans" cxnId="{32ED602C-1832-4545-8295-83E02E676504}">
      <dgm:prSet/>
      <dgm:spPr/>
      <dgm:t>
        <a:bodyPr/>
        <a:lstStyle/>
        <a:p>
          <a:endParaRPr lang="it-IT"/>
        </a:p>
      </dgm:t>
    </dgm:pt>
    <dgm:pt modelId="{C30F8901-0D8F-2D46-AA4B-2A044FCF4987}" type="parTrans" cxnId="{32ED602C-1832-4545-8295-83E02E676504}">
      <dgm:prSet/>
      <dgm:spPr/>
      <dgm:t>
        <a:bodyPr/>
        <a:lstStyle/>
        <a:p>
          <a:endParaRPr lang="it-IT"/>
        </a:p>
      </dgm:t>
    </dgm:pt>
    <dgm:pt modelId="{148F64DB-70F5-F54B-9B7A-D6A96107FC33}">
      <dgm:prSet phldrT="[Testo]"/>
      <dgm:spPr/>
      <dgm:t>
        <a:bodyPr/>
        <a:lstStyle/>
        <a:p>
          <a:endParaRPr lang="it-IT"/>
        </a:p>
      </dgm:t>
    </dgm:pt>
    <dgm:pt modelId="{FA4AB9A6-5FC5-F14E-A32E-B56EE4F909A5}" type="parTrans" cxnId="{55CE8A70-8DF3-044F-8FBE-A7A03D88EF83}">
      <dgm:prSet/>
      <dgm:spPr/>
      <dgm:t>
        <a:bodyPr/>
        <a:lstStyle/>
        <a:p>
          <a:endParaRPr lang="it-IT"/>
        </a:p>
      </dgm:t>
    </dgm:pt>
    <dgm:pt modelId="{E0436F8C-8289-0E48-8817-C19F022380E7}" type="sibTrans" cxnId="{55CE8A70-8DF3-044F-8FBE-A7A03D88EF83}">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89095175-1AC6-8F4A-84A4-ED5F8EC2E6F2}" type="presOf" srcId="{464FABEE-6524-484A-A807-72DC2621E474}" destId="{A5FF3477-CA35-9C47-AE93-9935E30F28C6}" srcOrd="0" destOrd="0" presId="urn:microsoft.com/office/officeart/2005/8/layout/funnel1"/>
    <dgm:cxn modelId="{32ED602C-1832-4545-8295-83E02E676504}" srcId="{464FABEE-6524-484A-A807-72DC2621E474}" destId="{EB98B558-1AEB-664D-AF63-904D9C011EBD}" srcOrd="3" destOrd="0" parTransId="{C30F8901-0D8F-2D46-AA4B-2A044FCF4987}" sibTransId="{4A71E44C-DC5B-924D-AF6A-B9010F6F2A21}"/>
    <dgm:cxn modelId="{70C7401F-6F72-D04C-B684-FAF672F440A1}" srcId="{464FABEE-6524-484A-A807-72DC2621E474}" destId="{9BDD7B3F-802D-D747-814D-D77F4A1F98A2}" srcOrd="2" destOrd="0" parTransId="{868CC984-8683-7143-820C-144AD83FBC35}" sibTransId="{90B64EF0-AA67-3443-81BC-A77F56D350D9}"/>
    <dgm:cxn modelId="{55CE8A70-8DF3-044F-8FBE-A7A03D88EF83}" srcId="{464FABEE-6524-484A-A807-72DC2621E474}" destId="{148F64DB-70F5-F54B-9B7A-D6A96107FC33}" srcOrd="4" destOrd="0" parTransId="{FA4AB9A6-5FC5-F14E-A32E-B56EE4F909A5}" sibTransId="{E0436F8C-8289-0E48-8817-C19F022380E7}"/>
    <dgm:cxn modelId="{F7D829BF-054F-4042-B0DB-0B9E8F5B2F80}" type="presOf" srcId="{9BDD7B3F-802D-D747-814D-D77F4A1F98A2}" destId="{E14F88A4-4297-2048-B371-5A3CC41BB63E}"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83E845A0-64A9-1247-9981-AB58B102F106}" srcId="{464FABEE-6524-484A-A807-72DC2621E474}" destId="{CA2412FA-FB46-4A46-B369-6B07E57AD413}" srcOrd="0" destOrd="0" parTransId="{70F3FDE3-093E-534F-ADA7-F8BC2EEB791B}" sibTransId="{074A73EE-35F2-B040-9A09-8179700D9891}"/>
    <dgm:cxn modelId="{1DCADDF3-2A2E-D14D-A558-6A811ECD9210}" type="presOf" srcId="{EB98B558-1AEB-664D-AF63-904D9C011EBD}" destId="{812C6114-F2AE-A34E-8718-469F0E2D4FA5}" srcOrd="0" destOrd="0" presId="urn:microsoft.com/office/officeart/2005/8/layout/funnel1"/>
    <dgm:cxn modelId="{50DCB9FE-905A-604B-9530-0ACC62D774A5}" type="presOf" srcId="{048925BC-7DE7-6641-9EE4-EBF97500813F}" destId="{E39B41AC-78FE-734B-BEC8-FAABCFFC7764}" srcOrd="0" destOrd="0" presId="urn:microsoft.com/office/officeart/2005/8/layout/funnel1"/>
    <dgm:cxn modelId="{E8EF075E-5654-BF41-B1AF-CEA3F2BEF1C9}" type="presOf" srcId="{CA2412FA-FB46-4A46-B369-6B07E57AD413}" destId="{98615887-B3A8-E440-80BC-44AEF4146378}" srcOrd="0" destOrd="0" presId="urn:microsoft.com/office/officeart/2005/8/layout/funnel1"/>
    <dgm:cxn modelId="{1A8518CF-F1EA-6348-9EB4-6E922D4268ED}" type="presParOf" srcId="{A5FF3477-CA35-9C47-AE93-9935E30F28C6}" destId="{1894A564-D53F-D548-B120-1CE8BE9D2D5A}" srcOrd="0" destOrd="0" presId="urn:microsoft.com/office/officeart/2005/8/layout/funnel1"/>
    <dgm:cxn modelId="{5E128149-A7A7-8246-9DE3-CD1BA2D80A04}" type="presParOf" srcId="{A5FF3477-CA35-9C47-AE93-9935E30F28C6}" destId="{37CB5D18-BACF-0140-BFB3-89318828B35E}" srcOrd="1" destOrd="0" presId="urn:microsoft.com/office/officeart/2005/8/layout/funnel1"/>
    <dgm:cxn modelId="{57E95E43-7EC3-1644-8BB8-37C76AE8EA8E}" type="presParOf" srcId="{A5FF3477-CA35-9C47-AE93-9935E30F28C6}" destId="{812C6114-F2AE-A34E-8718-469F0E2D4FA5}" srcOrd="2" destOrd="0" presId="urn:microsoft.com/office/officeart/2005/8/layout/funnel1"/>
    <dgm:cxn modelId="{29A8711F-008D-8A45-8B92-011CA0985AB9}" type="presParOf" srcId="{A5FF3477-CA35-9C47-AE93-9935E30F28C6}" destId="{E14F88A4-4297-2048-B371-5A3CC41BB63E}" srcOrd="3" destOrd="0" presId="urn:microsoft.com/office/officeart/2005/8/layout/funnel1"/>
    <dgm:cxn modelId="{A68EC701-5518-214E-B24A-985F10137E21}" type="presParOf" srcId="{A5FF3477-CA35-9C47-AE93-9935E30F28C6}" destId="{E39B41AC-78FE-734B-BEC8-FAABCFFC7764}" srcOrd="4" destOrd="0" presId="urn:microsoft.com/office/officeart/2005/8/layout/funnel1"/>
    <dgm:cxn modelId="{5179C7E8-DFBC-EE4B-A843-B0050AB789BE}" type="presParOf" srcId="{A5FF3477-CA35-9C47-AE93-9935E30F28C6}" destId="{98615887-B3A8-E440-80BC-44AEF4146378}" srcOrd="5" destOrd="0" presId="urn:microsoft.com/office/officeart/2005/8/layout/funnel1"/>
    <dgm:cxn modelId="{A59177C2-B852-C045-86A9-441D8F166419}"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dgm:spPr/>
      <dgm:t>
        <a:bodyPr/>
        <a:lstStyle/>
        <a:p>
          <a:r>
            <a:rPr lang="it-IT" dirty="0" smtClean="0"/>
            <a:t> </a:t>
          </a:r>
          <a:r>
            <a:rPr lang="it-IT" dirty="0" smtClean="0">
              <a:solidFill>
                <a:schemeClr val="accent6">
                  <a:lumMod val="75000"/>
                </a:schemeClr>
              </a:solidFill>
            </a:rPr>
            <a:t>To be </a:t>
          </a:r>
          <a:r>
            <a:rPr lang="it-IT" dirty="0" err="1" smtClean="0">
              <a:solidFill>
                <a:schemeClr val="accent6">
                  <a:lumMod val="75000"/>
                </a:schemeClr>
              </a:solidFill>
            </a:rPr>
            <a:t>Indipendent</a:t>
          </a:r>
          <a:r>
            <a:rPr lang="it-IT" dirty="0" smtClean="0">
              <a:solidFill>
                <a:schemeClr val="accent6">
                  <a:lumMod val="75000"/>
                </a:schemeClr>
              </a:solidFill>
            </a:rPr>
            <a:t> </a:t>
          </a:r>
          <a:r>
            <a:rPr lang="it-IT" dirty="0" err="1" smtClean="0">
              <a:solidFill>
                <a:schemeClr val="accent6">
                  <a:lumMod val="75000"/>
                </a:schemeClr>
              </a:solidFill>
            </a:rPr>
            <a:t>Midwife</a:t>
          </a:r>
          <a:endParaRPr lang="it-IT" dirty="0">
            <a:solidFill>
              <a:schemeClr val="accent6">
                <a:lumMod val="75000"/>
              </a:schemeClr>
            </a:solidFill>
          </a:endParaRPr>
        </a:p>
      </dgm:t>
    </dgm:pt>
    <dgm:pt modelId="{4A71E44C-DC5B-924D-AF6A-B9010F6F2A21}" type="sibTrans" cxnId="{32ED602C-1832-4545-8295-83E02E676504}">
      <dgm:prSet/>
      <dgm:spPr/>
      <dgm:t>
        <a:bodyPr/>
        <a:lstStyle/>
        <a:p>
          <a:endParaRPr lang="it-IT"/>
        </a:p>
      </dgm:t>
    </dgm:pt>
    <dgm:pt modelId="{C30F8901-0D8F-2D46-AA4B-2A044FCF4987}" type="parTrans" cxnId="{32ED602C-1832-4545-8295-83E02E676504}">
      <dgm:prSet/>
      <dgm:spPr/>
      <dgm:t>
        <a:bodyPr/>
        <a:lstStyle/>
        <a:p>
          <a:endParaRPr lang="it-IT"/>
        </a:p>
      </dgm:t>
    </dgm:pt>
    <dgm:pt modelId="{148F64DB-70F5-F54B-9B7A-D6A96107FC33}">
      <dgm:prSet phldrT="[Testo]"/>
      <dgm:spPr/>
      <dgm:t>
        <a:bodyPr/>
        <a:lstStyle/>
        <a:p>
          <a:endParaRPr lang="it-IT"/>
        </a:p>
      </dgm:t>
    </dgm:pt>
    <dgm:pt modelId="{FA4AB9A6-5FC5-F14E-A32E-B56EE4F909A5}" type="parTrans" cxnId="{55CE8A70-8DF3-044F-8FBE-A7A03D88EF83}">
      <dgm:prSet/>
      <dgm:spPr/>
      <dgm:t>
        <a:bodyPr/>
        <a:lstStyle/>
        <a:p>
          <a:endParaRPr lang="it-IT"/>
        </a:p>
      </dgm:t>
    </dgm:pt>
    <dgm:pt modelId="{E0436F8C-8289-0E48-8817-C19F022380E7}" type="sibTrans" cxnId="{55CE8A70-8DF3-044F-8FBE-A7A03D88EF83}">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09560193-817B-A647-8669-BD14DDEB2BE7}" type="presOf" srcId="{464FABEE-6524-484A-A807-72DC2621E474}" destId="{A5FF3477-CA35-9C47-AE93-9935E30F28C6}" srcOrd="0" destOrd="0" presId="urn:microsoft.com/office/officeart/2005/8/layout/funnel1"/>
    <dgm:cxn modelId="{55CE8A70-8DF3-044F-8FBE-A7A03D88EF83}" srcId="{464FABEE-6524-484A-A807-72DC2621E474}" destId="{148F64DB-70F5-F54B-9B7A-D6A96107FC33}" srcOrd="4" destOrd="0" parTransId="{FA4AB9A6-5FC5-F14E-A32E-B56EE4F909A5}" sibTransId="{E0436F8C-8289-0E48-8817-C19F022380E7}"/>
    <dgm:cxn modelId="{CF977A4B-5E83-E143-9719-D6BF1386C557}" type="presOf" srcId="{048925BC-7DE7-6641-9EE4-EBF97500813F}" destId="{E39B41AC-78FE-734B-BEC8-FAABCFFC7764}" srcOrd="0" destOrd="0" presId="urn:microsoft.com/office/officeart/2005/8/layout/funnel1"/>
    <dgm:cxn modelId="{6E8656C9-D641-BC4B-BC21-0A8AFF0D2940}" srcId="{464FABEE-6524-484A-A807-72DC2621E474}" destId="{048925BC-7DE7-6641-9EE4-EBF97500813F}" srcOrd="1" destOrd="0" parTransId="{FCED1E11-EC90-EA43-A8FC-AB85AF69265B}" sibTransId="{3D6171A6-57A5-4D41-90BE-66D7802A3040}"/>
    <dgm:cxn modelId="{69432552-4676-FD43-B5EF-44173B88190E}" type="presOf" srcId="{EB98B558-1AEB-664D-AF63-904D9C011EBD}" destId="{812C6114-F2AE-A34E-8718-469F0E2D4FA5}" srcOrd="0" destOrd="0" presId="urn:microsoft.com/office/officeart/2005/8/layout/funnel1"/>
    <dgm:cxn modelId="{3EA61959-20CB-034B-822D-5492ABF2F2FA}" type="presOf" srcId="{CA2412FA-FB46-4A46-B369-6B07E57AD413}" destId="{98615887-B3A8-E440-80BC-44AEF4146378}" srcOrd="0" destOrd="0" presId="urn:microsoft.com/office/officeart/2005/8/layout/funnel1"/>
    <dgm:cxn modelId="{32ED602C-1832-4545-8295-83E02E676504}" srcId="{464FABEE-6524-484A-A807-72DC2621E474}" destId="{EB98B558-1AEB-664D-AF63-904D9C011EBD}" srcOrd="3" destOrd="0" parTransId="{C30F8901-0D8F-2D46-AA4B-2A044FCF4987}" sibTransId="{4A71E44C-DC5B-924D-AF6A-B9010F6F2A21}"/>
    <dgm:cxn modelId="{70C7401F-6F72-D04C-B684-FAF672F440A1}" srcId="{464FABEE-6524-484A-A807-72DC2621E474}" destId="{9BDD7B3F-802D-D747-814D-D77F4A1F98A2}" srcOrd="2" destOrd="0" parTransId="{868CC984-8683-7143-820C-144AD83FBC35}" sibTransId="{90B64EF0-AA67-3443-81BC-A77F56D350D9}"/>
    <dgm:cxn modelId="{77775C78-5B0F-004C-B26F-9B86941342E8}" type="presOf" srcId="{9BDD7B3F-802D-D747-814D-D77F4A1F98A2}" destId="{E14F88A4-4297-2048-B371-5A3CC41BB63E}" srcOrd="0" destOrd="0" presId="urn:microsoft.com/office/officeart/2005/8/layout/funnel1"/>
    <dgm:cxn modelId="{83E845A0-64A9-1247-9981-AB58B102F106}" srcId="{464FABEE-6524-484A-A807-72DC2621E474}" destId="{CA2412FA-FB46-4A46-B369-6B07E57AD413}" srcOrd="0" destOrd="0" parTransId="{70F3FDE3-093E-534F-ADA7-F8BC2EEB791B}" sibTransId="{074A73EE-35F2-B040-9A09-8179700D9891}"/>
    <dgm:cxn modelId="{B77D6EC4-62D4-0749-B5CC-86B61A36AF77}" type="presParOf" srcId="{A5FF3477-CA35-9C47-AE93-9935E30F28C6}" destId="{1894A564-D53F-D548-B120-1CE8BE9D2D5A}" srcOrd="0" destOrd="0" presId="urn:microsoft.com/office/officeart/2005/8/layout/funnel1"/>
    <dgm:cxn modelId="{2F9B6DE9-E526-094F-A229-6883663B8CF2}" type="presParOf" srcId="{A5FF3477-CA35-9C47-AE93-9935E30F28C6}" destId="{37CB5D18-BACF-0140-BFB3-89318828B35E}" srcOrd="1" destOrd="0" presId="urn:microsoft.com/office/officeart/2005/8/layout/funnel1"/>
    <dgm:cxn modelId="{EEF45A79-165D-B34B-BB72-7E6395BD0079}" type="presParOf" srcId="{A5FF3477-CA35-9C47-AE93-9935E30F28C6}" destId="{812C6114-F2AE-A34E-8718-469F0E2D4FA5}" srcOrd="2" destOrd="0" presId="urn:microsoft.com/office/officeart/2005/8/layout/funnel1"/>
    <dgm:cxn modelId="{AC931C71-EBE4-EF41-B029-653BE8325084}" type="presParOf" srcId="{A5FF3477-CA35-9C47-AE93-9935E30F28C6}" destId="{E14F88A4-4297-2048-B371-5A3CC41BB63E}" srcOrd="3" destOrd="0" presId="urn:microsoft.com/office/officeart/2005/8/layout/funnel1"/>
    <dgm:cxn modelId="{947AEAD1-4FDE-384A-BBA0-085564DDF71F}" type="presParOf" srcId="{A5FF3477-CA35-9C47-AE93-9935E30F28C6}" destId="{E39B41AC-78FE-734B-BEC8-FAABCFFC7764}" srcOrd="4" destOrd="0" presId="urn:microsoft.com/office/officeart/2005/8/layout/funnel1"/>
    <dgm:cxn modelId="{16F1F5D8-20BE-2F45-9401-2955D13161A6}" type="presParOf" srcId="{A5FF3477-CA35-9C47-AE93-9935E30F28C6}" destId="{98615887-B3A8-E440-80BC-44AEF4146378}" srcOrd="5" destOrd="0" presId="urn:microsoft.com/office/officeart/2005/8/layout/funnel1"/>
    <dgm:cxn modelId="{A9A1A5E8-3A42-DF42-9512-544E78734B51}"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64FABEE-6524-484A-A807-72DC2621E474}" type="doc">
      <dgm:prSet loTypeId="urn:microsoft.com/office/officeart/2005/8/layout/funnel1" loCatId="" qsTypeId="urn:microsoft.com/office/officeart/2005/8/quickstyle/simple4" qsCatId="simple" csTypeId="urn:microsoft.com/office/officeart/2005/8/colors/colorful1" csCatId="colorful" phldr="1"/>
      <dgm:spPr/>
      <dgm:t>
        <a:bodyPr/>
        <a:lstStyle/>
        <a:p>
          <a:endParaRPr lang="it-IT"/>
        </a:p>
      </dgm:t>
    </dgm:pt>
    <dgm:pt modelId="{CA2412FA-FB46-4A46-B369-6B07E57AD413}">
      <dgm:prSet phldrT="[Testo]"/>
      <dgm:spPr/>
      <dgm:t>
        <a:bodyPr/>
        <a:lstStyle/>
        <a:p>
          <a:r>
            <a:rPr lang="it-IT" dirty="0" smtClean="0"/>
            <a:t>Educational </a:t>
          </a:r>
          <a:r>
            <a:rPr lang="it-IT" dirty="0" err="1" smtClean="0"/>
            <a:t>programme</a:t>
          </a:r>
          <a:endParaRPr lang="it-IT" dirty="0"/>
        </a:p>
      </dgm:t>
    </dgm:pt>
    <dgm:pt modelId="{70F3FDE3-093E-534F-ADA7-F8BC2EEB791B}" type="parTrans" cxnId="{83E845A0-64A9-1247-9981-AB58B102F106}">
      <dgm:prSet/>
      <dgm:spPr/>
      <dgm:t>
        <a:bodyPr/>
        <a:lstStyle/>
        <a:p>
          <a:endParaRPr lang="it-IT"/>
        </a:p>
      </dgm:t>
    </dgm:pt>
    <dgm:pt modelId="{074A73EE-35F2-B040-9A09-8179700D9891}" type="sibTrans" cxnId="{83E845A0-64A9-1247-9981-AB58B102F106}">
      <dgm:prSet/>
      <dgm:spPr/>
      <dgm:t>
        <a:bodyPr/>
        <a:lstStyle/>
        <a:p>
          <a:endParaRPr lang="it-IT"/>
        </a:p>
      </dgm:t>
    </dgm:pt>
    <dgm:pt modelId="{048925BC-7DE7-6641-9EE4-EBF97500813F}">
      <dgm:prSet phldrT="[Testo]"/>
      <dgm:spPr/>
      <dgm:t>
        <a:bodyPr/>
        <a:lstStyle/>
        <a:p>
          <a:r>
            <a:rPr lang="it-IT" dirty="0" err="1" smtClean="0"/>
            <a:t>Laws</a:t>
          </a:r>
          <a:endParaRPr lang="it-IT" dirty="0"/>
        </a:p>
      </dgm:t>
    </dgm:pt>
    <dgm:pt modelId="{FCED1E11-EC90-EA43-A8FC-AB85AF69265B}" type="parTrans" cxnId="{6E8656C9-D641-BC4B-BC21-0A8AFF0D2940}">
      <dgm:prSet/>
      <dgm:spPr/>
      <dgm:t>
        <a:bodyPr/>
        <a:lstStyle/>
        <a:p>
          <a:endParaRPr lang="it-IT"/>
        </a:p>
      </dgm:t>
    </dgm:pt>
    <dgm:pt modelId="{3D6171A6-57A5-4D41-90BE-66D7802A3040}" type="sibTrans" cxnId="{6E8656C9-D641-BC4B-BC21-0A8AFF0D2940}">
      <dgm:prSet/>
      <dgm:spPr/>
      <dgm:t>
        <a:bodyPr/>
        <a:lstStyle/>
        <a:p>
          <a:endParaRPr lang="it-IT"/>
        </a:p>
      </dgm:t>
    </dgm:pt>
    <dgm:pt modelId="{9BDD7B3F-802D-D747-814D-D77F4A1F98A2}">
      <dgm:prSet phldrT="[Testo]"/>
      <dgm:spPr/>
      <dgm:t>
        <a:bodyPr/>
        <a:lstStyle/>
        <a:p>
          <a:r>
            <a:rPr lang="it-IT" dirty="0" err="1" smtClean="0"/>
            <a:t>Different</a:t>
          </a:r>
          <a:r>
            <a:rPr lang="it-IT" dirty="0" smtClean="0"/>
            <a:t> </a:t>
          </a:r>
          <a:r>
            <a:rPr lang="it-IT" dirty="0" err="1" smtClean="0"/>
            <a:t>risks</a:t>
          </a:r>
          <a:r>
            <a:rPr lang="it-IT" dirty="0" smtClean="0"/>
            <a:t>/</a:t>
          </a:r>
          <a:r>
            <a:rPr lang="it-IT" dirty="0" err="1" smtClean="0"/>
            <a:t>different</a:t>
          </a:r>
          <a:r>
            <a:rPr lang="it-IT" dirty="0" smtClean="0"/>
            <a:t> treatment</a:t>
          </a:r>
          <a:endParaRPr lang="it-IT" dirty="0"/>
        </a:p>
      </dgm:t>
    </dgm:pt>
    <dgm:pt modelId="{868CC984-8683-7143-820C-144AD83FBC35}" type="parTrans" cxnId="{70C7401F-6F72-D04C-B684-FAF672F440A1}">
      <dgm:prSet/>
      <dgm:spPr/>
      <dgm:t>
        <a:bodyPr/>
        <a:lstStyle/>
        <a:p>
          <a:endParaRPr lang="it-IT"/>
        </a:p>
      </dgm:t>
    </dgm:pt>
    <dgm:pt modelId="{90B64EF0-AA67-3443-81BC-A77F56D350D9}" type="sibTrans" cxnId="{70C7401F-6F72-D04C-B684-FAF672F440A1}">
      <dgm:prSet/>
      <dgm:spPr/>
      <dgm:t>
        <a:bodyPr/>
        <a:lstStyle/>
        <a:p>
          <a:endParaRPr lang="it-IT"/>
        </a:p>
      </dgm:t>
    </dgm:pt>
    <dgm:pt modelId="{EB98B558-1AEB-664D-AF63-904D9C011EBD}">
      <dgm:prSet phldrT="[Testo]" custT="1"/>
      <dgm:spPr/>
      <dgm:t>
        <a:bodyPr/>
        <a:lstStyle/>
        <a:p>
          <a:r>
            <a:rPr lang="it-IT" sz="1800" dirty="0" smtClean="0"/>
            <a:t> </a:t>
          </a:r>
          <a:r>
            <a:rPr lang="it-IT" sz="1800" dirty="0" smtClean="0">
              <a:solidFill>
                <a:schemeClr val="accent6">
                  <a:lumMod val="75000"/>
                </a:schemeClr>
              </a:solidFill>
            </a:rPr>
            <a:t>To be </a:t>
          </a:r>
          <a:r>
            <a:rPr lang="it-IT" sz="1800" dirty="0" err="1" smtClean="0">
              <a:solidFill>
                <a:schemeClr val="accent6">
                  <a:lumMod val="75000"/>
                </a:schemeClr>
              </a:solidFill>
            </a:rPr>
            <a:t>Indipendent</a:t>
          </a:r>
          <a:r>
            <a:rPr lang="it-IT" sz="1800" dirty="0" smtClean="0">
              <a:solidFill>
                <a:schemeClr val="accent6">
                  <a:lumMod val="75000"/>
                </a:schemeClr>
              </a:solidFill>
            </a:rPr>
            <a:t> </a:t>
          </a:r>
          <a:r>
            <a:rPr lang="it-IT" sz="1800" dirty="0" err="1" smtClean="0">
              <a:solidFill>
                <a:schemeClr val="accent6">
                  <a:lumMod val="75000"/>
                </a:schemeClr>
              </a:solidFill>
            </a:rPr>
            <a:t>Midwife</a:t>
          </a:r>
          <a:endParaRPr lang="it-IT" sz="1800" dirty="0" smtClean="0">
            <a:solidFill>
              <a:schemeClr val="accent6">
                <a:lumMod val="75000"/>
              </a:schemeClr>
            </a:solidFill>
          </a:endParaRPr>
        </a:p>
        <a:p>
          <a:r>
            <a:rPr lang="it-IT" sz="1800" b="1" dirty="0" err="1" smtClean="0">
              <a:solidFill>
                <a:srgbClr val="008000"/>
              </a:solidFill>
            </a:rPr>
            <a:t>Now</a:t>
          </a:r>
          <a:r>
            <a:rPr lang="it-IT" sz="1800" b="1" dirty="0" smtClean="0">
              <a:solidFill>
                <a:srgbClr val="008000"/>
              </a:solidFill>
            </a:rPr>
            <a:t> </a:t>
          </a:r>
          <a:r>
            <a:rPr lang="it-IT" sz="1800" b="1" dirty="0" err="1" smtClean="0">
              <a:solidFill>
                <a:srgbClr val="008000"/>
              </a:solidFill>
            </a:rPr>
            <a:t>it</a:t>
          </a:r>
          <a:r>
            <a:rPr lang="it-IT" sz="1800" b="1" dirty="0" smtClean="0">
              <a:solidFill>
                <a:srgbClr val="008000"/>
              </a:solidFill>
            </a:rPr>
            <a:t> </a:t>
          </a:r>
          <a:r>
            <a:rPr lang="it-IT" sz="1800" b="1" dirty="0" err="1" smtClean="0">
              <a:solidFill>
                <a:srgbClr val="008000"/>
              </a:solidFill>
            </a:rPr>
            <a:t>is</a:t>
          </a:r>
          <a:r>
            <a:rPr lang="it-IT" sz="1800" b="1" dirty="0" smtClean="0">
              <a:solidFill>
                <a:srgbClr val="008000"/>
              </a:solidFill>
            </a:rPr>
            <a:t> time to start to </a:t>
          </a:r>
          <a:r>
            <a:rPr lang="it-IT" sz="1800" b="1" dirty="0" err="1" smtClean="0">
              <a:solidFill>
                <a:srgbClr val="008000"/>
              </a:solidFill>
            </a:rPr>
            <a:t>walk</a:t>
          </a:r>
          <a:r>
            <a:rPr lang="it-IT" sz="1800" b="1" dirty="0" smtClean="0">
              <a:solidFill>
                <a:srgbClr val="008000"/>
              </a:solidFill>
            </a:rPr>
            <a:t>!</a:t>
          </a:r>
          <a:endParaRPr lang="it-IT" sz="1800" b="1" dirty="0">
            <a:solidFill>
              <a:srgbClr val="008000"/>
            </a:solidFill>
          </a:endParaRPr>
        </a:p>
      </dgm:t>
    </dgm:pt>
    <dgm:pt modelId="{4A71E44C-DC5B-924D-AF6A-B9010F6F2A21}" type="sibTrans" cxnId="{32ED602C-1832-4545-8295-83E02E676504}">
      <dgm:prSet/>
      <dgm:spPr/>
      <dgm:t>
        <a:bodyPr/>
        <a:lstStyle/>
        <a:p>
          <a:endParaRPr lang="it-IT"/>
        </a:p>
      </dgm:t>
    </dgm:pt>
    <dgm:pt modelId="{C30F8901-0D8F-2D46-AA4B-2A044FCF4987}" type="parTrans" cxnId="{32ED602C-1832-4545-8295-83E02E676504}">
      <dgm:prSet/>
      <dgm:spPr/>
      <dgm:t>
        <a:bodyPr/>
        <a:lstStyle/>
        <a:p>
          <a:endParaRPr lang="it-IT"/>
        </a:p>
      </dgm:t>
    </dgm:pt>
    <dgm:pt modelId="{148F64DB-70F5-F54B-9B7A-D6A96107FC33}">
      <dgm:prSet phldrT="[Testo]"/>
      <dgm:spPr/>
      <dgm:t>
        <a:bodyPr/>
        <a:lstStyle/>
        <a:p>
          <a:endParaRPr lang="it-IT"/>
        </a:p>
      </dgm:t>
    </dgm:pt>
    <dgm:pt modelId="{FA4AB9A6-5FC5-F14E-A32E-B56EE4F909A5}" type="parTrans" cxnId="{55CE8A70-8DF3-044F-8FBE-A7A03D88EF83}">
      <dgm:prSet/>
      <dgm:spPr/>
      <dgm:t>
        <a:bodyPr/>
        <a:lstStyle/>
        <a:p>
          <a:endParaRPr lang="it-IT"/>
        </a:p>
      </dgm:t>
    </dgm:pt>
    <dgm:pt modelId="{E0436F8C-8289-0E48-8817-C19F022380E7}" type="sibTrans" cxnId="{55CE8A70-8DF3-044F-8FBE-A7A03D88EF83}">
      <dgm:prSet/>
      <dgm:spPr/>
      <dgm:t>
        <a:bodyPr/>
        <a:lstStyle/>
        <a:p>
          <a:endParaRPr lang="it-IT"/>
        </a:p>
      </dgm:t>
    </dgm:pt>
    <dgm:pt modelId="{A5FF3477-CA35-9C47-AE93-9935E30F28C6}" type="pres">
      <dgm:prSet presAssocID="{464FABEE-6524-484A-A807-72DC2621E474}" presName="Name0" presStyleCnt="0">
        <dgm:presLayoutVars>
          <dgm:chMax val="4"/>
          <dgm:resizeHandles val="exact"/>
        </dgm:presLayoutVars>
      </dgm:prSet>
      <dgm:spPr/>
      <dgm:t>
        <a:bodyPr/>
        <a:lstStyle/>
        <a:p>
          <a:endParaRPr lang="it-IT"/>
        </a:p>
      </dgm:t>
    </dgm:pt>
    <dgm:pt modelId="{1894A564-D53F-D548-B120-1CE8BE9D2D5A}" type="pres">
      <dgm:prSet presAssocID="{464FABEE-6524-484A-A807-72DC2621E474}" presName="ellipse" presStyleLbl="trBgShp" presStyleIdx="0" presStyleCnt="1"/>
      <dgm:spPr/>
    </dgm:pt>
    <dgm:pt modelId="{37CB5D18-BACF-0140-BFB3-89318828B35E}" type="pres">
      <dgm:prSet presAssocID="{464FABEE-6524-484A-A807-72DC2621E474}" presName="arrow1" presStyleLbl="fgShp" presStyleIdx="0" presStyleCnt="1"/>
      <dgm:spPr/>
    </dgm:pt>
    <dgm:pt modelId="{812C6114-F2AE-A34E-8718-469F0E2D4FA5}" type="pres">
      <dgm:prSet presAssocID="{464FABEE-6524-484A-A807-72DC2621E474}" presName="rectangle" presStyleLbl="revTx" presStyleIdx="0" presStyleCnt="1" custScaleX="147290">
        <dgm:presLayoutVars>
          <dgm:bulletEnabled val="1"/>
        </dgm:presLayoutVars>
      </dgm:prSet>
      <dgm:spPr/>
      <dgm:t>
        <a:bodyPr/>
        <a:lstStyle/>
        <a:p>
          <a:endParaRPr lang="it-IT"/>
        </a:p>
      </dgm:t>
    </dgm:pt>
    <dgm:pt modelId="{E14F88A4-4297-2048-B371-5A3CC41BB63E}" type="pres">
      <dgm:prSet presAssocID="{048925BC-7DE7-6641-9EE4-EBF97500813F}" presName="item1" presStyleLbl="node1" presStyleIdx="0" presStyleCnt="3">
        <dgm:presLayoutVars>
          <dgm:bulletEnabled val="1"/>
        </dgm:presLayoutVars>
      </dgm:prSet>
      <dgm:spPr/>
      <dgm:t>
        <a:bodyPr/>
        <a:lstStyle/>
        <a:p>
          <a:endParaRPr lang="it-IT"/>
        </a:p>
      </dgm:t>
    </dgm:pt>
    <dgm:pt modelId="{E39B41AC-78FE-734B-BEC8-FAABCFFC7764}" type="pres">
      <dgm:prSet presAssocID="{9BDD7B3F-802D-D747-814D-D77F4A1F98A2}" presName="item2" presStyleLbl="node1" presStyleIdx="1" presStyleCnt="3">
        <dgm:presLayoutVars>
          <dgm:bulletEnabled val="1"/>
        </dgm:presLayoutVars>
      </dgm:prSet>
      <dgm:spPr/>
      <dgm:t>
        <a:bodyPr/>
        <a:lstStyle/>
        <a:p>
          <a:endParaRPr lang="it-IT"/>
        </a:p>
      </dgm:t>
    </dgm:pt>
    <dgm:pt modelId="{98615887-B3A8-E440-80BC-44AEF4146378}" type="pres">
      <dgm:prSet presAssocID="{EB98B558-1AEB-664D-AF63-904D9C011EBD}" presName="item3" presStyleLbl="node1" presStyleIdx="2" presStyleCnt="3">
        <dgm:presLayoutVars>
          <dgm:bulletEnabled val="1"/>
        </dgm:presLayoutVars>
      </dgm:prSet>
      <dgm:spPr/>
      <dgm:t>
        <a:bodyPr/>
        <a:lstStyle/>
        <a:p>
          <a:endParaRPr lang="it-IT"/>
        </a:p>
      </dgm:t>
    </dgm:pt>
    <dgm:pt modelId="{5E2A8D4E-4DE5-5545-B757-AF3198BF9834}" type="pres">
      <dgm:prSet presAssocID="{464FABEE-6524-484A-A807-72DC2621E474}" presName="funnel" presStyleLbl="trAlignAcc1" presStyleIdx="0" presStyleCnt="1"/>
      <dgm:spPr/>
    </dgm:pt>
  </dgm:ptLst>
  <dgm:cxnLst>
    <dgm:cxn modelId="{4D5B227E-9FB0-014F-B9A0-FF0524229BA0}" type="presOf" srcId="{CA2412FA-FB46-4A46-B369-6B07E57AD413}" destId="{98615887-B3A8-E440-80BC-44AEF4146378}" srcOrd="0" destOrd="0" presId="urn:microsoft.com/office/officeart/2005/8/layout/funnel1"/>
    <dgm:cxn modelId="{3CD5398E-6C48-AE4D-9EDE-8615DA3EDA5F}" type="presOf" srcId="{048925BC-7DE7-6641-9EE4-EBF97500813F}" destId="{E39B41AC-78FE-734B-BEC8-FAABCFFC7764}" srcOrd="0" destOrd="0" presId="urn:microsoft.com/office/officeart/2005/8/layout/funnel1"/>
    <dgm:cxn modelId="{55CE8A70-8DF3-044F-8FBE-A7A03D88EF83}" srcId="{464FABEE-6524-484A-A807-72DC2621E474}" destId="{148F64DB-70F5-F54B-9B7A-D6A96107FC33}" srcOrd="4" destOrd="0" parTransId="{FA4AB9A6-5FC5-F14E-A32E-B56EE4F909A5}" sibTransId="{E0436F8C-8289-0E48-8817-C19F022380E7}"/>
    <dgm:cxn modelId="{6E8656C9-D641-BC4B-BC21-0A8AFF0D2940}" srcId="{464FABEE-6524-484A-A807-72DC2621E474}" destId="{048925BC-7DE7-6641-9EE4-EBF97500813F}" srcOrd="1" destOrd="0" parTransId="{FCED1E11-EC90-EA43-A8FC-AB85AF69265B}" sibTransId="{3D6171A6-57A5-4D41-90BE-66D7802A3040}"/>
    <dgm:cxn modelId="{D2261AD8-62E5-054E-96FE-47C09E66C5F9}" type="presOf" srcId="{9BDD7B3F-802D-D747-814D-D77F4A1F98A2}" destId="{E14F88A4-4297-2048-B371-5A3CC41BB63E}" srcOrd="0" destOrd="0" presId="urn:microsoft.com/office/officeart/2005/8/layout/funnel1"/>
    <dgm:cxn modelId="{32ED602C-1832-4545-8295-83E02E676504}" srcId="{464FABEE-6524-484A-A807-72DC2621E474}" destId="{EB98B558-1AEB-664D-AF63-904D9C011EBD}" srcOrd="3" destOrd="0" parTransId="{C30F8901-0D8F-2D46-AA4B-2A044FCF4987}" sibTransId="{4A71E44C-DC5B-924D-AF6A-B9010F6F2A21}"/>
    <dgm:cxn modelId="{BC4F4A6D-3D1D-6643-BD39-5F962F1589E9}" type="presOf" srcId="{EB98B558-1AEB-664D-AF63-904D9C011EBD}" destId="{812C6114-F2AE-A34E-8718-469F0E2D4FA5}" srcOrd="0" destOrd="0" presId="urn:microsoft.com/office/officeart/2005/8/layout/funnel1"/>
    <dgm:cxn modelId="{945B87DB-E378-4447-822D-D2CA6F9D6D99}" type="presOf" srcId="{464FABEE-6524-484A-A807-72DC2621E474}" destId="{A5FF3477-CA35-9C47-AE93-9935E30F28C6}" srcOrd="0" destOrd="0" presId="urn:microsoft.com/office/officeart/2005/8/layout/funnel1"/>
    <dgm:cxn modelId="{70C7401F-6F72-D04C-B684-FAF672F440A1}" srcId="{464FABEE-6524-484A-A807-72DC2621E474}" destId="{9BDD7B3F-802D-D747-814D-D77F4A1F98A2}" srcOrd="2" destOrd="0" parTransId="{868CC984-8683-7143-820C-144AD83FBC35}" sibTransId="{90B64EF0-AA67-3443-81BC-A77F56D350D9}"/>
    <dgm:cxn modelId="{83E845A0-64A9-1247-9981-AB58B102F106}" srcId="{464FABEE-6524-484A-A807-72DC2621E474}" destId="{CA2412FA-FB46-4A46-B369-6B07E57AD413}" srcOrd="0" destOrd="0" parTransId="{70F3FDE3-093E-534F-ADA7-F8BC2EEB791B}" sibTransId="{074A73EE-35F2-B040-9A09-8179700D9891}"/>
    <dgm:cxn modelId="{63581924-F6EC-6344-9FFD-9FB42D5C94A9}" type="presParOf" srcId="{A5FF3477-CA35-9C47-AE93-9935E30F28C6}" destId="{1894A564-D53F-D548-B120-1CE8BE9D2D5A}" srcOrd="0" destOrd="0" presId="urn:microsoft.com/office/officeart/2005/8/layout/funnel1"/>
    <dgm:cxn modelId="{52A97EED-E09B-BA43-B73C-41B9EB09BFD6}" type="presParOf" srcId="{A5FF3477-CA35-9C47-AE93-9935E30F28C6}" destId="{37CB5D18-BACF-0140-BFB3-89318828B35E}" srcOrd="1" destOrd="0" presId="urn:microsoft.com/office/officeart/2005/8/layout/funnel1"/>
    <dgm:cxn modelId="{30938D10-4C5A-0245-A0EC-5ECA953C1CDC}" type="presParOf" srcId="{A5FF3477-CA35-9C47-AE93-9935E30F28C6}" destId="{812C6114-F2AE-A34E-8718-469F0E2D4FA5}" srcOrd="2" destOrd="0" presId="urn:microsoft.com/office/officeart/2005/8/layout/funnel1"/>
    <dgm:cxn modelId="{C2D67E2F-0F4B-F744-A9B6-CD0DF64F55F0}" type="presParOf" srcId="{A5FF3477-CA35-9C47-AE93-9935E30F28C6}" destId="{E14F88A4-4297-2048-B371-5A3CC41BB63E}" srcOrd="3" destOrd="0" presId="urn:microsoft.com/office/officeart/2005/8/layout/funnel1"/>
    <dgm:cxn modelId="{46398E9F-DD3F-7342-82E0-65FF4EE9DA4E}" type="presParOf" srcId="{A5FF3477-CA35-9C47-AE93-9935E30F28C6}" destId="{E39B41AC-78FE-734B-BEC8-FAABCFFC7764}" srcOrd="4" destOrd="0" presId="urn:microsoft.com/office/officeart/2005/8/layout/funnel1"/>
    <dgm:cxn modelId="{7818E4B7-1D0C-6345-A89C-DCBC7654C908}" type="presParOf" srcId="{A5FF3477-CA35-9C47-AE93-9935E30F28C6}" destId="{98615887-B3A8-E440-80BC-44AEF4146378}" srcOrd="5" destOrd="0" presId="urn:microsoft.com/office/officeart/2005/8/layout/funnel1"/>
    <dgm:cxn modelId="{986F7017-6941-224F-835C-B855AE3709AA}" type="presParOf" srcId="{A5FF3477-CA35-9C47-AE93-9935E30F28C6}" destId="{5E2A8D4E-4DE5-5545-B757-AF3198BF983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987838" y="4550619"/>
          <a:ext cx="5773148"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it-IT" sz="3200" kern="1200" dirty="0" smtClean="0">
              <a:solidFill>
                <a:schemeClr val="accent6">
                  <a:lumMod val="40000"/>
                  <a:lumOff val="60000"/>
                </a:schemeClr>
              </a:solidFill>
            </a:rPr>
            <a:t>To be </a:t>
          </a:r>
          <a:r>
            <a:rPr lang="it-IT" sz="3200" kern="1200" dirty="0" err="1" smtClean="0">
              <a:solidFill>
                <a:schemeClr val="accent6">
                  <a:lumMod val="40000"/>
                  <a:lumOff val="60000"/>
                </a:schemeClr>
              </a:solidFill>
            </a:rPr>
            <a:t>Indipendent</a:t>
          </a:r>
          <a:r>
            <a:rPr lang="it-IT" sz="3200" kern="1200" dirty="0" smtClean="0">
              <a:solidFill>
                <a:schemeClr val="accent6">
                  <a:lumMod val="40000"/>
                  <a:lumOff val="60000"/>
                </a:schemeClr>
              </a:solidFill>
            </a:rPr>
            <a:t> </a:t>
          </a:r>
          <a:r>
            <a:rPr lang="it-IT" sz="3200" kern="1200" dirty="0" err="1" smtClean="0">
              <a:solidFill>
                <a:schemeClr val="accent6">
                  <a:lumMod val="40000"/>
                  <a:lumOff val="60000"/>
                </a:schemeClr>
              </a:solidFill>
            </a:rPr>
            <a:t>Midwife</a:t>
          </a:r>
          <a:endParaRPr lang="it-IT" sz="3200" kern="1200" dirty="0">
            <a:solidFill>
              <a:schemeClr val="accent6">
                <a:lumMod val="40000"/>
                <a:lumOff val="60000"/>
              </a:schemeClr>
            </a:solidFill>
          </a:endParaRPr>
        </a:p>
      </dsp:txBody>
      <dsp:txXfrm>
        <a:off x="987838" y="4550619"/>
        <a:ext cx="5773148"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3478970" y="2164193"/>
        <a:ext cx="1122479" cy="1122479"/>
      </dsp:txXfrm>
    </dsp:sp>
    <dsp:sp modelId="{46BE436E-E95E-7843-B56A-2B2892CE97BE}">
      <dsp:nvSpPr>
        <dsp:cNvPr id="0" name=""/>
        <dsp:cNvSpPr/>
      </dsp:nvSpPr>
      <dsp:spPr>
        <a:xfrm>
          <a:off x="2299811" y="586865"/>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2532284" y="819338"/>
        <a:ext cx="1122479" cy="1122479"/>
      </dsp:txXfrm>
    </dsp:sp>
    <dsp:sp modelId="{5E2A8D4E-4DE5-5545-B757-AF3198BF9834}">
      <dsp:nvSpPr>
        <dsp:cNvPr id="0" name=""/>
        <dsp:cNvSpPr/>
      </dsp:nvSpPr>
      <dsp:spPr>
        <a:xfrm>
          <a:off x="1417924" y="0"/>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it-IT" sz="3400" kern="1200" dirty="0" smtClean="0"/>
            <a:t> </a:t>
          </a:r>
          <a:r>
            <a:rPr lang="it-IT" sz="3400" kern="1200" dirty="0" smtClean="0">
              <a:solidFill>
                <a:schemeClr val="accent6">
                  <a:lumMod val="75000"/>
                </a:schemeClr>
              </a:solidFill>
            </a:rPr>
            <a:t>To be </a:t>
          </a:r>
          <a:r>
            <a:rPr lang="it-IT" sz="3400" kern="1200" dirty="0" err="1" smtClean="0">
              <a:solidFill>
                <a:schemeClr val="accent6">
                  <a:lumMod val="75000"/>
                </a:schemeClr>
              </a:solidFill>
            </a:rPr>
            <a:t>Indipendent</a:t>
          </a:r>
          <a:r>
            <a:rPr lang="it-IT" sz="3400" kern="1200" dirty="0" smtClean="0">
              <a:solidFill>
                <a:schemeClr val="accent6">
                  <a:lumMod val="75000"/>
                </a:schemeClr>
              </a:solidFill>
            </a:rPr>
            <a:t> </a:t>
          </a:r>
          <a:r>
            <a:rPr lang="it-IT" sz="3400" kern="1200" dirty="0" err="1" smtClean="0">
              <a:solidFill>
                <a:schemeClr val="accent6">
                  <a:lumMod val="75000"/>
                </a:schemeClr>
              </a:solidFill>
            </a:rPr>
            <a:t>Midwife</a:t>
          </a:r>
          <a:endParaRPr lang="it-IT" sz="3400" kern="1200" dirty="0">
            <a:solidFill>
              <a:schemeClr val="accent6">
                <a:lumMod val="75000"/>
              </a:schemeClr>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it-IT" sz="3400" kern="1200" dirty="0" smtClean="0"/>
            <a:t> </a:t>
          </a:r>
          <a:r>
            <a:rPr lang="it-IT" sz="3400" kern="1200" dirty="0" smtClean="0">
              <a:solidFill>
                <a:schemeClr val="accent6">
                  <a:lumMod val="75000"/>
                </a:schemeClr>
              </a:solidFill>
            </a:rPr>
            <a:t>To be </a:t>
          </a:r>
          <a:r>
            <a:rPr lang="it-IT" sz="3400" kern="1200" dirty="0" err="1" smtClean="0">
              <a:solidFill>
                <a:schemeClr val="accent6">
                  <a:lumMod val="75000"/>
                </a:schemeClr>
              </a:solidFill>
            </a:rPr>
            <a:t>Indipendent</a:t>
          </a:r>
          <a:r>
            <a:rPr lang="it-IT" sz="3400" kern="1200" dirty="0" smtClean="0">
              <a:solidFill>
                <a:schemeClr val="accent6">
                  <a:lumMod val="75000"/>
                </a:schemeClr>
              </a:solidFill>
            </a:rPr>
            <a:t> </a:t>
          </a:r>
          <a:r>
            <a:rPr lang="it-IT" sz="3400" kern="1200" dirty="0" err="1" smtClean="0">
              <a:solidFill>
                <a:schemeClr val="accent6">
                  <a:lumMod val="75000"/>
                </a:schemeClr>
              </a:solidFill>
            </a:rPr>
            <a:t>Midwife</a:t>
          </a:r>
          <a:endParaRPr lang="it-IT" sz="3400" kern="1200" dirty="0">
            <a:solidFill>
              <a:schemeClr val="accent6">
                <a:lumMod val="75000"/>
              </a:schemeClr>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it-IT" sz="3400" kern="1200" dirty="0" smtClean="0"/>
            <a:t> </a:t>
          </a:r>
          <a:r>
            <a:rPr lang="it-IT" sz="3400" kern="1200" dirty="0" smtClean="0">
              <a:solidFill>
                <a:schemeClr val="accent6">
                  <a:lumMod val="75000"/>
                </a:schemeClr>
              </a:solidFill>
            </a:rPr>
            <a:t>To be </a:t>
          </a:r>
          <a:r>
            <a:rPr lang="it-IT" sz="3400" kern="1200" dirty="0" err="1" smtClean="0">
              <a:solidFill>
                <a:schemeClr val="accent6">
                  <a:lumMod val="75000"/>
                </a:schemeClr>
              </a:solidFill>
            </a:rPr>
            <a:t>Indipendent</a:t>
          </a:r>
          <a:r>
            <a:rPr lang="it-IT" sz="3400" kern="1200" dirty="0" smtClean="0">
              <a:solidFill>
                <a:schemeClr val="accent6">
                  <a:lumMod val="75000"/>
                </a:schemeClr>
              </a:solidFill>
            </a:rPr>
            <a:t> </a:t>
          </a:r>
          <a:r>
            <a:rPr lang="it-IT" sz="3400" kern="1200" dirty="0" err="1" smtClean="0">
              <a:solidFill>
                <a:schemeClr val="accent6">
                  <a:lumMod val="75000"/>
                </a:schemeClr>
              </a:solidFill>
            </a:rPr>
            <a:t>Midwife</a:t>
          </a:r>
          <a:endParaRPr lang="it-IT" sz="3400" kern="1200" dirty="0">
            <a:solidFill>
              <a:schemeClr val="accent6">
                <a:lumMod val="75000"/>
              </a:schemeClr>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it-IT" sz="3400" kern="1200" dirty="0" smtClean="0"/>
            <a:t> </a:t>
          </a:r>
          <a:r>
            <a:rPr lang="it-IT" sz="3400" kern="1200" dirty="0" smtClean="0">
              <a:solidFill>
                <a:schemeClr val="accent6">
                  <a:lumMod val="75000"/>
                </a:schemeClr>
              </a:solidFill>
            </a:rPr>
            <a:t>To be </a:t>
          </a:r>
          <a:r>
            <a:rPr lang="it-IT" sz="3400" kern="1200" dirty="0" err="1" smtClean="0">
              <a:solidFill>
                <a:schemeClr val="accent6">
                  <a:lumMod val="75000"/>
                </a:schemeClr>
              </a:solidFill>
            </a:rPr>
            <a:t>Indipendent</a:t>
          </a:r>
          <a:r>
            <a:rPr lang="it-IT" sz="3400" kern="1200" dirty="0" smtClean="0">
              <a:solidFill>
                <a:schemeClr val="accent6">
                  <a:lumMod val="75000"/>
                </a:schemeClr>
              </a:solidFill>
            </a:rPr>
            <a:t> </a:t>
          </a:r>
          <a:r>
            <a:rPr lang="it-IT" sz="3400" kern="1200" dirty="0" err="1" smtClean="0">
              <a:solidFill>
                <a:schemeClr val="accent6">
                  <a:lumMod val="75000"/>
                </a:schemeClr>
              </a:solidFill>
            </a:rPr>
            <a:t>Midwife</a:t>
          </a:r>
          <a:endParaRPr lang="it-IT" sz="3400" kern="1200" dirty="0">
            <a:solidFill>
              <a:schemeClr val="accent6">
                <a:lumMod val="75000"/>
              </a:schemeClr>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it-IT" sz="3400" kern="1200" dirty="0" smtClean="0"/>
            <a:t> </a:t>
          </a:r>
          <a:r>
            <a:rPr lang="it-IT" sz="3400" kern="1200" dirty="0" smtClean="0">
              <a:solidFill>
                <a:schemeClr val="accent6">
                  <a:lumMod val="75000"/>
                </a:schemeClr>
              </a:solidFill>
            </a:rPr>
            <a:t>To be </a:t>
          </a:r>
          <a:r>
            <a:rPr lang="it-IT" sz="3400" kern="1200" dirty="0" err="1" smtClean="0">
              <a:solidFill>
                <a:schemeClr val="accent6">
                  <a:lumMod val="75000"/>
                </a:schemeClr>
              </a:solidFill>
            </a:rPr>
            <a:t>Indipendent</a:t>
          </a:r>
          <a:r>
            <a:rPr lang="it-IT" sz="3400" kern="1200" dirty="0" smtClean="0">
              <a:solidFill>
                <a:schemeClr val="accent6">
                  <a:lumMod val="75000"/>
                </a:schemeClr>
              </a:solidFill>
            </a:rPr>
            <a:t> </a:t>
          </a:r>
          <a:r>
            <a:rPr lang="it-IT" sz="3400" kern="1200" dirty="0" err="1" smtClean="0">
              <a:solidFill>
                <a:schemeClr val="accent6">
                  <a:lumMod val="75000"/>
                </a:schemeClr>
              </a:solidFill>
            </a:rPr>
            <a:t>Midwife</a:t>
          </a:r>
          <a:endParaRPr lang="it-IT" sz="3400" kern="1200" dirty="0">
            <a:solidFill>
              <a:schemeClr val="accent6">
                <a:lumMod val="75000"/>
              </a:schemeClr>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it-IT" sz="3400" kern="1200" dirty="0" smtClean="0"/>
            <a:t> </a:t>
          </a:r>
          <a:r>
            <a:rPr lang="it-IT" sz="3400" kern="1200" dirty="0" smtClean="0">
              <a:solidFill>
                <a:schemeClr val="accent6">
                  <a:lumMod val="75000"/>
                </a:schemeClr>
              </a:solidFill>
            </a:rPr>
            <a:t>To be </a:t>
          </a:r>
          <a:r>
            <a:rPr lang="it-IT" sz="3400" kern="1200" dirty="0" err="1" smtClean="0">
              <a:solidFill>
                <a:schemeClr val="accent6">
                  <a:lumMod val="75000"/>
                </a:schemeClr>
              </a:solidFill>
            </a:rPr>
            <a:t>Indipendent</a:t>
          </a:r>
          <a:r>
            <a:rPr lang="it-IT" sz="3400" kern="1200" dirty="0" smtClean="0">
              <a:solidFill>
                <a:schemeClr val="accent6">
                  <a:lumMod val="75000"/>
                </a:schemeClr>
              </a:solidFill>
            </a:rPr>
            <a:t> </a:t>
          </a:r>
          <a:r>
            <a:rPr lang="it-IT" sz="3400" kern="1200" dirty="0" err="1" smtClean="0">
              <a:solidFill>
                <a:schemeClr val="accent6">
                  <a:lumMod val="75000"/>
                </a:schemeClr>
              </a:solidFill>
            </a:rPr>
            <a:t>Midwife</a:t>
          </a:r>
          <a:endParaRPr lang="it-IT" sz="3400" kern="1200" dirty="0">
            <a:solidFill>
              <a:schemeClr val="accent6">
                <a:lumMod val="75000"/>
              </a:schemeClr>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4A564-D53F-D548-B120-1CE8BE9D2D5A}">
      <dsp:nvSpPr>
        <dsp:cNvPr id="0" name=""/>
        <dsp:cNvSpPr/>
      </dsp:nvSpPr>
      <dsp:spPr>
        <a:xfrm>
          <a:off x="1592047" y="229294"/>
          <a:ext cx="4550619" cy="15803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B5D18-BACF-0140-BFB3-89318828B35E}">
      <dsp:nvSpPr>
        <dsp:cNvPr id="0" name=""/>
        <dsp:cNvSpPr/>
      </dsp:nvSpPr>
      <dsp:spPr>
        <a:xfrm>
          <a:off x="3433461" y="4099084"/>
          <a:ext cx="881902" cy="564417"/>
        </a:xfrm>
        <a:prstGeom prst="down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dsp:style>
    </dsp:sp>
    <dsp:sp modelId="{812C6114-F2AE-A34E-8718-469F0E2D4FA5}">
      <dsp:nvSpPr>
        <dsp:cNvPr id="0" name=""/>
        <dsp:cNvSpPr/>
      </dsp:nvSpPr>
      <dsp:spPr>
        <a:xfrm>
          <a:off x="756920" y="4550619"/>
          <a:ext cx="6234983" cy="1058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 </a:t>
          </a:r>
          <a:r>
            <a:rPr lang="it-IT" sz="1800" kern="1200" dirty="0" smtClean="0">
              <a:solidFill>
                <a:schemeClr val="accent6">
                  <a:lumMod val="75000"/>
                </a:schemeClr>
              </a:solidFill>
            </a:rPr>
            <a:t>To be </a:t>
          </a:r>
          <a:r>
            <a:rPr lang="it-IT" sz="1800" kern="1200" dirty="0" err="1" smtClean="0">
              <a:solidFill>
                <a:schemeClr val="accent6">
                  <a:lumMod val="75000"/>
                </a:schemeClr>
              </a:solidFill>
            </a:rPr>
            <a:t>Indipendent</a:t>
          </a:r>
          <a:r>
            <a:rPr lang="it-IT" sz="1800" kern="1200" dirty="0" smtClean="0">
              <a:solidFill>
                <a:schemeClr val="accent6">
                  <a:lumMod val="75000"/>
                </a:schemeClr>
              </a:solidFill>
            </a:rPr>
            <a:t> </a:t>
          </a:r>
          <a:r>
            <a:rPr lang="it-IT" sz="1800" kern="1200" dirty="0" err="1" smtClean="0">
              <a:solidFill>
                <a:schemeClr val="accent6">
                  <a:lumMod val="75000"/>
                </a:schemeClr>
              </a:solidFill>
            </a:rPr>
            <a:t>Midwife</a:t>
          </a:r>
          <a:endParaRPr lang="it-IT" sz="1800" kern="1200" dirty="0" smtClean="0">
            <a:solidFill>
              <a:schemeClr val="accent6">
                <a:lumMod val="75000"/>
              </a:schemeClr>
            </a:solidFill>
          </a:endParaRPr>
        </a:p>
        <a:p>
          <a:pPr lvl="0" algn="ctr" defTabSz="800100">
            <a:lnSpc>
              <a:spcPct val="90000"/>
            </a:lnSpc>
            <a:spcBef>
              <a:spcPct val="0"/>
            </a:spcBef>
            <a:spcAft>
              <a:spcPct val="35000"/>
            </a:spcAft>
          </a:pPr>
          <a:r>
            <a:rPr lang="it-IT" sz="1800" b="1" kern="1200" dirty="0" err="1" smtClean="0">
              <a:solidFill>
                <a:srgbClr val="008000"/>
              </a:solidFill>
            </a:rPr>
            <a:t>Now</a:t>
          </a:r>
          <a:r>
            <a:rPr lang="it-IT" sz="1800" b="1" kern="1200" dirty="0" smtClean="0">
              <a:solidFill>
                <a:srgbClr val="008000"/>
              </a:solidFill>
            </a:rPr>
            <a:t> </a:t>
          </a:r>
          <a:r>
            <a:rPr lang="it-IT" sz="1800" b="1" kern="1200" dirty="0" err="1" smtClean="0">
              <a:solidFill>
                <a:srgbClr val="008000"/>
              </a:solidFill>
            </a:rPr>
            <a:t>it</a:t>
          </a:r>
          <a:r>
            <a:rPr lang="it-IT" sz="1800" b="1" kern="1200" dirty="0" smtClean="0">
              <a:solidFill>
                <a:srgbClr val="008000"/>
              </a:solidFill>
            </a:rPr>
            <a:t> </a:t>
          </a:r>
          <a:r>
            <a:rPr lang="it-IT" sz="1800" b="1" kern="1200" dirty="0" err="1" smtClean="0">
              <a:solidFill>
                <a:srgbClr val="008000"/>
              </a:solidFill>
            </a:rPr>
            <a:t>is</a:t>
          </a:r>
          <a:r>
            <a:rPr lang="it-IT" sz="1800" b="1" kern="1200" dirty="0" smtClean="0">
              <a:solidFill>
                <a:srgbClr val="008000"/>
              </a:solidFill>
            </a:rPr>
            <a:t> time to start to </a:t>
          </a:r>
          <a:r>
            <a:rPr lang="it-IT" sz="1800" b="1" kern="1200" dirty="0" err="1" smtClean="0">
              <a:solidFill>
                <a:srgbClr val="008000"/>
              </a:solidFill>
            </a:rPr>
            <a:t>walk</a:t>
          </a:r>
          <a:r>
            <a:rPr lang="it-IT" sz="1800" b="1" kern="1200" dirty="0" smtClean="0">
              <a:solidFill>
                <a:srgbClr val="008000"/>
              </a:solidFill>
            </a:rPr>
            <a:t>!</a:t>
          </a:r>
          <a:endParaRPr lang="it-IT" sz="1800" b="1" kern="1200" dirty="0">
            <a:solidFill>
              <a:srgbClr val="008000"/>
            </a:solidFill>
          </a:endParaRPr>
        </a:p>
      </dsp:txBody>
      <dsp:txXfrm>
        <a:off x="756920" y="4550619"/>
        <a:ext cx="6234983" cy="1058283"/>
      </dsp:txXfrm>
    </dsp:sp>
    <dsp:sp modelId="{E14F88A4-4297-2048-B371-5A3CC41BB63E}">
      <dsp:nvSpPr>
        <dsp:cNvPr id="0" name=""/>
        <dsp:cNvSpPr/>
      </dsp:nvSpPr>
      <dsp:spPr>
        <a:xfrm>
          <a:off x="3246497" y="1931720"/>
          <a:ext cx="1587425" cy="1587425"/>
        </a:xfrm>
        <a:prstGeom prst="ellipse">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Different</a:t>
          </a:r>
          <a:r>
            <a:rPr lang="it-IT" sz="1400" kern="1200" dirty="0" smtClean="0"/>
            <a:t> </a:t>
          </a:r>
          <a:r>
            <a:rPr lang="it-IT" sz="1400" kern="1200" dirty="0" err="1" smtClean="0"/>
            <a:t>risks</a:t>
          </a:r>
          <a:r>
            <a:rPr lang="it-IT" sz="1400" kern="1200" dirty="0" smtClean="0"/>
            <a:t>/</a:t>
          </a:r>
          <a:r>
            <a:rPr lang="it-IT" sz="1400" kern="1200" dirty="0" err="1" smtClean="0"/>
            <a:t>different</a:t>
          </a:r>
          <a:r>
            <a:rPr lang="it-IT" sz="1400" kern="1200" dirty="0" smtClean="0"/>
            <a:t> treatment</a:t>
          </a:r>
          <a:endParaRPr lang="it-IT" sz="1400" kern="1200" dirty="0"/>
        </a:p>
      </dsp:txBody>
      <dsp:txXfrm>
        <a:off x="3478970" y="2164193"/>
        <a:ext cx="1122479" cy="1122479"/>
      </dsp:txXfrm>
    </dsp:sp>
    <dsp:sp modelId="{E39B41AC-78FE-734B-BEC8-FAABCFFC7764}">
      <dsp:nvSpPr>
        <dsp:cNvPr id="0" name=""/>
        <dsp:cNvSpPr/>
      </dsp:nvSpPr>
      <dsp:spPr>
        <a:xfrm>
          <a:off x="2110606" y="740798"/>
          <a:ext cx="1587425" cy="1587425"/>
        </a:xfrm>
        <a:prstGeom prst="ellipse">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err="1" smtClean="0"/>
            <a:t>Laws</a:t>
          </a:r>
          <a:endParaRPr lang="it-IT" sz="1400" kern="1200" dirty="0"/>
        </a:p>
      </dsp:txBody>
      <dsp:txXfrm>
        <a:off x="2343079" y="973271"/>
        <a:ext cx="1122479" cy="1122479"/>
      </dsp:txXfrm>
    </dsp:sp>
    <dsp:sp modelId="{98615887-B3A8-E440-80BC-44AEF4146378}">
      <dsp:nvSpPr>
        <dsp:cNvPr id="0" name=""/>
        <dsp:cNvSpPr/>
      </dsp:nvSpPr>
      <dsp:spPr>
        <a:xfrm>
          <a:off x="3733308" y="356994"/>
          <a:ext cx="1587425" cy="1587425"/>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it-IT" sz="1400" kern="1200" dirty="0" smtClean="0"/>
            <a:t>Educational </a:t>
          </a:r>
          <a:r>
            <a:rPr lang="it-IT" sz="1400" kern="1200" dirty="0" err="1" smtClean="0"/>
            <a:t>programme</a:t>
          </a:r>
          <a:endParaRPr lang="it-IT" sz="1400" kern="1200" dirty="0"/>
        </a:p>
      </dsp:txBody>
      <dsp:txXfrm>
        <a:off x="3965781" y="589467"/>
        <a:ext cx="1122479" cy="1122479"/>
      </dsp:txXfrm>
    </dsp:sp>
    <dsp:sp modelId="{5E2A8D4E-4DE5-5545-B757-AF3198BF9834}">
      <dsp:nvSpPr>
        <dsp:cNvPr id="0" name=""/>
        <dsp:cNvSpPr/>
      </dsp:nvSpPr>
      <dsp:spPr>
        <a:xfrm>
          <a:off x="1405084" y="35276"/>
          <a:ext cx="4938656" cy="395092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8.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D72BF4-E36A-184C-BB90-5C1F4AAA6AD2}" type="datetimeFigureOut">
              <a:rPr lang="it-IT" smtClean="0"/>
              <a:t>02/11/14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BB494C-91C2-3340-9EBF-E592410CF418}" type="slidenum">
              <a:rPr lang="it-IT" smtClean="0"/>
              <a:t>‹n.›</a:t>
            </a:fld>
            <a:endParaRPr lang="it-IT"/>
          </a:p>
        </p:txBody>
      </p:sp>
    </p:spTree>
    <p:extLst>
      <p:ext uri="{BB962C8B-B14F-4D97-AF65-F5344CB8AC3E}">
        <p14:creationId xmlns:p14="http://schemas.microsoft.com/office/powerpoint/2010/main" val="4582144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sz="1200" dirty="0" smtClean="0">
                <a:solidFill>
                  <a:schemeClr val="bg2">
                    <a:lumMod val="25000"/>
                  </a:schemeClr>
                </a:solidFill>
              </a:rPr>
              <a:t>L'assistenza al travaglio e al parto fisiologico è compito dell'ostetrica che ne è responsabile; il medico interverrà se interpellato per un dubbio diagnostico o per l'insorgenza di una patologia. </a:t>
            </a:r>
          </a:p>
          <a:p>
            <a:pPr>
              <a:lnSpc>
                <a:spcPct val="110000"/>
              </a:lnSpc>
            </a:pPr>
            <a:r>
              <a:rPr lang="it-IT" sz="1200" dirty="0" smtClean="0">
                <a:solidFill>
                  <a:schemeClr val="bg2">
                    <a:lumMod val="25000"/>
                  </a:schemeClr>
                </a:solidFill>
              </a:rPr>
              <a:t>L'ostetrica starà accanto alla donna durante tutto il travaglio; oltre a controllare la normale progressione del travaglio e il benessere fetale, si adoprerà per favorire il benessere materno. </a:t>
            </a:r>
          </a:p>
          <a:p>
            <a:pPr>
              <a:lnSpc>
                <a:spcPct val="110000"/>
              </a:lnSpc>
            </a:pPr>
            <a:r>
              <a:rPr lang="it-IT" sz="1200" dirty="0" smtClean="0">
                <a:solidFill>
                  <a:schemeClr val="bg2">
                    <a:lumMod val="25000"/>
                  </a:schemeClr>
                </a:solidFill>
              </a:rPr>
              <a:t>L'ostetrica informerà esaurientemente la donna prima di eseguire qualunque procedura delle sue finalità e modalità, e ne comunicherà successivamente l'esito. </a:t>
            </a:r>
          </a:p>
          <a:p>
            <a:pPr>
              <a:lnSpc>
                <a:spcPct val="110000"/>
              </a:lnSpc>
            </a:pPr>
            <a:r>
              <a:rPr lang="it-IT" sz="1200" dirty="0" smtClean="0">
                <a:solidFill>
                  <a:schemeClr val="bg2">
                    <a:lumMod val="25000"/>
                  </a:schemeClr>
                </a:solidFill>
              </a:rPr>
              <a:t>È preferibile che il travaglio e il parto vengano seguiti dalla stessa ostetrica, che avrà instaurato un rapporto privilegiato con la donna. </a:t>
            </a:r>
          </a:p>
          <a:p>
            <a:pPr>
              <a:lnSpc>
                <a:spcPct val="110000"/>
              </a:lnSpc>
            </a:pPr>
            <a:r>
              <a:rPr lang="it-IT" sz="1200" dirty="0" smtClean="0">
                <a:solidFill>
                  <a:schemeClr val="bg2">
                    <a:lumMod val="25000"/>
                  </a:schemeClr>
                </a:solidFill>
              </a:rPr>
              <a:t>È importante garantire alla donna condizioni di massima tranquillità e riservatezza durante il travaglio e il parto; è pertanto necessario porre attenzione nel limitare il numero di operatori sanitari presenti a quelli realmente indispensabili. </a:t>
            </a:r>
          </a:p>
          <a:p>
            <a:pPr>
              <a:lnSpc>
                <a:spcPct val="110000"/>
              </a:lnSpc>
            </a:pPr>
            <a:r>
              <a:rPr lang="it-IT" sz="1200" dirty="0" smtClean="0">
                <a:solidFill>
                  <a:schemeClr val="bg2">
                    <a:lumMod val="25000"/>
                  </a:schemeClr>
                </a:solidFill>
              </a:rPr>
              <a:t>La donna potrà farsi assistere durante il travaglio, il parto e il post-</a:t>
            </a:r>
            <a:r>
              <a:rPr lang="it-IT" sz="1200" dirty="0" err="1" smtClean="0">
                <a:solidFill>
                  <a:schemeClr val="bg2">
                    <a:lumMod val="25000"/>
                  </a:schemeClr>
                </a:solidFill>
              </a:rPr>
              <a:t>partum</a:t>
            </a:r>
            <a:r>
              <a:rPr lang="it-IT" sz="1200" dirty="0" smtClean="0">
                <a:solidFill>
                  <a:schemeClr val="bg2">
                    <a:lumMod val="25000"/>
                  </a:schemeClr>
                </a:solidFill>
              </a:rPr>
              <a:t> da una o più persone di sua scelta, non necessariamente familiari o parenti stretti. Non è necessario imporre agli eventuali accompagnatori l'uso di camici o mascherine sterili.</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20</a:t>
            </a:fld>
            <a:endParaRPr lang="it-IT"/>
          </a:p>
        </p:txBody>
      </p:sp>
    </p:spTree>
    <p:extLst>
      <p:ext uri="{BB962C8B-B14F-4D97-AF65-F5344CB8AC3E}">
        <p14:creationId xmlns:p14="http://schemas.microsoft.com/office/powerpoint/2010/main" val="3805682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dirty="0" smtClean="0">
                <a:solidFill>
                  <a:srgbClr val="000000"/>
                </a:solidFill>
              </a:rPr>
              <a:t>La posizione in travaglio è libera. È compito dell'ostetrica suggerire alla donna le diverse posizioni che possono aiutarla a sopportare meglio il dolore delle contrazioni.</a:t>
            </a:r>
          </a:p>
          <a:p>
            <a:r>
              <a:rPr lang="it-IT" sz="1200" dirty="0" smtClean="0">
                <a:solidFill>
                  <a:srgbClr val="000000"/>
                </a:solidFill>
              </a:rPr>
              <a:t>Se la donna preferisce stare sdraiata, è opportuno consigliarle di evitare la posizione supina a favore della posizione </a:t>
            </a:r>
            <a:r>
              <a:rPr lang="it-IT" sz="1200" dirty="0" err="1" smtClean="0">
                <a:solidFill>
                  <a:srgbClr val="000000"/>
                </a:solidFill>
              </a:rPr>
              <a:t>semiseduta</a:t>
            </a:r>
            <a:r>
              <a:rPr lang="it-IT" sz="1200" dirty="0" smtClean="0">
                <a:solidFill>
                  <a:srgbClr val="000000"/>
                </a:solidFill>
              </a:rPr>
              <a:t> o laterale sinistra, per evitare la compressione della vena cava.</a:t>
            </a:r>
          </a:p>
          <a:p>
            <a:r>
              <a:rPr lang="it-IT" sz="1200" dirty="0" smtClean="0"/>
              <a:t>La visita vaginale è finalizzata alla valutazione della dilatazione cervicale, del livello della parte presentata rispetto alle spine ischiatiche  e della posizione dell’indice della presentazione. </a:t>
            </a:r>
          </a:p>
          <a:p>
            <a:r>
              <a:rPr lang="it-IT" sz="1200" dirty="0" smtClean="0"/>
              <a:t>Nel caso in cui le membrane siano rotte, durante ogni visita è opportuno valutare le caratteristiche del LA. È consigliabile raccogliere e conservare in provetta un campione di liquido amniotico, da rinnovare in presenza di eventuali successive modificazioni  tintoriali.</a:t>
            </a:r>
          </a:p>
          <a:p>
            <a:r>
              <a:rPr lang="it-IT" sz="1200" dirty="0" smtClean="0"/>
              <a:t>La visita vaginale viene effettuata ogni 2 ore, possibilmente dallo stesso operatore e viene registrata sul </a:t>
            </a:r>
            <a:r>
              <a:rPr lang="it-IT" sz="1200" dirty="0" err="1" smtClean="0"/>
              <a:t>partogramma</a:t>
            </a:r>
            <a:r>
              <a:rPr lang="it-IT" sz="1200" dirty="0" smtClean="0"/>
              <a:t>.</a:t>
            </a:r>
          </a:p>
          <a:p>
            <a:endParaRPr lang="it-IT" sz="1200" dirty="0" smtClean="0"/>
          </a:p>
          <a:p>
            <a:endParaRPr lang="it-IT" sz="1200" dirty="0" smtClean="0">
              <a:solidFill>
                <a:srgbClr val="000000"/>
              </a:solidFill>
            </a:endParaRP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30</a:t>
            </a:fld>
            <a:endParaRPr lang="it-IT"/>
          </a:p>
        </p:txBody>
      </p:sp>
    </p:spTree>
    <p:extLst>
      <p:ext uri="{BB962C8B-B14F-4D97-AF65-F5344CB8AC3E}">
        <p14:creationId xmlns:p14="http://schemas.microsoft.com/office/powerpoint/2010/main" val="3844763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200" dirty="0" smtClean="0">
                <a:solidFill>
                  <a:schemeClr val="tx1"/>
                </a:solidFill>
              </a:rPr>
              <a:t>La valutazione soggettiva della donna e la palpazione addominale sono gli indicatori più validi dell'intensità, durata e frequenza delle contrazioni uterine. Il tracciato </a:t>
            </a:r>
            <a:r>
              <a:rPr lang="it-IT" sz="1200" dirty="0" err="1" smtClean="0">
                <a:solidFill>
                  <a:schemeClr val="tx1"/>
                </a:solidFill>
              </a:rPr>
              <a:t>tocografico</a:t>
            </a:r>
            <a:r>
              <a:rPr lang="it-IT" sz="1200" dirty="0" smtClean="0">
                <a:solidFill>
                  <a:schemeClr val="tx1"/>
                </a:solidFill>
              </a:rPr>
              <a:t> può essere un indicatore di frequenza e durata delle contrazioni, ma non fornisce alcuna indicazione in relazione alla loro intensità.</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31</a:t>
            </a:fld>
            <a:endParaRPr lang="it-IT"/>
          </a:p>
        </p:txBody>
      </p:sp>
    </p:spTree>
    <p:extLst>
      <p:ext uri="{BB962C8B-B14F-4D97-AF65-F5344CB8AC3E}">
        <p14:creationId xmlns:p14="http://schemas.microsoft.com/office/powerpoint/2010/main" val="3422567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200" dirty="0" smtClean="0">
                <a:solidFill>
                  <a:srgbClr val="000000"/>
                </a:solidFill>
              </a:rPr>
              <a:t>Non è opportuno l'utilizzo di </a:t>
            </a:r>
            <a:r>
              <a:rPr lang="it-IT" sz="1200" dirty="0" err="1" smtClean="0">
                <a:solidFill>
                  <a:srgbClr val="000000"/>
                </a:solidFill>
              </a:rPr>
              <a:t>amnioressi</a:t>
            </a:r>
            <a:r>
              <a:rPr lang="it-IT" sz="1200" dirty="0" smtClean="0">
                <a:solidFill>
                  <a:srgbClr val="000000"/>
                </a:solidFill>
              </a:rPr>
              <a:t> e/o ossitocina come procedure acceleranti il travaglio. Tali interventi sono considerati indicati solo per la correzione di un rallentamento del travaglio.</a:t>
            </a:r>
          </a:p>
          <a:p>
            <a:r>
              <a:rPr lang="it-IT" sz="1200" dirty="0" smtClean="0"/>
              <a:t>Non vengono date indicazioni specifiche al riguardo; </a:t>
            </a:r>
          </a:p>
          <a:p>
            <a:r>
              <a:rPr lang="it-IT" sz="1200" dirty="0" smtClean="0"/>
              <a:t>sarebbe comunque auspicabile che le diverse tecniche di riduzione del dolore al parto venissero valutate in termini più complessivi del solo effetto analgesico, dal momento che non si può affermare che il benessere materno nell'esperienza del parto coincida necessariamente con l'assenza di dolore.</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32</a:t>
            </a:fld>
            <a:endParaRPr lang="it-IT"/>
          </a:p>
        </p:txBody>
      </p:sp>
    </p:spTree>
    <p:extLst>
      <p:ext uri="{BB962C8B-B14F-4D97-AF65-F5344CB8AC3E}">
        <p14:creationId xmlns:p14="http://schemas.microsoft.com/office/powerpoint/2010/main" val="3751165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dirty="0" smtClean="0">
                <a:solidFill>
                  <a:srgbClr val="000000"/>
                </a:solidFill>
              </a:rPr>
              <a:t>Non è opportuno invitare la donna a spingere se non avverte una sensazione di premito incontrollabile.</a:t>
            </a:r>
          </a:p>
          <a:p>
            <a:r>
              <a:rPr lang="it-IT" sz="1200" dirty="0" smtClean="0">
                <a:solidFill>
                  <a:srgbClr val="000000"/>
                </a:solidFill>
              </a:rPr>
              <a:t>Se le condizioni materne e fetali sono soddisfacenti e se la parte presentata discende progressivamente, in generale non c'è motivo di accelerare i tempi del periodo espulsivo, e comunque non è opportuno attuare alcuna procedura di accelerazione prima che sia trascorsa 1 ora nella nullipara e 30 minuti nella pluripara.</a:t>
            </a:r>
          </a:p>
          <a:p>
            <a:r>
              <a:rPr lang="it-IT" sz="1200" dirty="0" smtClean="0"/>
              <a:t>È opportuno invitare la donna a spingere assumendo liberamente diverse posizioni </a:t>
            </a:r>
          </a:p>
          <a:p>
            <a:r>
              <a:rPr lang="it-IT" sz="1200" dirty="0" smtClean="0"/>
              <a:t>Non è opportuno dirigere la tecnica di spinta della donna; in particolare è preferibile evitare sforzi espulsivi con manovre di Valsalva prolungate.</a:t>
            </a:r>
          </a:p>
          <a:p>
            <a:r>
              <a:rPr lang="it-IT" sz="1200" dirty="0" smtClean="0"/>
              <a:t>È opportuno evitare le continue esplorazioni vaginali per valutare la discesa della parte presentata. </a:t>
            </a:r>
          </a:p>
          <a:p>
            <a:endParaRPr lang="it-IT" sz="1200" dirty="0" smtClean="0">
              <a:solidFill>
                <a:srgbClr val="000000"/>
              </a:solidFill>
            </a:endParaRP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34</a:t>
            </a:fld>
            <a:endParaRPr lang="it-IT"/>
          </a:p>
        </p:txBody>
      </p:sp>
    </p:spTree>
    <p:extLst>
      <p:ext uri="{BB962C8B-B14F-4D97-AF65-F5344CB8AC3E}">
        <p14:creationId xmlns:p14="http://schemas.microsoft.com/office/powerpoint/2010/main" val="817380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200" dirty="0" err="1" smtClean="0">
                <a:solidFill>
                  <a:srgbClr val="000000"/>
                </a:solidFill>
              </a:rPr>
              <a:t>n</a:t>
            </a:r>
            <a:r>
              <a:rPr lang="it-IT" sz="1200" dirty="0" smtClean="0">
                <a:solidFill>
                  <a:srgbClr val="000000"/>
                </a:solidFill>
              </a:rPr>
              <a:t> questa fase è opportuno valutare il BCF ogni 2 contrazioni, per un minuto immediatamente dopo la contrazione. L'eventuale comparsa di modeste alterazioni del BCF in corrispondenza dell'impegno non è necessariamente un segno di sofferenza fetale, essendo frequentemente associate alla compressione della testa</a:t>
            </a:r>
          </a:p>
          <a:p>
            <a:r>
              <a:rPr lang="it-IT" sz="1200" dirty="0" smtClean="0"/>
              <a:t>È opportuno evitare l'uso sistematico dell'episiotomia. L'episiotomia è preceduta da infiltrazione locale di anestetico.</a:t>
            </a:r>
          </a:p>
          <a:p>
            <a:r>
              <a:rPr lang="it-IT" sz="1200" dirty="0" smtClean="0"/>
              <a:t>Nei casi in cui l'effettuazione dell'episiotomia sia </a:t>
            </a:r>
            <a:r>
              <a:rPr lang="it-IT" sz="1200" dirty="0" err="1" smtClean="0"/>
              <a:t>mandatoria</a:t>
            </a:r>
            <a:r>
              <a:rPr lang="it-IT" sz="1200" dirty="0" smtClean="0"/>
              <a:t> è da preferirsi l'episiotomia </a:t>
            </a:r>
            <a:r>
              <a:rPr lang="it-IT" sz="1200" dirty="0" err="1" smtClean="0"/>
              <a:t>paramediana</a:t>
            </a:r>
            <a:r>
              <a:rPr lang="it-IT" sz="1200" dirty="0" smtClean="0"/>
              <a:t> (che interessa il muscolo bulbo-cavernoso e il trasverso superficiale del perineo); negli altri casi il tipo di incisione è in relazione all'anatomia del perineo (spazio ano-vulvare).</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35</a:t>
            </a:fld>
            <a:endParaRPr lang="it-IT"/>
          </a:p>
        </p:txBody>
      </p:sp>
    </p:spTree>
    <p:extLst>
      <p:ext uri="{BB962C8B-B14F-4D97-AF65-F5344CB8AC3E}">
        <p14:creationId xmlns:p14="http://schemas.microsoft.com/office/powerpoint/2010/main" val="664917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dirty="0" smtClean="0">
                <a:solidFill>
                  <a:srgbClr val="184B5B"/>
                </a:solidFill>
              </a:rPr>
              <a:t>Valutare quantitativamente la perdita ematica utilizzando sacchetti o bacinelle graduate</a:t>
            </a:r>
          </a:p>
          <a:p>
            <a:pPr>
              <a:lnSpc>
                <a:spcPct val="110000"/>
              </a:lnSpc>
            </a:pPr>
            <a:endParaRPr lang="it-IT" dirty="0" smtClean="0">
              <a:solidFill>
                <a:srgbClr val="184B5B"/>
              </a:solidFill>
            </a:endParaRPr>
          </a:p>
          <a:p>
            <a:pPr>
              <a:lnSpc>
                <a:spcPct val="110000"/>
              </a:lnSpc>
            </a:pPr>
            <a:r>
              <a:rPr lang="it-IT" dirty="0" smtClean="0">
                <a:solidFill>
                  <a:srgbClr val="184B5B"/>
                </a:solidFill>
              </a:rPr>
              <a:t>Evitare l'uso sistematico del catetere. In presenza di sovradistensione vescicale invitare la donna ad urinare spontaneamente</a:t>
            </a:r>
          </a:p>
          <a:p>
            <a:pPr>
              <a:lnSpc>
                <a:spcPct val="110000"/>
              </a:lnSpc>
            </a:pPr>
            <a:endParaRPr lang="it-IT" dirty="0" smtClean="0">
              <a:solidFill>
                <a:srgbClr val="184B5B"/>
              </a:solidFill>
            </a:endParaRPr>
          </a:p>
          <a:p>
            <a:pPr>
              <a:lnSpc>
                <a:spcPct val="110000"/>
              </a:lnSpc>
            </a:pPr>
            <a:r>
              <a:rPr lang="it-IT" dirty="0" smtClean="0">
                <a:solidFill>
                  <a:srgbClr val="184B5B"/>
                </a:solidFill>
              </a:rPr>
              <a:t>È consigliabile attendere la fuoruscita spontanea della placenta, valutando le perdite ematiche senza eseguire manovre di spremitura alla </a:t>
            </a:r>
            <a:r>
              <a:rPr lang="it-IT" dirty="0" err="1" smtClean="0">
                <a:solidFill>
                  <a:srgbClr val="184B5B"/>
                </a:solidFill>
              </a:rPr>
              <a:t>Credè</a:t>
            </a:r>
            <a:r>
              <a:rPr lang="it-IT" dirty="0" smtClean="0">
                <a:solidFill>
                  <a:srgbClr val="184B5B"/>
                </a:solidFill>
              </a:rPr>
              <a:t> ma esercitando una modesta trazione sul funicolo e valutando i segni di avvenuto distacco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36</a:t>
            </a:fld>
            <a:endParaRPr lang="it-IT"/>
          </a:p>
        </p:txBody>
      </p:sp>
    </p:spTree>
    <p:extLst>
      <p:ext uri="{BB962C8B-B14F-4D97-AF65-F5344CB8AC3E}">
        <p14:creationId xmlns:p14="http://schemas.microsoft.com/office/powerpoint/2010/main" val="14168689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dirty="0" smtClean="0">
                <a:solidFill>
                  <a:srgbClr val="184B5B"/>
                </a:solidFill>
              </a:rPr>
              <a:t>Dopo il parto, la puerpera trascorre 2 ore in osservazione nell'unità parto assieme al suo bambino. </a:t>
            </a:r>
          </a:p>
          <a:p>
            <a:pPr>
              <a:lnSpc>
                <a:spcPct val="110000"/>
              </a:lnSpc>
            </a:pPr>
            <a:endParaRPr lang="it-IT" dirty="0" smtClean="0">
              <a:solidFill>
                <a:srgbClr val="184B5B"/>
              </a:solidFill>
            </a:endParaRPr>
          </a:p>
          <a:p>
            <a:pPr>
              <a:lnSpc>
                <a:spcPct val="110000"/>
              </a:lnSpc>
            </a:pPr>
            <a:r>
              <a:rPr lang="it-IT" dirty="0" smtClean="0">
                <a:solidFill>
                  <a:srgbClr val="184B5B"/>
                </a:solidFill>
              </a:rPr>
              <a:t>In questo periodo occorre valutare costantemente il benessere materno e neonatale registrando la sorveglianza nell’opportuna documentazione</a:t>
            </a:r>
          </a:p>
          <a:p>
            <a:pPr>
              <a:lnSpc>
                <a:spcPct val="110000"/>
              </a:lnSpc>
            </a:pPr>
            <a:endParaRPr lang="it-IT" dirty="0" smtClean="0">
              <a:solidFill>
                <a:srgbClr val="184B5B"/>
              </a:solidFill>
            </a:endParaRPr>
          </a:p>
          <a:p>
            <a:pPr>
              <a:lnSpc>
                <a:spcPct val="110000"/>
              </a:lnSpc>
            </a:pPr>
            <a:r>
              <a:rPr lang="it-IT" dirty="0" smtClean="0">
                <a:solidFill>
                  <a:srgbClr val="184B5B"/>
                </a:solidFill>
              </a:rPr>
              <a:t>Favorire il </a:t>
            </a:r>
            <a:r>
              <a:rPr lang="it-IT" dirty="0" err="1" smtClean="0">
                <a:solidFill>
                  <a:srgbClr val="184B5B"/>
                </a:solidFill>
              </a:rPr>
              <a:t>bonding</a:t>
            </a:r>
            <a:r>
              <a:rPr lang="it-IT" dirty="0" smtClean="0">
                <a:solidFill>
                  <a:srgbClr val="184B5B"/>
                </a:solidFill>
              </a:rPr>
              <a:t> e la prima suzione al seno del neonato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37</a:t>
            </a:fld>
            <a:endParaRPr lang="it-IT"/>
          </a:p>
        </p:txBody>
      </p:sp>
    </p:spTree>
    <p:extLst>
      <p:ext uri="{BB962C8B-B14F-4D97-AF65-F5344CB8AC3E}">
        <p14:creationId xmlns:p14="http://schemas.microsoft.com/office/powerpoint/2010/main" val="24377568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defTabSz="914400" eaLnBrk="1" hangingPunct="1"/>
            <a:r>
              <a:rPr lang="it-IT" sz="1200" dirty="0" smtClean="0">
                <a:solidFill>
                  <a:srgbClr val="000000"/>
                </a:solidFill>
              </a:rPr>
              <a:t>Gravidanza e Evento nascita sono eventi normali della vita</a:t>
            </a:r>
          </a:p>
          <a:p>
            <a:pPr defTabSz="914400" eaLnBrk="1" hangingPunct="1"/>
            <a:r>
              <a:rPr lang="it-IT" sz="1200" i="1" dirty="0" err="1" smtClean="0">
                <a:solidFill>
                  <a:srgbClr val="000000"/>
                </a:solidFill>
              </a:rPr>
              <a:t>Midwifery</a:t>
            </a:r>
            <a:r>
              <a:rPr lang="it-IT" sz="1200" dirty="0" smtClean="0">
                <a:solidFill>
                  <a:srgbClr val="000000"/>
                </a:solidFill>
              </a:rPr>
              <a:t> è una professione indipendente\autonoma</a:t>
            </a:r>
          </a:p>
          <a:p>
            <a:pPr defTabSz="914400" eaLnBrk="1" hangingPunct="1"/>
            <a:r>
              <a:rPr lang="it-IT" sz="1200" i="1" dirty="0" err="1" smtClean="0">
                <a:solidFill>
                  <a:srgbClr val="000000"/>
                </a:solidFill>
              </a:rPr>
              <a:t>Midwifery</a:t>
            </a:r>
            <a:r>
              <a:rPr lang="it-IT" sz="1200" dirty="0" smtClean="0">
                <a:solidFill>
                  <a:srgbClr val="000000"/>
                </a:solidFill>
              </a:rPr>
              <a:t> fornisce la continuità del </a:t>
            </a:r>
            <a:r>
              <a:rPr lang="it-IT" sz="1200" i="1" dirty="0" err="1" smtClean="0">
                <a:solidFill>
                  <a:srgbClr val="000000"/>
                </a:solidFill>
              </a:rPr>
              <a:t>caregiver</a:t>
            </a:r>
            <a:endParaRPr lang="it-IT" sz="1200" i="1" dirty="0" smtClean="0">
              <a:solidFill>
                <a:srgbClr val="000000"/>
              </a:solidFill>
            </a:endParaRPr>
          </a:p>
          <a:p>
            <a:pPr defTabSz="914400" eaLnBrk="1" hangingPunct="1"/>
            <a:r>
              <a:rPr lang="it-IT" sz="1200" i="1" dirty="0" err="1" smtClean="0">
                <a:solidFill>
                  <a:srgbClr val="000000"/>
                </a:solidFill>
              </a:rPr>
              <a:t>Midwifery</a:t>
            </a:r>
            <a:r>
              <a:rPr lang="it-IT" sz="1200" i="1" dirty="0" smtClean="0">
                <a:solidFill>
                  <a:srgbClr val="000000"/>
                </a:solidFill>
              </a:rPr>
              <a:t> </a:t>
            </a:r>
            <a:r>
              <a:rPr lang="it-IT" sz="1200" i="1" dirty="0" err="1" smtClean="0">
                <a:solidFill>
                  <a:srgbClr val="000000"/>
                </a:solidFill>
              </a:rPr>
              <a:t>is</a:t>
            </a:r>
            <a:r>
              <a:rPr lang="it-IT" sz="1200" i="1" dirty="0" smtClean="0">
                <a:solidFill>
                  <a:srgbClr val="000000"/>
                </a:solidFill>
              </a:rPr>
              <a:t> </a:t>
            </a:r>
            <a:r>
              <a:rPr lang="it-IT" sz="1200" i="1" dirty="0" err="1" smtClean="0">
                <a:solidFill>
                  <a:srgbClr val="000000"/>
                </a:solidFill>
              </a:rPr>
              <a:t>women</a:t>
            </a:r>
            <a:r>
              <a:rPr lang="it-IT" sz="1200" i="1" dirty="0" smtClean="0">
                <a:solidFill>
                  <a:srgbClr val="000000"/>
                </a:solidFill>
              </a:rPr>
              <a:t> </a:t>
            </a:r>
            <a:r>
              <a:rPr lang="it-IT" sz="1200" i="1" dirty="0" err="1" smtClean="0">
                <a:solidFill>
                  <a:srgbClr val="000000"/>
                </a:solidFill>
              </a:rPr>
              <a:t>centred</a:t>
            </a:r>
            <a:endParaRPr lang="it-IT" sz="1200" i="1" dirty="0" smtClean="0">
              <a:solidFill>
                <a:srgbClr val="000000"/>
              </a:solidFill>
            </a:endParaRP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42</a:t>
            </a:fld>
            <a:endParaRPr lang="it-IT"/>
          </a:p>
        </p:txBody>
      </p:sp>
    </p:spTree>
    <p:extLst>
      <p:ext uri="{BB962C8B-B14F-4D97-AF65-F5344CB8AC3E}">
        <p14:creationId xmlns:p14="http://schemas.microsoft.com/office/powerpoint/2010/main" val="3029385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effectLst/>
              </a:rPr>
              <a:t>spinta esercitata dall’acqua l’effetto della gravità sul corpo si riduce molto</a:t>
            </a:r>
          </a:p>
          <a:p>
            <a:r>
              <a:rPr lang="it-IT" dirty="0" smtClean="0">
                <a:effectLst/>
              </a:rPr>
              <a:t>il corpo è sostenuto facilita il cambio posturale della gravida </a:t>
            </a:r>
          </a:p>
          <a:p>
            <a:r>
              <a:rPr lang="it-IT" dirty="0" smtClean="0">
                <a:effectLst/>
              </a:rPr>
              <a:t>stato di rilassamento e di benessere riduzione della secrezione di catecolamine con conseguente miglioramento della perfusione uterina, dell’efficacia dell’attività contrattile, riduzione della sintomatologia dolorosa e ridotta necessità di correzione ossitocica dell’andamento del travaglio </a:t>
            </a:r>
          </a:p>
          <a:p>
            <a:r>
              <a:rPr lang="it-IT" dirty="0" smtClean="0">
                <a:effectLst/>
              </a:rPr>
              <a:t>facilita il riposo tra una contrazione e l’altra incrementando la produzione d’endorfine</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52</a:t>
            </a:fld>
            <a:endParaRPr lang="it-IT"/>
          </a:p>
        </p:txBody>
      </p:sp>
    </p:spTree>
    <p:extLst>
      <p:ext uri="{BB962C8B-B14F-4D97-AF65-F5344CB8AC3E}">
        <p14:creationId xmlns:p14="http://schemas.microsoft.com/office/powerpoint/2010/main" val="2269903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t>L’immersione nell’acqua in travaglio non elimina completamente il dolore ma, le stimolazioni tattili e termiche fornite dall’acqua consentono di contrastarlo, attenuandolo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54</a:t>
            </a:fld>
            <a:endParaRPr lang="it-IT"/>
          </a:p>
        </p:txBody>
      </p:sp>
    </p:spTree>
    <p:extLst>
      <p:ext uri="{BB962C8B-B14F-4D97-AF65-F5344CB8AC3E}">
        <p14:creationId xmlns:p14="http://schemas.microsoft.com/office/powerpoint/2010/main" val="943005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dirty="0" smtClean="0">
                <a:solidFill>
                  <a:srgbClr val="184B5B"/>
                </a:solidFill>
              </a:rPr>
              <a:t>È utile che ogni unità parto adotti un </a:t>
            </a:r>
            <a:r>
              <a:rPr lang="it-IT" dirty="0" err="1" smtClean="0">
                <a:solidFill>
                  <a:srgbClr val="184B5B"/>
                </a:solidFill>
              </a:rPr>
              <a:t>partogramma</a:t>
            </a:r>
            <a:r>
              <a:rPr lang="it-IT" dirty="0" smtClean="0">
                <a:solidFill>
                  <a:srgbClr val="184B5B"/>
                </a:solidFill>
              </a:rPr>
              <a:t> come strumento di registrazione dell'andamento del travaglio.</a:t>
            </a:r>
          </a:p>
          <a:p>
            <a:pPr>
              <a:lnSpc>
                <a:spcPct val="110000"/>
              </a:lnSpc>
            </a:pPr>
            <a:r>
              <a:rPr lang="it-IT" dirty="0" smtClean="0">
                <a:solidFill>
                  <a:srgbClr val="184B5B"/>
                </a:solidFill>
              </a:rPr>
              <a:t> L'uso del </a:t>
            </a:r>
            <a:r>
              <a:rPr lang="it-IT" dirty="0" err="1" smtClean="0">
                <a:solidFill>
                  <a:srgbClr val="184B5B"/>
                </a:solidFill>
              </a:rPr>
              <a:t>partogramma</a:t>
            </a:r>
            <a:r>
              <a:rPr lang="it-IT" dirty="0" smtClean="0">
                <a:solidFill>
                  <a:srgbClr val="184B5B"/>
                </a:solidFill>
              </a:rPr>
              <a:t> facilita la trasmissione di informazioni riducendo l'eterogeneità terminologica tra operatori, offre una visualizzazione immediata della progressione del travaglio, favorisce la razionalizzazione della prescrizione farmacologica, e può essere utilizzato nel controllo di qualità dell'assistenza.</a:t>
            </a:r>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21</a:t>
            </a:fld>
            <a:endParaRPr lang="it-IT"/>
          </a:p>
        </p:txBody>
      </p:sp>
    </p:spTree>
    <p:extLst>
      <p:ext uri="{BB962C8B-B14F-4D97-AF65-F5344CB8AC3E}">
        <p14:creationId xmlns:p14="http://schemas.microsoft.com/office/powerpoint/2010/main" val="2431354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effectLst/>
              </a:rPr>
              <a:t>Molti studi hanno dimostrato che l’utilizzo dell’acqua in travaglio e parto è una pratica che non comporta un aumento dei rischi neonatali, valutati in termine di infezioni neonatali, punteggio di apgar e </a:t>
            </a:r>
            <a:r>
              <a:rPr lang="it-IT" dirty="0" err="1" smtClean="0">
                <a:effectLst/>
              </a:rPr>
              <a:t>Ph</a:t>
            </a:r>
            <a:r>
              <a:rPr lang="it-IT" dirty="0" smtClean="0">
                <a:effectLst/>
              </a:rPr>
              <a:t> neonatale, alterazioni del BCF e del colore del liquido amniotico </a:t>
            </a:r>
          </a:p>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effectLst/>
              </a:rPr>
              <a:t>Esperienza della nascita diversa in ambiente acquatico…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55</a:t>
            </a:fld>
            <a:endParaRPr lang="it-IT"/>
          </a:p>
        </p:txBody>
      </p:sp>
    </p:spTree>
    <p:extLst>
      <p:ext uri="{BB962C8B-B14F-4D97-AF65-F5344CB8AC3E}">
        <p14:creationId xmlns:p14="http://schemas.microsoft.com/office/powerpoint/2010/main" val="15545432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it-IT" sz="1200" dirty="0" smtClean="0">
                <a:effectLst/>
              </a:rPr>
              <a:t>Criteri di inclusione</a:t>
            </a:r>
          </a:p>
          <a:p>
            <a:pPr lvl="0"/>
            <a:r>
              <a:rPr lang="it-IT" sz="1200" dirty="0" smtClean="0">
                <a:effectLst/>
              </a:rPr>
              <a:t>gravidanze singole a decorso fisiologico</a:t>
            </a:r>
          </a:p>
          <a:p>
            <a:pPr lvl="0"/>
            <a:r>
              <a:rPr lang="it-IT" sz="1200" dirty="0" smtClean="0">
                <a:effectLst/>
              </a:rPr>
              <a:t>Gravidanza  a termine 37-42 settimane</a:t>
            </a:r>
          </a:p>
          <a:p>
            <a:pPr lvl="0"/>
            <a:r>
              <a:rPr lang="it-IT" sz="1200" dirty="0" smtClean="0">
                <a:effectLst/>
              </a:rPr>
              <a:t>Feto singolo in presentazione cefalica</a:t>
            </a:r>
          </a:p>
          <a:p>
            <a:pPr lvl="0"/>
            <a:r>
              <a:rPr lang="it-IT" sz="1200" dirty="0" smtClean="0">
                <a:effectLst/>
              </a:rPr>
              <a:t>peso fetale previsto &gt;= 2500gr &lt;=4000gr</a:t>
            </a:r>
          </a:p>
          <a:p>
            <a:pPr lvl="0"/>
            <a:r>
              <a:rPr lang="it-IT" sz="1200" dirty="0" smtClean="0">
                <a:effectLst/>
              </a:rPr>
              <a:t>liquido amniotico limpido </a:t>
            </a:r>
          </a:p>
          <a:p>
            <a:pPr lvl="0"/>
            <a:r>
              <a:rPr lang="it-IT" sz="1200" dirty="0" smtClean="0">
                <a:effectLst/>
              </a:rPr>
              <a:t>BCF regolare</a:t>
            </a:r>
          </a:p>
          <a:p>
            <a:r>
              <a:rPr lang="it-IT" sz="1200" dirty="0" smtClean="0">
                <a:effectLst/>
              </a:rPr>
              <a:t>travaglio insorto spontaneamente perciò non indotto</a:t>
            </a:r>
          </a:p>
          <a:p>
            <a:pPr lvl="0"/>
            <a:r>
              <a:rPr lang="it-IT" sz="1200" dirty="0" smtClean="0">
                <a:effectLst/>
              </a:rPr>
              <a:t>assenza di patologia materna e fetale</a:t>
            </a:r>
          </a:p>
          <a:p>
            <a:pPr lvl="0"/>
            <a:r>
              <a:rPr lang="it-IT" sz="1200" dirty="0" smtClean="0">
                <a:effectLst/>
              </a:rPr>
              <a:t>gestanti apiretiche, normotese, euritmiche</a:t>
            </a:r>
          </a:p>
          <a:p>
            <a:pPr lvl="0"/>
            <a:r>
              <a:rPr lang="it-IT" sz="1200" dirty="0" smtClean="0">
                <a:effectLst/>
              </a:rPr>
              <a:t>placenta normalmente </a:t>
            </a:r>
            <a:r>
              <a:rPr lang="it-IT" sz="1200" dirty="0" err="1" smtClean="0">
                <a:effectLst/>
              </a:rPr>
              <a:t>inserta</a:t>
            </a:r>
            <a:endParaRPr lang="it-IT" sz="1200" dirty="0" smtClean="0">
              <a:effectLst/>
            </a:endParaRPr>
          </a:p>
          <a:p>
            <a:pPr lvl="0"/>
            <a:r>
              <a:rPr lang="it-IT" sz="1200" dirty="0" smtClean="0">
                <a:effectLst/>
              </a:rPr>
              <a:t>popolazione ostetrica senza fattori di rischio al momento dell’entrata nella vasca</a:t>
            </a:r>
          </a:p>
          <a:p>
            <a:pPr lvl="0"/>
            <a:endParaRPr lang="it-IT" sz="1200" dirty="0" smtClean="0">
              <a:effectLst/>
            </a:endParaRP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56</a:t>
            </a:fld>
            <a:endParaRPr lang="it-IT"/>
          </a:p>
        </p:txBody>
      </p:sp>
    </p:spTree>
    <p:extLst>
      <p:ext uri="{BB962C8B-B14F-4D97-AF65-F5344CB8AC3E}">
        <p14:creationId xmlns:p14="http://schemas.microsoft.com/office/powerpoint/2010/main" val="4037645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effectLst/>
              </a:rPr>
              <a:t>Come cambia l’assistenza ostetrica con l’utilizzo dell’acqua: travaglio</a:t>
            </a:r>
          </a:p>
          <a:p>
            <a:r>
              <a:rPr lang="it-IT" dirty="0" smtClean="0">
                <a:effectLst/>
              </a:rPr>
              <a:t>La maggior parte degli autori consiglia l’immersione nella vasca non prima del raggiungimento di 3-4 cm di dilatazione, in altre parole quando generalmente la gravida si trova nella fase attiva del travaglio </a:t>
            </a:r>
          </a:p>
          <a:p>
            <a:r>
              <a:rPr lang="it-IT" dirty="0" smtClean="0">
                <a:effectLst/>
              </a:rPr>
              <a:t>È opportuno che la vasca sia riempita fino a livello del seno della donna, quando si trova in posizione seduta, in modo da garantire che l’addome sia completamente immerso</a:t>
            </a:r>
          </a:p>
          <a:p>
            <a:r>
              <a:rPr lang="it-IT" dirty="0" smtClean="0">
                <a:effectLst/>
              </a:rPr>
              <a:t>La madre dove essere incoraggiata nella ricerca di posizioni a lei più favorevoli sia in travaglio e sia al parto. Per questo devono essere disponibili dei sostegni o dei cuscini impermeabili per appoggiare la testa, le spalle o da porre sotto le ginocchia  </a:t>
            </a:r>
            <a:endParaRPr lang="it-IT" dirty="0" smtClean="0"/>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58</a:t>
            </a:fld>
            <a:endParaRPr lang="it-IT"/>
          </a:p>
        </p:txBody>
      </p:sp>
    </p:spTree>
    <p:extLst>
      <p:ext uri="{BB962C8B-B14F-4D97-AF65-F5344CB8AC3E}">
        <p14:creationId xmlns:p14="http://schemas.microsoft.com/office/powerpoint/2010/main" val="15546729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sz="1200" dirty="0" smtClean="0">
                <a:effectLst/>
              </a:rPr>
              <a:t>la stanza deve essere mantenuta ad una temperatura adeguata, intorno ai 23-24° C</a:t>
            </a:r>
          </a:p>
          <a:p>
            <a:pPr>
              <a:lnSpc>
                <a:spcPct val="110000"/>
              </a:lnSpc>
            </a:pPr>
            <a:r>
              <a:rPr lang="it-IT" sz="1200" dirty="0" smtClean="0">
                <a:effectLst/>
              </a:rPr>
              <a:t>temperatura dell’acqua sia adeguata, costante e simile a quella corporea ovvero compresa tra i 36° e i 37°C, è bene monitorarla attraverso l’immersione di un termometro </a:t>
            </a:r>
          </a:p>
          <a:p>
            <a:pPr>
              <a:lnSpc>
                <a:spcPct val="110000"/>
              </a:lnSpc>
            </a:pPr>
            <a:r>
              <a:rPr lang="it-IT" sz="1200" dirty="0" smtClean="0">
                <a:effectLst/>
              </a:rPr>
              <a:t>il feto ha una temperatura interna di 1° C superiore a quella della madre e dispone di ridotte capacità di termoregolazione. Un aumento della temperatura materna, provocata dall’immersione in acqua troppo calda, può causare ipertermia fetale con tachicardia, aumento del flusso ematico cerebrale, del fabbisogno d’ossigeno, del dispendio energetico con minori riserve per il travaglio. Uno studio pubblicato sul </a:t>
            </a:r>
            <a:r>
              <a:rPr lang="it-IT" sz="1200" dirty="0" err="1" smtClean="0">
                <a:effectLst/>
              </a:rPr>
              <a:t>British</a:t>
            </a:r>
            <a:r>
              <a:rPr lang="it-IT" sz="1200" dirty="0" smtClean="0">
                <a:effectLst/>
              </a:rPr>
              <a:t> </a:t>
            </a:r>
            <a:r>
              <a:rPr lang="it-IT" sz="1200" dirty="0" err="1" smtClean="0">
                <a:effectLst/>
              </a:rPr>
              <a:t>Medical</a:t>
            </a:r>
            <a:r>
              <a:rPr lang="it-IT" sz="1200" dirty="0" smtClean="0">
                <a:effectLst/>
              </a:rPr>
              <a:t> Journal nel 1995 da </a:t>
            </a:r>
            <a:r>
              <a:rPr lang="it-IT" sz="1200" dirty="0" err="1" smtClean="0">
                <a:effectLst/>
              </a:rPr>
              <a:t>Deans</a:t>
            </a:r>
            <a:r>
              <a:rPr lang="it-IT" sz="1200" dirty="0" smtClean="0">
                <a:effectLst/>
              </a:rPr>
              <a:t> A. e </a:t>
            </a:r>
            <a:r>
              <a:rPr lang="it-IT" sz="1200" dirty="0" err="1" smtClean="0">
                <a:effectLst/>
              </a:rPr>
              <a:t>Steer</a:t>
            </a:r>
            <a:r>
              <a:rPr lang="it-IT" sz="1200" dirty="0" smtClean="0">
                <a:effectLst/>
              </a:rPr>
              <a:t> P. “Temperature of pool </a:t>
            </a:r>
            <a:r>
              <a:rPr lang="it-IT" sz="1200" dirty="0" err="1" smtClean="0">
                <a:effectLst/>
              </a:rPr>
              <a:t>is</a:t>
            </a:r>
            <a:r>
              <a:rPr lang="it-IT" sz="1200" dirty="0" smtClean="0">
                <a:effectLst/>
              </a:rPr>
              <a:t> </a:t>
            </a:r>
            <a:r>
              <a:rPr lang="it-IT" sz="1200" dirty="0" err="1" smtClean="0">
                <a:effectLst/>
              </a:rPr>
              <a:t>important</a:t>
            </a:r>
            <a:r>
              <a:rPr lang="it-IT" sz="1200" dirty="0" smtClean="0">
                <a:effectLst/>
              </a:rPr>
              <a:t>” evidenziò l’importanza di mantenere la temperatura dell’acqua compresa tra i 36 e i 37° C e dei controlli orari atti a mantenere costante tale stato termico </a:t>
            </a:r>
            <a:endParaRPr lang="it-IT" sz="1200" dirty="0" smtClean="0"/>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59</a:t>
            </a:fld>
            <a:endParaRPr lang="it-IT"/>
          </a:p>
        </p:txBody>
      </p:sp>
    </p:spTree>
    <p:extLst>
      <p:ext uri="{BB962C8B-B14F-4D97-AF65-F5344CB8AC3E}">
        <p14:creationId xmlns:p14="http://schemas.microsoft.com/office/powerpoint/2010/main" val="24702266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a:r>
              <a:rPr lang="it-IT" sz="1200" dirty="0" smtClean="0">
                <a:solidFill>
                  <a:srgbClr val="000000"/>
                </a:solidFill>
                <a:effectLst/>
              </a:rPr>
              <a:t>Parametri</a:t>
            </a:r>
            <a:r>
              <a:rPr lang="it-IT" sz="1200" baseline="0" dirty="0" smtClean="0">
                <a:solidFill>
                  <a:srgbClr val="000000"/>
                </a:solidFill>
                <a:effectLst/>
              </a:rPr>
              <a:t> vitali</a:t>
            </a:r>
            <a:endParaRPr lang="it-IT" sz="1200" dirty="0" smtClean="0">
              <a:solidFill>
                <a:srgbClr val="000000"/>
              </a:solidFill>
              <a:effectLst/>
            </a:endParaRPr>
          </a:p>
          <a:p>
            <a:pPr lvl="0"/>
            <a:r>
              <a:rPr lang="it-IT" sz="1200" dirty="0" smtClean="0">
                <a:solidFill>
                  <a:srgbClr val="000000"/>
                </a:solidFill>
                <a:effectLst/>
              </a:rPr>
              <a:t>Temperatura corporea, Pressione arteriosa e Polso è bene che questi vengano controllati frequentemente durante il travaglio al fine di rilevare tempestivamente ogni alterazione. </a:t>
            </a:r>
          </a:p>
          <a:p>
            <a:pPr lvl="0"/>
            <a:r>
              <a:rPr lang="it-IT" sz="1200" dirty="0" smtClean="0">
                <a:solidFill>
                  <a:srgbClr val="000000"/>
                </a:solidFill>
                <a:effectLst/>
              </a:rPr>
              <a:t>È buona norma, inoltre, registrare la temperatura corporea materna, prima dell’immersione in acqua, per avere un parametro di confronto attendibile qualora si riscontrasse ipertermia durante il travaglio.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60</a:t>
            </a:fld>
            <a:endParaRPr lang="it-IT"/>
          </a:p>
        </p:txBody>
      </p:sp>
    </p:spTree>
    <p:extLst>
      <p:ext uri="{BB962C8B-B14F-4D97-AF65-F5344CB8AC3E}">
        <p14:creationId xmlns:p14="http://schemas.microsoft.com/office/powerpoint/2010/main" val="3912185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dirty="0" smtClean="0">
                <a:effectLst/>
              </a:rPr>
              <a:t>la spinta deve essere spontanea, non direzionata, la madre deve essere incoraggiata a spingere solo come e quando sente un premito irrefrenabile, generalmente è sufficiente supportare la donna con una guida verbale senza l’utilizzo delle mani che frenano </a:t>
            </a:r>
          </a:p>
          <a:p>
            <a:r>
              <a:rPr lang="it-IT" sz="1200" dirty="0" smtClean="0">
                <a:effectLst/>
              </a:rPr>
              <a:t>è opportuno minimizzare ogni stimolazione sul neonato per evitare di determinare una respirazione precoce prima ancora della sua emersione dall’acqua </a:t>
            </a:r>
          </a:p>
          <a:p>
            <a:r>
              <a:rPr lang="it-IT" sz="1200" dirty="0" smtClean="0">
                <a:effectLst/>
              </a:rPr>
              <a:t>All’espulsione della testa, il torace fetale </a:t>
            </a:r>
            <a:r>
              <a:rPr lang="it-IT" sz="1200" dirty="0" err="1" smtClean="0">
                <a:effectLst/>
              </a:rPr>
              <a:t>é</a:t>
            </a:r>
            <a:r>
              <a:rPr lang="it-IT" sz="1200" dirty="0" smtClean="0">
                <a:effectLst/>
              </a:rPr>
              <a:t> ancora costretto all’interno della cavità pelvica della madre perciò i polmoni non riescono a dilatarsi. Questo concetto, nel parto in acqua, è fondamentale in quanto lo stimolo che induce il neonato a respirare è il contatto con l’aria fredda e questo avviene solamente quando è portato in superficie </a:t>
            </a:r>
          </a:p>
          <a:p>
            <a:r>
              <a:rPr lang="it-IT" sz="1200" dirty="0" smtClean="0">
                <a:effectLst/>
              </a:rPr>
              <a:t>è opportuno minimizzare ogni stimolazione sul neonato per evitare di determinare una respirazione precoce prima ancora della sua emersione dall’acqua </a:t>
            </a:r>
          </a:p>
          <a:p>
            <a:r>
              <a:rPr lang="it-IT" sz="1200" dirty="0" smtClean="0">
                <a:effectLst/>
              </a:rPr>
              <a:t>il neonato dovrebbe essere partorito completamente sott’acqua, molte donne durante la spinta si sollevano ed emergono dall’acqua in questi casi è importante chiedere alla madre di restare immersa o di lasciare la vasca </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62</a:t>
            </a:fld>
            <a:endParaRPr lang="it-IT"/>
          </a:p>
        </p:txBody>
      </p:sp>
    </p:spTree>
    <p:extLst>
      <p:ext uri="{BB962C8B-B14F-4D97-AF65-F5344CB8AC3E}">
        <p14:creationId xmlns:p14="http://schemas.microsoft.com/office/powerpoint/2010/main" val="13900933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dirty="0" smtClean="0">
                <a:effectLst/>
              </a:rPr>
              <a:t>funzione cardine, è il </a:t>
            </a:r>
            <a:r>
              <a:rPr lang="it-IT" sz="1200" dirty="0" err="1" smtClean="0">
                <a:effectLst/>
              </a:rPr>
              <a:t>diving</a:t>
            </a:r>
            <a:r>
              <a:rPr lang="it-IT" sz="1200" dirty="0" smtClean="0">
                <a:effectLst/>
              </a:rPr>
              <a:t> reflex o risposta all’immersione, attività difensiva particolarmente matura in età perinatale. Il riflesso ha la sua efficacia massima alla nascita, scompare poi intorno al 4-6° mese di vita ed è inibito dal contatto dei recettori facciali con l’aria, pertanto il </a:t>
            </a:r>
            <a:r>
              <a:rPr lang="it-IT" sz="1200" dirty="0" err="1" smtClean="0">
                <a:effectLst/>
              </a:rPr>
              <a:t>diving</a:t>
            </a:r>
            <a:r>
              <a:rPr lang="it-IT" sz="1200" dirty="0" smtClean="0">
                <a:effectLst/>
              </a:rPr>
              <a:t> reflex è un meccanismo fondamentale per la prevenzione dell’aspirazione d’acqua durante la nascita in ambiente acquatico.</a:t>
            </a:r>
          </a:p>
          <a:p>
            <a:r>
              <a:rPr lang="it-IT" sz="1200" dirty="0" smtClean="0">
                <a:effectLst/>
              </a:rPr>
              <a:t>Dopo la nascita la madre sostiene il bambino mantenendo il suo corpo sotto la superficie dell’acqua facendo emergere solo il suo volto in modo che non perda calore. Infatti, nel periodo immediatamente successivo al parto occorre mantenere la temperatura del bambino, per questo può essere necessario aggiungere dell’acqua calda, coprire il neonato con dei panni caldi e lasciarlo immerso nell’acqua a livello dell’utero materno.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63</a:t>
            </a:fld>
            <a:endParaRPr lang="it-IT"/>
          </a:p>
        </p:txBody>
      </p:sp>
    </p:spTree>
    <p:extLst>
      <p:ext uri="{BB962C8B-B14F-4D97-AF65-F5344CB8AC3E}">
        <p14:creationId xmlns:p14="http://schemas.microsoft.com/office/powerpoint/2010/main" val="39688505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effectLst/>
              </a:rPr>
              <a:t>un’assistenza fisiologica del terzo stadio dopo un parto in acqua è una scelta possibile in assenza di qualsiasi fattore di rischio </a:t>
            </a:r>
          </a:p>
          <a:p>
            <a:r>
              <a:rPr lang="it-IT" dirty="0" smtClean="0">
                <a:effectLst/>
              </a:rPr>
              <a:t>la perdita ematica al secondamento è difficile da valutare in un parto in acqua. Nella vasca anche piccole quantità di sangue colorano velocemente l’acqua</a:t>
            </a:r>
            <a:endParaRPr lang="it-IT" dirty="0" smtClean="0"/>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64</a:t>
            </a:fld>
            <a:endParaRPr lang="it-IT"/>
          </a:p>
        </p:txBody>
      </p:sp>
    </p:spTree>
    <p:extLst>
      <p:ext uri="{BB962C8B-B14F-4D97-AF65-F5344CB8AC3E}">
        <p14:creationId xmlns:p14="http://schemas.microsoft.com/office/powerpoint/2010/main" val="238473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sz="1200" dirty="0" smtClean="0">
                <a:solidFill>
                  <a:srgbClr val="184B5B"/>
                </a:solidFill>
              </a:rPr>
              <a:t>Epoca gestazionale </a:t>
            </a:r>
            <a:r>
              <a:rPr lang="it-IT" sz="1200" dirty="0" smtClean="0">
                <a:solidFill>
                  <a:srgbClr val="184B5B"/>
                </a:solidFill>
                <a:sym typeface="Symbol"/>
              </a:rPr>
              <a:t>&gt;</a:t>
            </a:r>
            <a:r>
              <a:rPr lang="it-IT" sz="1200" dirty="0" smtClean="0">
                <a:solidFill>
                  <a:srgbClr val="184B5B"/>
                </a:solidFill>
              </a:rPr>
              <a:t> 37 settimane e </a:t>
            </a:r>
            <a:r>
              <a:rPr lang="it-IT" sz="1200" dirty="0" smtClean="0">
                <a:solidFill>
                  <a:srgbClr val="184B5B"/>
                </a:solidFill>
                <a:sym typeface="Symbol"/>
              </a:rPr>
              <a:t>&lt;</a:t>
            </a:r>
            <a:r>
              <a:rPr lang="it-IT" sz="1200" dirty="0" smtClean="0">
                <a:solidFill>
                  <a:srgbClr val="184B5B"/>
                </a:solidFill>
              </a:rPr>
              <a:t> 42 settimane</a:t>
            </a:r>
          </a:p>
          <a:p>
            <a:pPr>
              <a:lnSpc>
                <a:spcPct val="110000"/>
              </a:lnSpc>
            </a:pPr>
            <a:r>
              <a:rPr lang="it-IT" sz="1200" dirty="0" smtClean="0">
                <a:solidFill>
                  <a:srgbClr val="184B5B"/>
                </a:solidFill>
              </a:rPr>
              <a:t>- Feto singolo, presentazione cefalica</a:t>
            </a:r>
          </a:p>
          <a:p>
            <a:pPr>
              <a:lnSpc>
                <a:spcPct val="110000"/>
              </a:lnSpc>
            </a:pPr>
            <a:r>
              <a:rPr lang="it-IT" sz="1200" dirty="0" smtClean="0">
                <a:solidFill>
                  <a:srgbClr val="184B5B"/>
                </a:solidFill>
              </a:rPr>
              <a:t>- Peso fetale previsto </a:t>
            </a:r>
            <a:r>
              <a:rPr lang="it-IT" sz="1200" dirty="0" smtClean="0">
                <a:solidFill>
                  <a:srgbClr val="184B5B"/>
                </a:solidFill>
                <a:sym typeface="Symbol"/>
              </a:rPr>
              <a:t>&gt;</a:t>
            </a:r>
            <a:r>
              <a:rPr lang="it-IT" sz="1200" dirty="0" smtClean="0">
                <a:solidFill>
                  <a:srgbClr val="184B5B"/>
                </a:solidFill>
              </a:rPr>
              <a:t> 2500g  e </a:t>
            </a:r>
            <a:r>
              <a:rPr lang="it-IT" sz="1200" dirty="0" smtClean="0">
                <a:solidFill>
                  <a:srgbClr val="184B5B"/>
                </a:solidFill>
                <a:sym typeface="Symbol"/>
              </a:rPr>
              <a:t>&lt;</a:t>
            </a:r>
            <a:r>
              <a:rPr lang="it-IT" sz="1200" dirty="0" smtClean="0">
                <a:solidFill>
                  <a:srgbClr val="184B5B"/>
                </a:solidFill>
              </a:rPr>
              <a:t> 4000g</a:t>
            </a:r>
          </a:p>
          <a:p>
            <a:pPr>
              <a:lnSpc>
                <a:spcPct val="110000"/>
              </a:lnSpc>
            </a:pPr>
            <a:r>
              <a:rPr lang="it-IT" sz="1200" dirty="0" smtClean="0">
                <a:solidFill>
                  <a:srgbClr val="184B5B"/>
                </a:solidFill>
              </a:rPr>
              <a:t>- Assenza di patologia fetale nota: grave </a:t>
            </a:r>
            <a:r>
              <a:rPr lang="it-IT" sz="1200" dirty="0" err="1" smtClean="0">
                <a:solidFill>
                  <a:srgbClr val="184B5B"/>
                </a:solidFill>
              </a:rPr>
              <a:t>iposviluppo</a:t>
            </a:r>
            <a:r>
              <a:rPr lang="it-IT" sz="1200" dirty="0" smtClean="0">
                <a:solidFill>
                  <a:srgbClr val="184B5B"/>
                </a:solidFill>
              </a:rPr>
              <a:t>, o malformazioni che possano causare distocia meccanica (es. idrocefalo).</a:t>
            </a:r>
          </a:p>
          <a:p>
            <a:pPr>
              <a:lnSpc>
                <a:spcPct val="110000"/>
              </a:lnSpc>
            </a:pPr>
            <a:r>
              <a:rPr lang="it-IT" sz="1200" dirty="0" smtClean="0">
                <a:solidFill>
                  <a:srgbClr val="184B5B"/>
                </a:solidFill>
              </a:rPr>
              <a:t>- Travaglio insorto spontaneamente</a:t>
            </a:r>
          </a:p>
          <a:p>
            <a:pPr>
              <a:lnSpc>
                <a:spcPct val="110000"/>
              </a:lnSpc>
            </a:pPr>
            <a:r>
              <a:rPr lang="it-IT" sz="1200" dirty="0" smtClean="0">
                <a:solidFill>
                  <a:srgbClr val="184B5B"/>
                </a:solidFill>
              </a:rPr>
              <a:t>- LA limpido (all'amnioscopia o alla rottura delle membrane</a:t>
            </a:r>
          </a:p>
          <a:p>
            <a:pPr>
              <a:lnSpc>
                <a:spcPct val="110000"/>
              </a:lnSpc>
            </a:pPr>
            <a:r>
              <a:rPr lang="it-IT" sz="1200" dirty="0" smtClean="0">
                <a:solidFill>
                  <a:srgbClr val="184B5B"/>
                </a:solidFill>
              </a:rPr>
              <a:t>- PROM &lt; 24 </a:t>
            </a:r>
          </a:p>
          <a:p>
            <a:pPr>
              <a:lnSpc>
                <a:spcPct val="110000"/>
              </a:lnSpc>
            </a:pPr>
            <a:r>
              <a:rPr lang="it-IT" sz="1200" dirty="0" smtClean="0">
                <a:solidFill>
                  <a:srgbClr val="184B5B"/>
                </a:solidFill>
              </a:rPr>
              <a:t>- Placenta normalmente </a:t>
            </a:r>
            <a:r>
              <a:rPr lang="it-IT" sz="1200" dirty="0" err="1" smtClean="0">
                <a:solidFill>
                  <a:srgbClr val="184B5B"/>
                </a:solidFill>
              </a:rPr>
              <a:t>inserta</a:t>
            </a:r>
            <a:endParaRPr lang="it-IT" sz="1200" dirty="0" smtClean="0">
              <a:solidFill>
                <a:srgbClr val="184B5B"/>
              </a:solidFill>
            </a:endParaRPr>
          </a:p>
          <a:p>
            <a:pPr>
              <a:lnSpc>
                <a:spcPct val="110000"/>
              </a:lnSpc>
            </a:pPr>
            <a:r>
              <a:rPr lang="it-IT" sz="1200" dirty="0" smtClean="0">
                <a:solidFill>
                  <a:srgbClr val="184B5B"/>
                </a:solidFill>
              </a:rPr>
              <a:t>- Assenza di patologia materna che rappresenta una controindicazione al travaglio di parto: anomalie del bacino materno che costituiscano un ostacolo all'espletamento del parto per via vaginale, infezione da HV genitale in fase attiva, infezione da HIV </a:t>
            </a:r>
          </a:p>
          <a:p>
            <a:pPr>
              <a:lnSpc>
                <a:spcPct val="110000"/>
              </a:lnSpc>
            </a:pPr>
            <a:r>
              <a:rPr lang="it-IT" sz="1200" dirty="0" smtClean="0">
                <a:solidFill>
                  <a:srgbClr val="184B5B"/>
                </a:solidFill>
              </a:rPr>
              <a:t>- Assenza di patologia materna che richiede una sorveglianza intensiva del travaglio di parto: cardiopatie a rischio di scompenso, gestosi </a:t>
            </a:r>
            <a:r>
              <a:rPr lang="it-IT" sz="1200" dirty="0" err="1" smtClean="0">
                <a:solidFill>
                  <a:srgbClr val="184B5B"/>
                </a:solidFill>
              </a:rPr>
              <a:t>preeclamptica</a:t>
            </a:r>
            <a:r>
              <a:rPr lang="it-IT" sz="1200" dirty="0" smtClean="0">
                <a:solidFill>
                  <a:srgbClr val="184B5B"/>
                </a:solidFill>
              </a:rPr>
              <a:t>, pregressi interventi con apertura della cavità uterina, iperpiressia o sospetto clinico di infezione intra amniotica.</a:t>
            </a:r>
          </a:p>
          <a:p>
            <a:endParaRPr lang="it-IT" dirty="0" smtClean="0"/>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22</a:t>
            </a:fld>
            <a:endParaRPr lang="it-IT"/>
          </a:p>
        </p:txBody>
      </p:sp>
    </p:spTree>
    <p:extLst>
      <p:ext uri="{BB962C8B-B14F-4D97-AF65-F5344CB8AC3E}">
        <p14:creationId xmlns:p14="http://schemas.microsoft.com/office/powerpoint/2010/main" val="82365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dirty="0" smtClean="0">
                <a:solidFill>
                  <a:srgbClr val="184B5B"/>
                </a:solidFill>
              </a:rPr>
              <a:t>Si  pone diagnosi di travaglio in presenza delle seguenti condizioni:</a:t>
            </a:r>
          </a:p>
          <a:p>
            <a:pPr>
              <a:lnSpc>
                <a:spcPct val="110000"/>
              </a:lnSpc>
            </a:pPr>
            <a:r>
              <a:rPr lang="it-IT" dirty="0" smtClean="0">
                <a:solidFill>
                  <a:srgbClr val="184B5B"/>
                </a:solidFill>
              </a:rPr>
              <a:t>a) contrazioni regolari riferite dalla donna, di durata superiore o  uguale a 40'' e ad intervalli inferiori ai 10 minuti; </a:t>
            </a:r>
          </a:p>
          <a:p>
            <a:pPr>
              <a:lnSpc>
                <a:spcPct val="110000"/>
              </a:lnSpc>
            </a:pPr>
            <a:r>
              <a:rPr lang="it-IT" dirty="0" smtClean="0">
                <a:solidFill>
                  <a:srgbClr val="184B5B"/>
                </a:solidFill>
              </a:rPr>
              <a:t>b) collo appianato;</a:t>
            </a:r>
          </a:p>
          <a:p>
            <a:pPr>
              <a:lnSpc>
                <a:spcPct val="110000"/>
              </a:lnSpc>
            </a:pPr>
            <a:r>
              <a:rPr lang="it-IT" dirty="0" smtClean="0">
                <a:solidFill>
                  <a:srgbClr val="184B5B"/>
                </a:solidFill>
              </a:rPr>
              <a:t>c) dilatazione 2-3 cm.</a:t>
            </a:r>
          </a:p>
          <a:p>
            <a:pPr>
              <a:lnSpc>
                <a:spcPct val="110000"/>
              </a:lnSpc>
            </a:pPr>
            <a:r>
              <a:rPr lang="it-IT" dirty="0" smtClean="0">
                <a:solidFill>
                  <a:srgbClr val="184B5B"/>
                </a:solidFill>
              </a:rPr>
              <a:t>L'inizio della compilazione del </a:t>
            </a:r>
            <a:r>
              <a:rPr lang="it-IT" dirty="0" err="1" smtClean="0">
                <a:solidFill>
                  <a:srgbClr val="184B5B"/>
                </a:solidFill>
              </a:rPr>
              <a:t>partogramma</a:t>
            </a:r>
            <a:r>
              <a:rPr lang="it-IT" dirty="0" smtClean="0">
                <a:solidFill>
                  <a:srgbClr val="184B5B"/>
                </a:solidFill>
              </a:rPr>
              <a:t> coincide con la diagnosi di travaglio in atto. </a:t>
            </a:r>
          </a:p>
          <a:p>
            <a:pPr>
              <a:lnSpc>
                <a:spcPct val="110000"/>
              </a:lnSpc>
            </a:pPr>
            <a:r>
              <a:rPr lang="it-IT" dirty="0" smtClean="0">
                <a:solidFill>
                  <a:srgbClr val="184B5B"/>
                </a:solidFill>
              </a:rPr>
              <a:t>Eventuali remissioni di travaglio verranno segnalate sul </a:t>
            </a:r>
            <a:r>
              <a:rPr lang="it-IT" dirty="0" err="1" smtClean="0">
                <a:solidFill>
                  <a:srgbClr val="184B5B"/>
                </a:solidFill>
              </a:rPr>
              <a:t>partogramma</a:t>
            </a:r>
            <a:r>
              <a:rPr lang="it-IT" dirty="0" smtClean="0">
                <a:solidFill>
                  <a:srgbClr val="184B5B"/>
                </a:solidFill>
              </a:rPr>
              <a:t>.</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23</a:t>
            </a:fld>
            <a:endParaRPr lang="it-IT"/>
          </a:p>
        </p:txBody>
      </p:sp>
    </p:spTree>
    <p:extLst>
      <p:ext uri="{BB962C8B-B14F-4D97-AF65-F5344CB8AC3E}">
        <p14:creationId xmlns:p14="http://schemas.microsoft.com/office/powerpoint/2010/main" val="1628783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0000"/>
              </a:lnSpc>
            </a:pPr>
            <a:r>
              <a:rPr lang="it-IT" dirty="0" smtClean="0">
                <a:solidFill>
                  <a:srgbClr val="184B5B"/>
                </a:solidFill>
              </a:rPr>
              <a:t>è opportuno prevedere la dimissione della donna qualora non si confermi la presenza di un travaglio attivo, o non se ne preveda l'insorgenza nell'arco di alcune ore.</a:t>
            </a:r>
          </a:p>
          <a:p>
            <a:pPr>
              <a:lnSpc>
                <a:spcPct val="110000"/>
              </a:lnSpc>
            </a:pPr>
            <a:endParaRPr lang="it-IT" dirty="0" smtClean="0">
              <a:solidFill>
                <a:srgbClr val="184B5B"/>
              </a:solidFill>
            </a:endParaRPr>
          </a:p>
          <a:p>
            <a:pPr>
              <a:lnSpc>
                <a:spcPct val="110000"/>
              </a:lnSpc>
            </a:pPr>
            <a:r>
              <a:rPr lang="it-IT" dirty="0" smtClean="0">
                <a:solidFill>
                  <a:srgbClr val="184B5B"/>
                </a:solidFill>
              </a:rPr>
              <a:t>è opportuno prevedere che il rinvio a domicilio venga discusso con l'interessata, e che si tengano in considerazione eventuali situazioni sfavorevoli di rientro (distanza da casa, trasporti disagevoli) o stati di ansia particolarmente accentuati.</a:t>
            </a:r>
          </a:p>
          <a:p>
            <a:pPr>
              <a:lnSpc>
                <a:spcPct val="110000"/>
              </a:lnSpc>
            </a:pPr>
            <a:endParaRPr lang="it-IT" dirty="0" smtClean="0">
              <a:solidFill>
                <a:srgbClr val="184B5B"/>
              </a:solidFill>
            </a:endParaRPr>
          </a:p>
          <a:p>
            <a:pPr>
              <a:lnSpc>
                <a:spcPct val="110000"/>
              </a:lnSpc>
            </a:pPr>
            <a:r>
              <a:rPr lang="it-IT" dirty="0" smtClean="0">
                <a:solidFill>
                  <a:srgbClr val="184B5B"/>
                </a:solidFill>
              </a:rPr>
              <a:t>Nella maggior parte dei casi, se la donna si presenta con PROM viene ricoverata </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24</a:t>
            </a:fld>
            <a:endParaRPr lang="it-IT"/>
          </a:p>
        </p:txBody>
      </p:sp>
    </p:spTree>
    <p:extLst>
      <p:ext uri="{BB962C8B-B14F-4D97-AF65-F5344CB8AC3E}">
        <p14:creationId xmlns:p14="http://schemas.microsoft.com/office/powerpoint/2010/main" val="1925003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26</a:t>
            </a:fld>
            <a:endParaRPr lang="it-IT"/>
          </a:p>
        </p:txBody>
      </p:sp>
    </p:spTree>
    <p:extLst>
      <p:ext uri="{BB962C8B-B14F-4D97-AF65-F5344CB8AC3E}">
        <p14:creationId xmlns:p14="http://schemas.microsoft.com/office/powerpoint/2010/main" val="3398198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solidFill>
                  <a:srgbClr val="184B5B"/>
                </a:solidFill>
              </a:rPr>
              <a:t>Posta diagnosi di travaglio, la donna viene accompagnata a piedi nella stanza dove trascorrerà il travaglio. </a:t>
            </a:r>
          </a:p>
          <a:p>
            <a:r>
              <a:rPr lang="it-IT" dirty="0" smtClean="0">
                <a:solidFill>
                  <a:srgbClr val="184B5B"/>
                </a:solidFill>
              </a:rPr>
              <a:t>Il trasporto con barella sarà riservato solo ai casi di rottura delle membrane con parte presentata </a:t>
            </a:r>
            <a:r>
              <a:rPr lang="it-IT" dirty="0" err="1" smtClean="0">
                <a:solidFill>
                  <a:srgbClr val="184B5B"/>
                </a:solidFill>
              </a:rPr>
              <a:t>extrapelvica</a:t>
            </a:r>
            <a:r>
              <a:rPr lang="it-IT" dirty="0" smtClean="0">
                <a:solidFill>
                  <a:srgbClr val="184B5B"/>
                </a:solidFill>
              </a:rPr>
              <a:t>.</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27</a:t>
            </a:fld>
            <a:endParaRPr lang="it-IT"/>
          </a:p>
        </p:txBody>
      </p:sp>
    </p:spTree>
    <p:extLst>
      <p:ext uri="{BB962C8B-B14F-4D97-AF65-F5344CB8AC3E}">
        <p14:creationId xmlns:p14="http://schemas.microsoft.com/office/powerpoint/2010/main" val="2516838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Il clistere preparatorio viene effettuato solo su richiesta esplicita della donna, o in presenza di significativa dilatazione dell'ampolla rettale. </a:t>
            </a:r>
            <a:r>
              <a:rPr lang="it-IT" dirty="0" smtClean="0"/>
              <a:t>La tricotomia può essere effettuata nei casi in cui si preveda l'effettuazione di un'episiotomia; la sua eventuale esecuzione sarà pertanto rinviata al periodo espulsivo.</a:t>
            </a:r>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28</a:t>
            </a:fld>
            <a:endParaRPr lang="it-IT"/>
          </a:p>
        </p:txBody>
      </p:sp>
    </p:spTree>
    <p:extLst>
      <p:ext uri="{BB962C8B-B14F-4D97-AF65-F5344CB8AC3E}">
        <p14:creationId xmlns:p14="http://schemas.microsoft.com/office/powerpoint/2010/main" val="1516805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solidFill>
                  <a:srgbClr val="000000"/>
                </a:solidFill>
              </a:rPr>
              <a:t>La donna in travaglio può assumere, se lo desidera, piccoli pasti a basso contenuto di grassi: bevande, pane, biscotti, o frutta.</a:t>
            </a:r>
          </a:p>
          <a:p>
            <a:r>
              <a:rPr lang="it-IT" dirty="0" smtClean="0">
                <a:solidFill>
                  <a:srgbClr val="000000"/>
                </a:solidFill>
              </a:rPr>
              <a:t>L'uso di fleboclisi glucosate è riservato ai casi in cui sia presente una chetosi materna, e la donna non desideri assumere bevande o altri alimenti.</a:t>
            </a:r>
          </a:p>
          <a:p>
            <a:r>
              <a:rPr lang="it-IT" dirty="0" smtClean="0"/>
              <a:t>Evitare l'uso del catetere.</a:t>
            </a:r>
          </a:p>
          <a:p>
            <a:r>
              <a:rPr lang="it-IT" dirty="0" smtClean="0"/>
              <a:t>È consigliabile invitare la donna ad urinare ogni 2 ore, per evitare la sovradistensione della vescica a parte presentata profondamente impegnata, condizione che impedisce la minzione spontanea.</a:t>
            </a:r>
          </a:p>
          <a:p>
            <a:endParaRPr lang="it-IT" dirty="0" smtClean="0"/>
          </a:p>
          <a:p>
            <a:endParaRPr lang="it-IT" dirty="0"/>
          </a:p>
        </p:txBody>
      </p:sp>
      <p:sp>
        <p:nvSpPr>
          <p:cNvPr id="4" name="Segnaposto numero diapositiva 3"/>
          <p:cNvSpPr>
            <a:spLocks noGrp="1"/>
          </p:cNvSpPr>
          <p:nvPr>
            <p:ph type="sldNum" sz="quarter" idx="10"/>
          </p:nvPr>
        </p:nvSpPr>
        <p:spPr/>
        <p:txBody>
          <a:bodyPr/>
          <a:lstStyle/>
          <a:p>
            <a:fld id="{A0BB494C-91C2-3340-9EBF-E592410CF418}" type="slidenum">
              <a:rPr lang="it-IT" smtClean="0"/>
              <a:t>29</a:t>
            </a:fld>
            <a:endParaRPr lang="it-IT"/>
          </a:p>
        </p:txBody>
      </p:sp>
    </p:spTree>
    <p:extLst>
      <p:ext uri="{BB962C8B-B14F-4D97-AF65-F5344CB8AC3E}">
        <p14:creationId xmlns:p14="http://schemas.microsoft.com/office/powerpoint/2010/main" val="3744527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it-IT" smtClean="0"/>
              <a:t>Fare clic per modificare stile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novembre 2, 2014</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‹n.›</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3D013B82-FF83-6441-8E68-60CAE86EFA03}" type="datetimeFigureOut">
              <a:rPr lang="it-IT" smtClean="0"/>
              <a:t>02/11/14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it-IT" smtClean="0"/>
              <a:t>Fare clic per modificare stile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3D013B82-FF83-6441-8E68-60CAE86EFA03}" type="datetimeFigureOut">
              <a:rPr lang="it-IT" smtClean="0"/>
              <a:t>02/11/14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cSld name="2 Immagini sopra didascalia">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D013B82-FF83-6441-8E68-60CAE86EFA03}" type="datetimeFigureOut">
              <a:rPr lang="it-IT" smtClean="0"/>
              <a:t>02/11/14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02BC878-F63E-7742-9BBC-F3CC2A2FF8BA}" type="slidenum">
              <a:rPr lang="it-IT" smtClean="0"/>
              <a:t>‹n.›</a:t>
            </a:fld>
            <a:endParaRPr lang="it-IT"/>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it-IT" smtClean="0"/>
              <a:t>Fare clic per modificare stile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7813"/>
            <a:ext cx="8229600" cy="1139825"/>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457200" y="1600200"/>
            <a:ext cx="4038600" cy="45307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307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13"/>
          <p:cNvSpPr>
            <a:spLocks noGrp="1"/>
          </p:cNvSpPr>
          <p:nvPr>
            <p:ph type="dt" sz="half" idx="10"/>
          </p:nvPr>
        </p:nvSpPr>
        <p:spPr/>
        <p:txBody>
          <a:bodyPr/>
          <a:lstStyle>
            <a:lvl1pPr>
              <a:defRPr/>
            </a:lvl1pPr>
          </a:lstStyle>
          <a:p>
            <a:fld id="{D0E66C07-29BA-6A46-9C0D-ACA97FF52927}" type="datetime1">
              <a:rPr lang="it-IT"/>
              <a:pPr/>
              <a:t>02/11/14</a:t>
            </a:fld>
            <a:endParaRPr lang="it-IT"/>
          </a:p>
        </p:txBody>
      </p:sp>
      <p:sp>
        <p:nvSpPr>
          <p:cNvPr id="6" name="Segnaposto piè di pagina 2"/>
          <p:cNvSpPr>
            <a:spLocks noGrp="1"/>
          </p:cNvSpPr>
          <p:nvPr>
            <p:ph type="ftr" sz="quarter" idx="11"/>
          </p:nvPr>
        </p:nvSpPr>
        <p:spPr/>
        <p:txBody>
          <a:bodyPr/>
          <a:lstStyle>
            <a:lvl1pPr>
              <a:defRPr/>
            </a:lvl1pPr>
          </a:lstStyle>
          <a:p>
            <a:pPr>
              <a:defRPr/>
            </a:pPr>
            <a:endParaRPr lang="it-IT"/>
          </a:p>
        </p:txBody>
      </p:sp>
      <p:sp>
        <p:nvSpPr>
          <p:cNvPr id="7" name="Segnaposto numero diapositiva 22"/>
          <p:cNvSpPr>
            <a:spLocks noGrp="1"/>
          </p:cNvSpPr>
          <p:nvPr>
            <p:ph type="sldNum" sz="quarter" idx="12"/>
          </p:nvPr>
        </p:nvSpPr>
        <p:spPr/>
        <p:txBody>
          <a:bodyPr/>
          <a:lstStyle>
            <a:lvl1pPr>
              <a:defRPr/>
            </a:lvl1pPr>
          </a:lstStyle>
          <a:p>
            <a:fld id="{7BFB3758-DBA5-4F44-A285-92603BC439F4}" type="slidenum">
              <a:rPr lang="it-IT"/>
              <a:pPr/>
              <a:t>‹n.›</a:t>
            </a:fld>
            <a:endParaRPr lang="it-IT"/>
          </a:p>
        </p:txBody>
      </p:sp>
    </p:spTree>
    <p:extLst>
      <p:ext uri="{BB962C8B-B14F-4D97-AF65-F5344CB8AC3E}">
        <p14:creationId xmlns:p14="http://schemas.microsoft.com/office/powerpoint/2010/main" val="2580197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3D013B82-FF83-6441-8E68-60CAE86EFA03}" type="datetimeFigureOut">
              <a:rPr lang="it-IT" smtClean="0"/>
              <a:t>02/11/14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it-IT" smtClean="0"/>
              <a:t>Fare clic per modificare stile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FBB7EAE1-CAAC-4AEF-919E-158692B1E55E}" type="datetime4">
              <a:rPr lang="en-US" smtClean="0"/>
              <a:pPr/>
              <a:t>novembre 2,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5" name="Date Placeholder 4"/>
          <p:cNvSpPr>
            <a:spLocks noGrp="1"/>
          </p:cNvSpPr>
          <p:nvPr>
            <p:ph type="dt" sz="half" idx="10"/>
          </p:nvPr>
        </p:nvSpPr>
        <p:spPr/>
        <p:txBody>
          <a:bodyPr/>
          <a:lstStyle/>
          <a:p>
            <a:fld id="{3D013B82-FF83-6441-8E68-60CAE86EFA03}" type="datetimeFigureOut">
              <a:rPr lang="it-IT" smtClean="0"/>
              <a:t>02/11/14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02BC878-F63E-7742-9BBC-F3CC2A2FF8BA}" type="slidenum">
              <a:rPr lang="it-IT" smtClean="0"/>
              <a:t>‹n.›</a:t>
            </a:fld>
            <a:endParaRPr lang="it-IT"/>
          </a:p>
        </p:txBody>
      </p:sp>
      <p:sp>
        <p:nvSpPr>
          <p:cNvPr id="9" name="Content Placeholder 8"/>
          <p:cNvSpPr>
            <a:spLocks noGrp="1"/>
          </p:cNvSpPr>
          <p:nvPr>
            <p:ph sz="quarter" idx="13"/>
          </p:nvPr>
        </p:nvSpPr>
        <p:spPr>
          <a:xfrm>
            <a:off x="1042416" y="2313432"/>
            <a:ext cx="3419856" cy="3493008"/>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stile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3D013B82-FF83-6441-8E68-60CAE86EFA03}" type="datetimeFigureOut">
              <a:rPr lang="it-IT" smtClean="0"/>
              <a:t>02/11/14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Date Placeholder 2"/>
          <p:cNvSpPr>
            <a:spLocks noGrp="1"/>
          </p:cNvSpPr>
          <p:nvPr>
            <p:ph type="dt" sz="half" idx="10"/>
          </p:nvPr>
        </p:nvSpPr>
        <p:spPr/>
        <p:txBody>
          <a:bodyPr/>
          <a:lstStyle/>
          <a:p>
            <a:fld id="{3D013B82-FF83-6441-8E68-60CAE86EFA03}" type="datetimeFigureOut">
              <a:rPr lang="it-IT" smtClean="0"/>
              <a:t>02/11/14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13B82-FF83-6441-8E68-60CAE86EFA03}" type="datetimeFigureOut">
              <a:rPr lang="it-IT" smtClean="0"/>
              <a:t>02/11/14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D013B82-FF83-6441-8E68-60CAE86EFA03}" type="datetimeFigureOut">
              <a:rPr lang="it-IT" smtClean="0"/>
              <a:t>02/11/14</a:t>
            </a:fld>
            <a:endParaRPr lang="it-IT"/>
          </a:p>
        </p:txBody>
      </p:sp>
      <p:sp>
        <p:nvSpPr>
          <p:cNvPr id="7" name="Slide Number Placeholder 6"/>
          <p:cNvSpPr>
            <a:spLocks noGrp="1"/>
          </p:cNvSpPr>
          <p:nvPr>
            <p:ph type="sldNum" sz="quarter" idx="12"/>
          </p:nvPr>
        </p:nvSpPr>
        <p:spPr/>
        <p:txBody>
          <a:bodyPr/>
          <a:lstStyle/>
          <a:p>
            <a:fld id="{802BC878-F63E-7742-9BBC-F3CC2A2FF8BA}" type="slidenum">
              <a:rPr lang="it-IT" smtClean="0"/>
              <a:t>‹n.›</a:t>
            </a:fld>
            <a:endParaRPr lang="it-IT"/>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it-IT" smtClean="0"/>
              <a:t>Fare clic per modificare stile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it-IT" smtClean="0"/>
              <a:t>Fare clic per modificare stile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3D013B82-FF83-6441-8E68-60CAE86EFA03}" type="datetimeFigureOut">
              <a:rPr lang="it-IT" smtClean="0"/>
              <a:t>02/11/14</a:t>
            </a:fld>
            <a:endParaRPr lang="it-IT"/>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7" name="Slide Number Placeholder 6"/>
          <p:cNvSpPr>
            <a:spLocks noGrp="1"/>
          </p:cNvSpPr>
          <p:nvPr>
            <p:ph type="sldNum" sz="quarter" idx="12"/>
          </p:nvPr>
        </p:nvSpPr>
        <p:spPr/>
        <p:txBody>
          <a:bodyPr/>
          <a:lstStyle/>
          <a:p>
            <a:fld id="{802BC878-F63E-7742-9BBC-F3CC2A2FF8BA}"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it-IT" smtClean="0"/>
              <a:t>Fare clic per modificare stile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D013B82-FF83-6441-8E68-60CAE86EFA03}" type="datetimeFigureOut">
              <a:rPr lang="it-IT" smtClean="0"/>
              <a:t>02/11/14</a:t>
            </a:fld>
            <a:endParaRPr lang="it-IT"/>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it-IT"/>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02BC878-F63E-7742-9BBC-F3CC2A2FF8BA}"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diagramData" Target="../diagrams/data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diagramData" Target="../diagrams/data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jpeg"/><Relationship Id="rId7"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diagramData" Target="../diagrams/data6.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7.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diagramData" Target="../diagrams/data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image" Target="../media/image3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3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7.jpeg"/><Relationship Id="rId3" Type="http://schemas.openxmlformats.org/officeDocument/2006/relationships/image" Target="../media/image38.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3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0.jpeg"/><Relationship Id="rId3" Type="http://schemas.openxmlformats.org/officeDocument/2006/relationships/image" Target="../media/image41.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diagramData" Target="../diagrams/data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6" Type="http://schemas.openxmlformats.org/officeDocument/2006/relationships/image" Target="../media/image47.jpeg"/><Relationship Id="rId7" Type="http://schemas.openxmlformats.org/officeDocument/2006/relationships/image" Target="../media/image48.jpeg"/><Relationship Id="rId1" Type="http://schemas.openxmlformats.org/officeDocument/2006/relationships/slideLayout" Target="../slideLayouts/slideLayout7.xml"/><Relationship Id="rId2" Type="http://schemas.openxmlformats.org/officeDocument/2006/relationships/image" Target="../media/image43.jpeg"/></Relationships>
</file>

<file path=ppt/slides/_rels/slide69.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50.png"/><Relationship Id="rId5" Type="http://schemas.openxmlformats.org/officeDocument/2006/relationships/image" Target="../media/image51.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jpeg"/><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733365" y="555428"/>
            <a:ext cx="3313355" cy="1702160"/>
          </a:xfrm>
        </p:spPr>
        <p:txBody>
          <a:bodyPr>
            <a:normAutofit fontScale="90000"/>
          </a:bodyPr>
          <a:lstStyle/>
          <a:p>
            <a:r>
              <a:rPr lang="it-IT" dirty="0" smtClean="0">
                <a:solidFill>
                  <a:schemeClr val="bg1"/>
                </a:solidFill>
              </a:rPr>
              <a:t>Water </a:t>
            </a:r>
            <a:r>
              <a:rPr lang="it-IT" dirty="0" err="1" smtClean="0">
                <a:solidFill>
                  <a:schemeClr val="bg1"/>
                </a:solidFill>
              </a:rPr>
              <a:t>birth</a:t>
            </a:r>
            <a:r>
              <a:rPr lang="it-IT" dirty="0" smtClean="0">
                <a:solidFill>
                  <a:schemeClr val="bg1"/>
                </a:solidFill>
              </a:rPr>
              <a:t>…and </a:t>
            </a:r>
            <a:r>
              <a:rPr lang="it-IT" dirty="0" err="1" smtClean="0">
                <a:solidFill>
                  <a:schemeClr val="bg1"/>
                </a:solidFill>
              </a:rPr>
              <a:t>surroundings</a:t>
            </a:r>
            <a:r>
              <a:rPr lang="it-IT" dirty="0" smtClean="0">
                <a:solidFill>
                  <a:schemeClr val="bg1"/>
                </a:solidFill>
              </a:rPr>
              <a:t>!</a:t>
            </a:r>
            <a:endParaRPr lang="it-IT" dirty="0">
              <a:solidFill>
                <a:schemeClr val="bg1"/>
              </a:solidFill>
            </a:endParaRPr>
          </a:p>
        </p:txBody>
      </p:sp>
      <p:sp>
        <p:nvSpPr>
          <p:cNvPr id="3" name="Sottotitolo 2"/>
          <p:cNvSpPr>
            <a:spLocks noGrp="1"/>
          </p:cNvSpPr>
          <p:nvPr>
            <p:ph type="subTitle" idx="1"/>
          </p:nvPr>
        </p:nvSpPr>
        <p:spPr>
          <a:xfrm>
            <a:off x="4624946" y="4808319"/>
            <a:ext cx="3309803" cy="1260629"/>
          </a:xfrm>
        </p:spPr>
        <p:txBody>
          <a:bodyPr>
            <a:normAutofit fontScale="85000" lnSpcReduction="10000"/>
          </a:bodyPr>
          <a:lstStyle/>
          <a:p>
            <a:endParaRPr lang="it-IT" dirty="0"/>
          </a:p>
          <a:p>
            <a:endParaRPr lang="it-IT" dirty="0" smtClean="0"/>
          </a:p>
          <a:p>
            <a:endParaRPr lang="it-IT" dirty="0"/>
          </a:p>
          <a:p>
            <a:r>
              <a:rPr lang="it-IT" dirty="0" smtClean="0">
                <a:solidFill>
                  <a:schemeClr val="bg1">
                    <a:lumMod val="65000"/>
                  </a:schemeClr>
                </a:solidFill>
              </a:rPr>
              <a:t>Antonella Nespoli</a:t>
            </a:r>
          </a:p>
          <a:p>
            <a:r>
              <a:rPr lang="it-IT" sz="1400" dirty="0" err="1" smtClean="0">
                <a:solidFill>
                  <a:schemeClr val="bg1">
                    <a:lumMod val="65000"/>
                  </a:schemeClr>
                </a:solidFill>
              </a:rPr>
              <a:t>Tornovo</a:t>
            </a:r>
            <a:r>
              <a:rPr lang="it-IT" sz="1400" dirty="0" smtClean="0">
                <a:solidFill>
                  <a:schemeClr val="bg1">
                    <a:lumMod val="65000"/>
                  </a:schemeClr>
                </a:solidFill>
              </a:rPr>
              <a:t> </a:t>
            </a:r>
            <a:r>
              <a:rPr lang="it-IT" sz="1400" dirty="0" err="1" smtClean="0">
                <a:solidFill>
                  <a:schemeClr val="bg1">
                    <a:lumMod val="65000"/>
                  </a:schemeClr>
                </a:solidFill>
              </a:rPr>
              <a:t>Veliko</a:t>
            </a:r>
            <a:r>
              <a:rPr lang="it-IT" sz="1400" dirty="0" smtClean="0">
                <a:solidFill>
                  <a:schemeClr val="bg1">
                    <a:lumMod val="65000"/>
                  </a:schemeClr>
                </a:solidFill>
              </a:rPr>
              <a:t> 02 </a:t>
            </a:r>
            <a:r>
              <a:rPr lang="it-IT" sz="1400" dirty="0" err="1" smtClean="0">
                <a:solidFill>
                  <a:schemeClr val="bg1">
                    <a:lumMod val="65000"/>
                  </a:schemeClr>
                </a:solidFill>
              </a:rPr>
              <a:t>November</a:t>
            </a:r>
            <a:r>
              <a:rPr lang="it-IT" sz="1400" dirty="0" smtClean="0">
                <a:solidFill>
                  <a:schemeClr val="bg1">
                    <a:lumMod val="65000"/>
                  </a:schemeClr>
                </a:solidFill>
              </a:rPr>
              <a:t> 2014</a:t>
            </a:r>
            <a:endParaRPr lang="it-IT" sz="1400" dirty="0">
              <a:solidFill>
                <a:schemeClr val="bg1">
                  <a:lumMod val="65000"/>
                </a:schemeClr>
              </a:solidFill>
            </a:endParaRPr>
          </a:p>
        </p:txBody>
      </p:sp>
      <p:graphicFrame>
        <p:nvGraphicFramePr>
          <p:cNvPr id="4" name="Object 6"/>
          <p:cNvGraphicFramePr>
            <a:graphicFrameLocks noChangeAspect="1"/>
          </p:cNvGraphicFramePr>
          <p:nvPr>
            <p:extLst>
              <p:ext uri="{D42A27DB-BD31-4B8C-83A1-F6EECF244321}">
                <p14:modId xmlns:p14="http://schemas.microsoft.com/office/powerpoint/2010/main" val="3484892312"/>
              </p:ext>
            </p:extLst>
          </p:nvPr>
        </p:nvGraphicFramePr>
        <p:xfrm>
          <a:off x="409930" y="411696"/>
          <a:ext cx="982887" cy="961403"/>
        </p:xfrm>
        <a:graphic>
          <a:graphicData uri="http://schemas.openxmlformats.org/presentationml/2006/ole">
            <mc:AlternateContent xmlns:mc="http://schemas.openxmlformats.org/markup-compatibility/2006">
              <mc:Choice xmlns:v="urn:schemas-microsoft-com:vml" Requires="v">
                <p:oleObj spid="_x0000_s1055" name="Fotografia di Photo Editor " r:id="rId3" imgW="1743318" imgH="1704762" progId="MSPhotoEd.3">
                  <p:embed/>
                </p:oleObj>
              </mc:Choice>
              <mc:Fallback>
                <p:oleObj name="Fotografia di Photo Editor " r:id="rId3" imgW="1743318" imgH="1704762"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930" y="411696"/>
                        <a:ext cx="982887" cy="961403"/>
                      </a:xfrm>
                      <a:prstGeom prst="rect">
                        <a:avLst/>
                      </a:prstGeom>
                      <a:noFill/>
                      <a:ln>
                        <a:noFill/>
                      </a:ln>
                      <a:effectLst/>
                    </p:spPr>
                  </p:pic>
                </p:oleObj>
              </mc:Fallback>
            </mc:AlternateContent>
          </a:graphicData>
        </a:graphic>
      </p:graphicFrame>
      <p:pic>
        <p:nvPicPr>
          <p:cNvPr id="5" name="Immagine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9929" y="5407159"/>
            <a:ext cx="982887" cy="10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4190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14860" y="-190966"/>
            <a:ext cx="7024744" cy="1143000"/>
          </a:xfrm>
        </p:spPr>
        <p:txBody>
          <a:bodyPr>
            <a:normAutofit/>
          </a:bodyPr>
          <a:lstStyle/>
          <a:p>
            <a:pPr>
              <a:defRPr/>
            </a:pPr>
            <a:r>
              <a:rPr lang="it-IT" sz="2400" dirty="0" smtClean="0">
                <a:solidFill>
                  <a:srgbClr val="7B9899"/>
                </a:solidFill>
                <a:ea typeface="+mj-ea"/>
              </a:rPr>
              <a:t>Report </a:t>
            </a:r>
            <a:r>
              <a:rPr lang="it-IT" sz="2400" dirty="0" err="1" smtClean="0">
                <a:solidFill>
                  <a:srgbClr val="7B9899"/>
                </a:solidFill>
                <a:ea typeface="+mj-ea"/>
              </a:rPr>
              <a:t>CeDAP</a:t>
            </a:r>
            <a:r>
              <a:rPr lang="it-IT" sz="2400" dirty="0" smtClean="0">
                <a:solidFill>
                  <a:srgbClr val="7B9899"/>
                </a:solidFill>
                <a:ea typeface="+mj-ea"/>
              </a:rPr>
              <a:t> 2009 - Birth</a:t>
            </a:r>
            <a:endParaRPr lang="it-IT" sz="2400" dirty="0">
              <a:ea typeface="+mj-ea"/>
            </a:endParaRPr>
          </a:p>
        </p:txBody>
      </p:sp>
      <p:pic>
        <p:nvPicPr>
          <p:cNvPr id="20483" name="Picture 4"/>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54287" y="1613143"/>
            <a:ext cx="7420828" cy="3130683"/>
          </a:xfrm>
          <a:noFill/>
        </p:spPr>
      </p:pic>
      <p:sp>
        <p:nvSpPr>
          <p:cNvPr id="21508" name="CasellaDiTesto 5"/>
          <p:cNvSpPr txBox="1">
            <a:spLocks noChangeArrowheads="1"/>
          </p:cNvSpPr>
          <p:nvPr/>
        </p:nvSpPr>
        <p:spPr bwMode="auto">
          <a:xfrm>
            <a:off x="583889" y="5195509"/>
            <a:ext cx="790319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it-IT" dirty="0">
                <a:solidFill>
                  <a:srgbClr val="002060"/>
                </a:solidFill>
              </a:rPr>
              <a:t>Some hospitals do </a:t>
            </a:r>
            <a:r>
              <a:rPr lang="it-IT" dirty="0" err="1">
                <a:solidFill>
                  <a:srgbClr val="002060"/>
                </a:solidFill>
              </a:rPr>
              <a:t>not</a:t>
            </a:r>
            <a:r>
              <a:rPr lang="it-IT" dirty="0">
                <a:solidFill>
                  <a:srgbClr val="002060"/>
                </a:solidFill>
              </a:rPr>
              <a:t> </a:t>
            </a:r>
            <a:r>
              <a:rPr lang="it-IT" dirty="0" err="1">
                <a:solidFill>
                  <a:srgbClr val="002060"/>
                </a:solidFill>
              </a:rPr>
              <a:t>have</a:t>
            </a:r>
            <a:r>
              <a:rPr lang="it-IT" dirty="0">
                <a:solidFill>
                  <a:srgbClr val="002060"/>
                </a:solidFill>
              </a:rPr>
              <a:t> </a:t>
            </a:r>
            <a:r>
              <a:rPr lang="it-IT" dirty="0" err="1">
                <a:solidFill>
                  <a:srgbClr val="002060"/>
                </a:solidFill>
              </a:rPr>
              <a:t>different</a:t>
            </a:r>
            <a:r>
              <a:rPr lang="it-IT" dirty="0">
                <a:solidFill>
                  <a:srgbClr val="002060"/>
                </a:solidFill>
              </a:rPr>
              <a:t> </a:t>
            </a:r>
            <a:r>
              <a:rPr lang="it-IT" dirty="0" err="1">
                <a:solidFill>
                  <a:srgbClr val="002060"/>
                </a:solidFill>
              </a:rPr>
              <a:t>guidelines</a:t>
            </a:r>
            <a:r>
              <a:rPr lang="it-IT" dirty="0">
                <a:solidFill>
                  <a:srgbClr val="002060"/>
                </a:solidFill>
              </a:rPr>
              <a:t> for </a:t>
            </a:r>
            <a:r>
              <a:rPr lang="it-IT" dirty="0" err="1">
                <a:solidFill>
                  <a:srgbClr val="002060"/>
                </a:solidFill>
              </a:rPr>
              <a:t>low</a:t>
            </a:r>
            <a:r>
              <a:rPr lang="it-IT" dirty="0">
                <a:solidFill>
                  <a:srgbClr val="002060"/>
                </a:solidFill>
              </a:rPr>
              <a:t> and high </a:t>
            </a:r>
            <a:r>
              <a:rPr lang="it-IT" dirty="0" err="1">
                <a:solidFill>
                  <a:srgbClr val="002060"/>
                </a:solidFill>
              </a:rPr>
              <a:t>risk</a:t>
            </a:r>
            <a:r>
              <a:rPr lang="it-IT" dirty="0">
                <a:solidFill>
                  <a:srgbClr val="002060"/>
                </a:solidFill>
              </a:rPr>
              <a:t> care </a:t>
            </a:r>
            <a:r>
              <a:rPr lang="it-IT" dirty="0" err="1">
                <a:solidFill>
                  <a:srgbClr val="002060"/>
                </a:solidFill>
              </a:rPr>
              <a:t>during</a:t>
            </a:r>
            <a:r>
              <a:rPr lang="it-IT" dirty="0">
                <a:solidFill>
                  <a:srgbClr val="002060"/>
                </a:solidFill>
              </a:rPr>
              <a:t> </a:t>
            </a:r>
            <a:r>
              <a:rPr lang="it-IT" dirty="0" err="1">
                <a:solidFill>
                  <a:srgbClr val="002060"/>
                </a:solidFill>
              </a:rPr>
              <a:t>labour</a:t>
            </a:r>
            <a:r>
              <a:rPr lang="it-IT" dirty="0">
                <a:solidFill>
                  <a:srgbClr val="002060"/>
                </a:solidFill>
              </a:rPr>
              <a:t>.</a:t>
            </a:r>
          </a:p>
          <a:p>
            <a:pPr eaLnBrk="1" hangingPunct="1"/>
            <a:r>
              <a:rPr lang="it-IT" dirty="0" err="1">
                <a:solidFill>
                  <a:srgbClr val="002060"/>
                </a:solidFill>
              </a:rPr>
              <a:t>However</a:t>
            </a:r>
            <a:r>
              <a:rPr lang="it-IT" dirty="0">
                <a:solidFill>
                  <a:srgbClr val="002060"/>
                </a:solidFill>
              </a:rPr>
              <a:t> </a:t>
            </a:r>
            <a:r>
              <a:rPr lang="it-IT" dirty="0" err="1">
                <a:solidFill>
                  <a:srgbClr val="002060"/>
                </a:solidFill>
              </a:rPr>
              <a:t>other</a:t>
            </a:r>
            <a:r>
              <a:rPr lang="it-IT" dirty="0">
                <a:solidFill>
                  <a:srgbClr val="002060"/>
                </a:solidFill>
              </a:rPr>
              <a:t> hospitals </a:t>
            </a:r>
            <a:r>
              <a:rPr lang="it-IT" dirty="0" err="1">
                <a:solidFill>
                  <a:srgbClr val="002060"/>
                </a:solidFill>
              </a:rPr>
              <a:t>have</a:t>
            </a:r>
            <a:r>
              <a:rPr lang="it-IT" dirty="0">
                <a:solidFill>
                  <a:srgbClr val="002060"/>
                </a:solidFill>
              </a:rPr>
              <a:t> </a:t>
            </a:r>
            <a:r>
              <a:rPr lang="it-IT" dirty="0" err="1">
                <a:solidFill>
                  <a:srgbClr val="002060"/>
                </a:solidFill>
              </a:rPr>
              <a:t>developped</a:t>
            </a:r>
            <a:r>
              <a:rPr lang="it-IT" dirty="0">
                <a:solidFill>
                  <a:srgbClr val="002060"/>
                </a:solidFill>
              </a:rPr>
              <a:t> </a:t>
            </a:r>
            <a:r>
              <a:rPr lang="it-IT" dirty="0" err="1">
                <a:solidFill>
                  <a:srgbClr val="002060"/>
                </a:solidFill>
              </a:rPr>
              <a:t>two</a:t>
            </a:r>
            <a:r>
              <a:rPr lang="it-IT" dirty="0">
                <a:solidFill>
                  <a:srgbClr val="002060"/>
                </a:solidFill>
              </a:rPr>
              <a:t> </a:t>
            </a:r>
            <a:r>
              <a:rPr lang="it-IT" dirty="0" err="1">
                <a:solidFill>
                  <a:srgbClr val="002060"/>
                </a:solidFill>
              </a:rPr>
              <a:t>different</a:t>
            </a:r>
            <a:r>
              <a:rPr lang="it-IT" dirty="0">
                <a:solidFill>
                  <a:srgbClr val="002060"/>
                </a:solidFill>
              </a:rPr>
              <a:t> </a:t>
            </a:r>
            <a:r>
              <a:rPr lang="it-IT" dirty="0" err="1">
                <a:solidFill>
                  <a:srgbClr val="002060"/>
                </a:solidFill>
              </a:rPr>
              <a:t>pathways</a:t>
            </a:r>
            <a:r>
              <a:rPr lang="it-IT" dirty="0">
                <a:solidFill>
                  <a:srgbClr val="002060"/>
                </a:solidFill>
              </a:rPr>
              <a:t>, </a:t>
            </a:r>
            <a:r>
              <a:rPr lang="it-IT" dirty="0" err="1">
                <a:solidFill>
                  <a:srgbClr val="002060"/>
                </a:solidFill>
              </a:rPr>
              <a:t>based</a:t>
            </a:r>
            <a:r>
              <a:rPr lang="it-IT" dirty="0">
                <a:solidFill>
                  <a:srgbClr val="002060"/>
                </a:solidFill>
              </a:rPr>
              <a:t> on </a:t>
            </a:r>
            <a:r>
              <a:rPr lang="it-IT" dirty="0" err="1">
                <a:solidFill>
                  <a:srgbClr val="002060"/>
                </a:solidFill>
              </a:rPr>
              <a:t>international</a:t>
            </a:r>
            <a:r>
              <a:rPr lang="it-IT" dirty="0">
                <a:solidFill>
                  <a:srgbClr val="002060"/>
                </a:solidFill>
              </a:rPr>
              <a:t> </a:t>
            </a:r>
            <a:r>
              <a:rPr lang="it-IT" dirty="0" err="1">
                <a:solidFill>
                  <a:srgbClr val="002060"/>
                </a:solidFill>
              </a:rPr>
              <a:t>guidelines</a:t>
            </a:r>
            <a:r>
              <a:rPr lang="it-IT" dirty="0">
                <a:solidFill>
                  <a:srgbClr val="002060"/>
                </a:solidFill>
              </a:rPr>
              <a:t>.</a:t>
            </a:r>
          </a:p>
        </p:txBody>
      </p:sp>
      <p:sp>
        <p:nvSpPr>
          <p:cNvPr id="5" name="Segnaposto numero diapositiva 4"/>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E04F613-2DDC-F544-9F2A-5BAD4F9A471D}" type="slidenum">
              <a:rPr lang="it-IT">
                <a:solidFill>
                  <a:srgbClr val="7B9899"/>
                </a:solidFill>
              </a:rPr>
              <a:pPr eaLnBrk="1" hangingPunct="1"/>
              <a:t>10</a:t>
            </a:fld>
            <a:endParaRPr lang="it-IT">
              <a:solidFill>
                <a:srgbClr val="7B9899"/>
              </a:solidFill>
            </a:endParaRPr>
          </a:p>
        </p:txBody>
      </p:sp>
      <p:sp>
        <p:nvSpPr>
          <p:cNvPr id="3" name="Oval 2"/>
          <p:cNvSpPr/>
          <p:nvPr/>
        </p:nvSpPr>
        <p:spPr>
          <a:xfrm>
            <a:off x="2484438" y="4383463"/>
            <a:ext cx="2051050" cy="360363"/>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3344366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additive="base">
                                        <p:cTn id="7" dur="500" fill="hold"/>
                                        <p:tgtEl>
                                          <p:spTgt spid="21508"/>
                                        </p:tgtEl>
                                        <p:attrNameLst>
                                          <p:attrName>ppt_x</p:attrName>
                                        </p:attrNameLst>
                                      </p:cBhvr>
                                      <p:tavLst>
                                        <p:tav tm="0">
                                          <p:val>
                                            <p:strVal val="#ppt_x"/>
                                          </p:val>
                                        </p:tav>
                                        <p:tav tm="100000">
                                          <p:val>
                                            <p:strVal val="#ppt_x"/>
                                          </p:val>
                                        </p:tav>
                                      </p:tavLst>
                                    </p:anim>
                                    <p:anim calcmode="lin" valueType="num">
                                      <p:cBhvr additive="base">
                                        <p:cTn id="8" dur="500" fill="hold"/>
                                        <p:tgtEl>
                                          <p:spTgt spid="215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871558226"/>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Tree>
    <p:extLst>
      <p:ext uri="{BB962C8B-B14F-4D97-AF65-F5344CB8AC3E}">
        <p14:creationId xmlns:p14="http://schemas.microsoft.com/office/powerpoint/2010/main" val="402771760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2">
            <a:extLst>
              <a:ext uri="{28A0092B-C50C-407E-A947-70E740481C1C}">
                <a14:useLocalDpi xmlns:a14="http://schemas.microsoft.com/office/drawing/2010/main" val="0"/>
              </a:ext>
            </a:extLst>
          </a:blip>
          <a:srcRect l="11076" t="13846" r="15427" b="19450"/>
          <a:stretch>
            <a:fillRect/>
          </a:stretch>
        </p:blipFill>
        <p:spPr bwMode="auto">
          <a:xfrm>
            <a:off x="552956" y="699850"/>
            <a:ext cx="5801080" cy="421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CasellaDiTesto 4"/>
          <p:cNvSpPr txBox="1">
            <a:spLocks noChangeArrowheads="1"/>
          </p:cNvSpPr>
          <p:nvPr/>
        </p:nvSpPr>
        <p:spPr bwMode="auto">
          <a:xfrm>
            <a:off x="521384" y="6274593"/>
            <a:ext cx="293211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it-IT" sz="800" dirty="0" err="1"/>
              <a:t>Glasziou</a:t>
            </a:r>
            <a:r>
              <a:rPr lang="it-IT" sz="800" dirty="0"/>
              <a:t> et al. Too </a:t>
            </a:r>
            <a:r>
              <a:rPr lang="it-IT" sz="800" dirty="0" err="1"/>
              <a:t>much</a:t>
            </a:r>
            <a:r>
              <a:rPr lang="it-IT" sz="800" dirty="0"/>
              <a:t> medicine; </a:t>
            </a:r>
            <a:r>
              <a:rPr lang="it-IT" sz="800" dirty="0" err="1"/>
              <a:t>too</a:t>
            </a:r>
            <a:r>
              <a:rPr lang="it-IT" sz="800" dirty="0"/>
              <a:t> </a:t>
            </a:r>
            <a:r>
              <a:rPr lang="it-IT" sz="800" dirty="0" err="1"/>
              <a:t>little</a:t>
            </a:r>
            <a:r>
              <a:rPr lang="it-IT" sz="800" dirty="0"/>
              <a:t> care. BMJ 2013</a:t>
            </a:r>
          </a:p>
        </p:txBody>
      </p:sp>
      <p:pic>
        <p:nvPicPr>
          <p:cNvPr id="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0177" t="64321" r="52749" b="26014"/>
          <a:stretch/>
        </p:blipFill>
        <p:spPr bwMode="auto">
          <a:xfrm>
            <a:off x="4297775" y="4913003"/>
            <a:ext cx="3646694" cy="1041791"/>
          </a:xfrm>
          <a:prstGeom prst="rect">
            <a:avLst/>
          </a:prstGeom>
          <a:solidFill>
            <a:schemeClr val="bg1"/>
          </a:solidFill>
          <a:ln>
            <a:noFill/>
          </a:ln>
          <a:extLst/>
        </p:spPr>
      </p:pic>
      <p:sp>
        <p:nvSpPr>
          <p:cNvPr id="2" name="Callout 1 1"/>
          <p:cNvSpPr/>
          <p:nvPr/>
        </p:nvSpPr>
        <p:spPr>
          <a:xfrm>
            <a:off x="4297775" y="4913002"/>
            <a:ext cx="4002705" cy="1141664"/>
          </a:xfrm>
          <a:prstGeom prst="borderCallout1">
            <a:avLst>
              <a:gd name="adj1" fmla="val 32233"/>
              <a:gd name="adj2" fmla="val 641"/>
              <a:gd name="adj3" fmla="val -53288"/>
              <a:gd name="adj4" fmla="val -41286"/>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059669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a:xfrm>
            <a:off x="392056" y="276313"/>
            <a:ext cx="7024744" cy="1143000"/>
          </a:xfrm>
        </p:spPr>
        <p:txBody>
          <a:bodyPr/>
          <a:lstStyle/>
          <a:p>
            <a:pPr eaLnBrk="1" hangingPunct="1"/>
            <a:r>
              <a:rPr lang="it-IT" dirty="0" err="1">
                <a:solidFill>
                  <a:srgbClr val="7B9899"/>
                </a:solidFill>
                <a:latin typeface="Georgia" charset="0"/>
              </a:rPr>
              <a:t>University</a:t>
            </a:r>
            <a:r>
              <a:rPr lang="it-IT" dirty="0">
                <a:solidFill>
                  <a:srgbClr val="7B9899"/>
                </a:solidFill>
                <a:latin typeface="Georgia" charset="0"/>
              </a:rPr>
              <a:t> </a:t>
            </a:r>
            <a:r>
              <a:rPr lang="it-IT" dirty="0" err="1">
                <a:solidFill>
                  <a:srgbClr val="7B9899"/>
                </a:solidFill>
                <a:latin typeface="Georgia" charset="0"/>
              </a:rPr>
              <a:t>reform</a:t>
            </a:r>
            <a:r>
              <a:rPr lang="it-IT" dirty="0">
                <a:solidFill>
                  <a:srgbClr val="7B9899"/>
                </a:solidFill>
                <a:latin typeface="Georgia" charset="0"/>
              </a:rPr>
              <a:t> </a:t>
            </a:r>
            <a:r>
              <a:rPr lang="it-IT" sz="1800" dirty="0">
                <a:solidFill>
                  <a:srgbClr val="7B9899"/>
                </a:solidFill>
                <a:latin typeface="Georgia" charset="0"/>
              </a:rPr>
              <a:t>(from 1994 – to </a:t>
            </a:r>
            <a:r>
              <a:rPr lang="it-IT" sz="1800" dirty="0" smtClean="0">
                <a:solidFill>
                  <a:srgbClr val="7B9899"/>
                </a:solidFill>
                <a:latin typeface="Georgia" charset="0"/>
              </a:rPr>
              <a:t>2014)</a:t>
            </a:r>
            <a:endParaRPr lang="it-IT" sz="1800" dirty="0">
              <a:solidFill>
                <a:srgbClr val="7B9899"/>
              </a:solidFill>
              <a:latin typeface="Georgia" charset="0"/>
            </a:endParaRPr>
          </a:p>
        </p:txBody>
      </p:sp>
      <p:sp>
        <p:nvSpPr>
          <p:cNvPr id="21507" name="Segnaposto contenuto 2"/>
          <p:cNvSpPr>
            <a:spLocks noGrp="1"/>
          </p:cNvSpPr>
          <p:nvPr>
            <p:ph sz="quarter" idx="1"/>
          </p:nvPr>
        </p:nvSpPr>
        <p:spPr>
          <a:xfrm>
            <a:off x="396977" y="1781423"/>
            <a:ext cx="8504238" cy="4572000"/>
          </a:xfrm>
        </p:spPr>
        <p:txBody>
          <a:bodyPr/>
          <a:lstStyle/>
          <a:p>
            <a:pPr eaLnBrk="1" hangingPunct="1"/>
            <a:r>
              <a:rPr lang="it-IT" dirty="0" err="1">
                <a:latin typeface="Georgia" charset="0"/>
              </a:rPr>
              <a:t>Degree</a:t>
            </a:r>
            <a:r>
              <a:rPr lang="it-IT" dirty="0">
                <a:latin typeface="Georgia" charset="0"/>
              </a:rPr>
              <a:t> in </a:t>
            </a:r>
            <a:r>
              <a:rPr lang="it-IT" dirty="0" err="1">
                <a:latin typeface="Georgia" charset="0"/>
              </a:rPr>
              <a:t>Midwifery</a:t>
            </a:r>
            <a:r>
              <a:rPr lang="it-IT" dirty="0">
                <a:latin typeface="Georgia" charset="0"/>
              </a:rPr>
              <a:t> </a:t>
            </a:r>
            <a:r>
              <a:rPr lang="it-IT" dirty="0" err="1">
                <a:latin typeface="Georgia" charset="0"/>
              </a:rPr>
              <a:t>since</a:t>
            </a:r>
            <a:r>
              <a:rPr lang="it-IT" dirty="0">
                <a:latin typeface="Georgia" charset="0"/>
              </a:rPr>
              <a:t> 2000</a:t>
            </a:r>
          </a:p>
          <a:p>
            <a:pPr eaLnBrk="1" hangingPunct="1">
              <a:buFont typeface="Wingdings 2" charset="0"/>
              <a:buNone/>
            </a:pPr>
            <a:r>
              <a:rPr lang="it-IT" dirty="0">
                <a:latin typeface="Georgia" charset="0"/>
              </a:rPr>
              <a:t> </a:t>
            </a:r>
          </a:p>
          <a:p>
            <a:pPr eaLnBrk="1" hangingPunct="1">
              <a:buFont typeface="Wingdings 2" charset="0"/>
              <a:buNone/>
            </a:pPr>
            <a:r>
              <a:rPr lang="it-IT" dirty="0">
                <a:latin typeface="Georgia" charset="0"/>
              </a:rPr>
              <a:t>Laurea 1^ livello</a:t>
            </a:r>
          </a:p>
          <a:p>
            <a:pPr eaLnBrk="1" hangingPunct="1">
              <a:buFont typeface="Wingdings 2" charset="0"/>
              <a:buNone/>
            </a:pPr>
            <a:r>
              <a:rPr lang="it-IT" dirty="0">
                <a:latin typeface="Georgia" charset="0"/>
              </a:rPr>
              <a:t>					Master 1^ livello</a:t>
            </a:r>
          </a:p>
          <a:p>
            <a:pPr eaLnBrk="1" hangingPunct="1">
              <a:buFont typeface="Wingdings 2" charset="0"/>
              <a:buNone/>
            </a:pPr>
            <a:endParaRPr lang="it-IT" dirty="0">
              <a:latin typeface="Georgia" charset="0"/>
            </a:endParaRPr>
          </a:p>
          <a:p>
            <a:pPr eaLnBrk="1" hangingPunct="1">
              <a:buFont typeface="Wingdings 2" charset="0"/>
              <a:buNone/>
            </a:pPr>
            <a:r>
              <a:rPr lang="it-IT" dirty="0">
                <a:latin typeface="Georgia" charset="0"/>
              </a:rPr>
              <a:t>Laurea 2^ livello</a:t>
            </a:r>
          </a:p>
          <a:p>
            <a:pPr eaLnBrk="1" hangingPunct="1">
              <a:buFont typeface="Wingdings 2" charset="0"/>
              <a:buNone/>
            </a:pPr>
            <a:r>
              <a:rPr lang="it-IT" dirty="0">
                <a:latin typeface="Georgia" charset="0"/>
              </a:rPr>
              <a:t>					Master 2^ livello</a:t>
            </a:r>
          </a:p>
          <a:p>
            <a:pPr eaLnBrk="1" hangingPunct="1">
              <a:buFont typeface="Wingdings 2" charset="0"/>
              <a:buNone/>
            </a:pPr>
            <a:endParaRPr lang="it-IT" dirty="0">
              <a:latin typeface="Georgia" charset="0"/>
            </a:endParaRPr>
          </a:p>
          <a:p>
            <a:pPr eaLnBrk="1" hangingPunct="1">
              <a:buFont typeface="Wingdings 2" charset="0"/>
              <a:buNone/>
            </a:pPr>
            <a:r>
              <a:rPr lang="it-IT" dirty="0">
                <a:latin typeface="Georgia" charset="0"/>
              </a:rPr>
              <a:t>Dottorato di ricerca</a:t>
            </a:r>
          </a:p>
          <a:p>
            <a:pPr eaLnBrk="1" hangingPunct="1">
              <a:buFont typeface="Wingdings 2" charset="0"/>
              <a:buNone/>
            </a:pPr>
            <a:endParaRPr lang="it-IT" dirty="0">
              <a:latin typeface="Georgia" charset="0"/>
            </a:endParaRPr>
          </a:p>
          <a:p>
            <a:pPr eaLnBrk="1" hangingPunct="1">
              <a:buFont typeface="Wingdings 2" charset="0"/>
              <a:buNone/>
            </a:pPr>
            <a:endParaRPr lang="it-IT" dirty="0">
              <a:latin typeface="Georgia" charset="0"/>
            </a:endParaRPr>
          </a:p>
        </p:txBody>
      </p:sp>
      <p:cxnSp>
        <p:nvCxnSpPr>
          <p:cNvPr id="5" name="Connettore 2 4"/>
          <p:cNvCxnSpPr/>
          <p:nvPr/>
        </p:nvCxnSpPr>
        <p:spPr>
          <a:xfrm>
            <a:off x="781050" y="3140968"/>
            <a:ext cx="0" cy="72008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0" name="Connettore 2 9"/>
          <p:cNvCxnSpPr/>
          <p:nvPr/>
        </p:nvCxnSpPr>
        <p:spPr>
          <a:xfrm>
            <a:off x="714376" y="4652963"/>
            <a:ext cx="0" cy="49063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2" name="Connettore 2 11"/>
          <p:cNvCxnSpPr/>
          <p:nvPr/>
        </p:nvCxnSpPr>
        <p:spPr>
          <a:xfrm>
            <a:off x="2699792" y="2835275"/>
            <a:ext cx="1008112" cy="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 name="Connettore 2 12"/>
          <p:cNvCxnSpPr/>
          <p:nvPr/>
        </p:nvCxnSpPr>
        <p:spPr>
          <a:xfrm>
            <a:off x="2627784" y="4273550"/>
            <a:ext cx="1008112" cy="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21512" name="CasellaDiTesto 13"/>
          <p:cNvSpPr txBox="1">
            <a:spLocks noChangeArrowheads="1"/>
          </p:cNvSpPr>
          <p:nvPr/>
        </p:nvSpPr>
        <p:spPr bwMode="auto">
          <a:xfrm>
            <a:off x="7235825" y="3357563"/>
            <a:ext cx="153193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it-IT"/>
              <a:t>Management</a:t>
            </a:r>
          </a:p>
          <a:p>
            <a:pPr eaLnBrk="1" hangingPunct="1"/>
            <a:r>
              <a:rPr lang="it-IT"/>
              <a:t>Education </a:t>
            </a:r>
          </a:p>
          <a:p>
            <a:pPr eaLnBrk="1" hangingPunct="1"/>
            <a:r>
              <a:rPr lang="it-IT"/>
              <a:t>Research</a:t>
            </a:r>
          </a:p>
        </p:txBody>
      </p:sp>
      <p:sp>
        <p:nvSpPr>
          <p:cNvPr id="15" name="Parentesi graffa chiusa 14"/>
          <p:cNvSpPr/>
          <p:nvPr/>
        </p:nvSpPr>
        <p:spPr>
          <a:xfrm>
            <a:off x="6875463" y="3068638"/>
            <a:ext cx="360362" cy="1800225"/>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16" name="Segnaposto numero diapositiva 1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214AA26-7D87-1449-A75B-A884365F384B}" type="slidenum">
              <a:rPr lang="it-IT">
                <a:solidFill>
                  <a:srgbClr val="7B9899"/>
                </a:solidFill>
              </a:rPr>
              <a:pPr eaLnBrk="1" hangingPunct="1"/>
              <a:t>13</a:t>
            </a:fld>
            <a:endParaRPr lang="it-IT">
              <a:solidFill>
                <a:srgbClr val="7B9899"/>
              </a:solidFill>
            </a:endParaRPr>
          </a:p>
        </p:txBody>
      </p:sp>
      <p:sp>
        <p:nvSpPr>
          <p:cNvPr id="17" name="Rettangolo 16"/>
          <p:cNvSpPr/>
          <p:nvPr/>
        </p:nvSpPr>
        <p:spPr>
          <a:xfrm>
            <a:off x="396977" y="2493119"/>
            <a:ext cx="2952750" cy="22320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8" name="CasellaDiTesto 17"/>
          <p:cNvSpPr txBox="1">
            <a:spLocks noChangeArrowheads="1"/>
          </p:cNvSpPr>
          <p:nvPr/>
        </p:nvSpPr>
        <p:spPr bwMode="auto">
          <a:xfrm>
            <a:off x="4649096" y="2517743"/>
            <a:ext cx="394980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it-IT" sz="2400" dirty="0">
                <a:solidFill>
                  <a:srgbClr val="006600"/>
                </a:solidFill>
              </a:rPr>
              <a:t>	Baby </a:t>
            </a:r>
            <a:r>
              <a:rPr lang="it-IT" sz="2400" dirty="0" err="1">
                <a:solidFill>
                  <a:srgbClr val="006600"/>
                </a:solidFill>
              </a:rPr>
              <a:t>Friendly</a:t>
            </a:r>
            <a:r>
              <a:rPr lang="it-IT" sz="2400" dirty="0">
                <a:solidFill>
                  <a:srgbClr val="006600"/>
                </a:solidFill>
              </a:rPr>
              <a:t> </a:t>
            </a:r>
            <a:r>
              <a:rPr lang="it-IT" sz="2400" dirty="0" err="1">
                <a:solidFill>
                  <a:srgbClr val="006600"/>
                </a:solidFill>
              </a:rPr>
              <a:t>University</a:t>
            </a:r>
            <a:endParaRPr lang="it-IT" sz="2400" dirty="0">
              <a:solidFill>
                <a:srgbClr val="006600"/>
              </a:solidFill>
            </a:endParaRPr>
          </a:p>
        </p:txBody>
      </p:sp>
      <p:sp>
        <p:nvSpPr>
          <p:cNvPr id="19" name="Freccia a destra 18"/>
          <p:cNvSpPr/>
          <p:nvPr/>
        </p:nvSpPr>
        <p:spPr>
          <a:xfrm>
            <a:off x="4164013" y="2690812"/>
            <a:ext cx="719137" cy="144463"/>
          </a:xfrm>
          <a:prstGeom prst="rightArrow">
            <a:avLst/>
          </a:prstGeom>
          <a:solidFill>
            <a:srgbClr val="47A54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 name="TextBox 1"/>
          <p:cNvSpPr txBox="1"/>
          <p:nvPr/>
        </p:nvSpPr>
        <p:spPr>
          <a:xfrm>
            <a:off x="683096" y="3095626"/>
            <a:ext cx="1944688" cy="261937"/>
          </a:xfrm>
          <a:prstGeom prst="rect">
            <a:avLst/>
          </a:prstGeom>
          <a:noFill/>
        </p:spPr>
        <p:txBody>
          <a:bodyPr>
            <a:spAutoFit/>
          </a:bodyPr>
          <a:lstStyle/>
          <a:p>
            <a:pPr algn="ctr">
              <a:defRPr/>
            </a:pPr>
            <a:r>
              <a:rPr lang="en-GB" sz="1050" dirty="0">
                <a:ea typeface="+mn-ea"/>
              </a:rPr>
              <a:t>Bachelor</a:t>
            </a:r>
          </a:p>
        </p:txBody>
      </p:sp>
      <p:sp>
        <p:nvSpPr>
          <p:cNvPr id="20" name="TextBox 19"/>
          <p:cNvSpPr txBox="1"/>
          <p:nvPr/>
        </p:nvSpPr>
        <p:spPr>
          <a:xfrm>
            <a:off x="646113" y="4391025"/>
            <a:ext cx="1944687" cy="261938"/>
          </a:xfrm>
          <a:prstGeom prst="rect">
            <a:avLst/>
          </a:prstGeom>
          <a:noFill/>
        </p:spPr>
        <p:txBody>
          <a:bodyPr>
            <a:spAutoFit/>
          </a:bodyPr>
          <a:lstStyle/>
          <a:p>
            <a:pPr algn="ctr">
              <a:defRPr/>
            </a:pPr>
            <a:r>
              <a:rPr lang="en-GB" sz="1050" dirty="0">
                <a:ea typeface="+mn-ea"/>
              </a:rPr>
              <a:t>Master</a:t>
            </a:r>
          </a:p>
        </p:txBody>
      </p:sp>
      <p:sp>
        <p:nvSpPr>
          <p:cNvPr id="21" name="TextBox 20"/>
          <p:cNvSpPr txBox="1"/>
          <p:nvPr/>
        </p:nvSpPr>
        <p:spPr>
          <a:xfrm>
            <a:off x="820738" y="5689600"/>
            <a:ext cx="1943100" cy="260350"/>
          </a:xfrm>
          <a:prstGeom prst="rect">
            <a:avLst/>
          </a:prstGeom>
          <a:noFill/>
        </p:spPr>
        <p:txBody>
          <a:bodyPr>
            <a:spAutoFit/>
          </a:bodyPr>
          <a:lstStyle/>
          <a:p>
            <a:pPr algn="ctr">
              <a:defRPr/>
            </a:pPr>
            <a:r>
              <a:rPr lang="en-GB" sz="1050" dirty="0">
                <a:ea typeface="+mn-ea"/>
              </a:rPr>
              <a:t>PhD</a:t>
            </a:r>
          </a:p>
        </p:txBody>
      </p:sp>
      <p:sp>
        <p:nvSpPr>
          <p:cNvPr id="22" name="TextBox 21"/>
          <p:cNvSpPr txBox="1"/>
          <p:nvPr/>
        </p:nvSpPr>
        <p:spPr>
          <a:xfrm>
            <a:off x="4356100" y="3536950"/>
            <a:ext cx="1944688" cy="260350"/>
          </a:xfrm>
          <a:prstGeom prst="rect">
            <a:avLst/>
          </a:prstGeom>
          <a:noFill/>
        </p:spPr>
        <p:txBody>
          <a:bodyPr>
            <a:spAutoFit/>
          </a:bodyPr>
          <a:lstStyle/>
          <a:p>
            <a:pPr algn="ctr">
              <a:defRPr/>
            </a:pPr>
            <a:r>
              <a:rPr lang="en-GB" sz="1050" dirty="0">
                <a:ea typeface="+mn-ea"/>
              </a:rPr>
              <a:t>Postgraduate course</a:t>
            </a:r>
          </a:p>
        </p:txBody>
      </p:sp>
      <p:sp>
        <p:nvSpPr>
          <p:cNvPr id="23" name="TextBox 22"/>
          <p:cNvSpPr txBox="1"/>
          <p:nvPr/>
        </p:nvSpPr>
        <p:spPr>
          <a:xfrm>
            <a:off x="4386263" y="4954588"/>
            <a:ext cx="1943100" cy="261937"/>
          </a:xfrm>
          <a:prstGeom prst="rect">
            <a:avLst/>
          </a:prstGeom>
          <a:noFill/>
        </p:spPr>
        <p:txBody>
          <a:bodyPr>
            <a:spAutoFit/>
          </a:bodyPr>
          <a:lstStyle/>
          <a:p>
            <a:pPr algn="ctr">
              <a:defRPr/>
            </a:pPr>
            <a:r>
              <a:rPr lang="en-GB" sz="1050" dirty="0">
                <a:ea typeface="+mn-ea"/>
              </a:rPr>
              <a:t>Postgraduate course</a:t>
            </a:r>
          </a:p>
        </p:txBody>
      </p:sp>
    </p:spTree>
    <p:extLst>
      <p:ext uri="{BB962C8B-B14F-4D97-AF65-F5344CB8AC3E}">
        <p14:creationId xmlns:p14="http://schemas.microsoft.com/office/powerpoint/2010/main" val="38847311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293334948"/>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
        <p:nvSpPr>
          <p:cNvPr id="6" name="Rettangolo 5"/>
          <p:cNvSpPr/>
          <p:nvPr/>
        </p:nvSpPr>
        <p:spPr>
          <a:xfrm>
            <a:off x="5025119" y="1236800"/>
            <a:ext cx="3327391" cy="369332"/>
          </a:xfrm>
          <a:prstGeom prst="rect">
            <a:avLst/>
          </a:prstGeom>
          <a:solidFill>
            <a:schemeClr val="accent4">
              <a:lumMod val="75000"/>
            </a:schemeClr>
          </a:solidFill>
        </p:spPr>
        <p:txBody>
          <a:bodyPr wrap="none">
            <a:spAutoFit/>
          </a:bodyPr>
          <a:lstStyle/>
          <a:p>
            <a:r>
              <a:rPr lang="it-IT" dirty="0">
                <a:solidFill>
                  <a:schemeClr val="bg1"/>
                </a:solidFill>
              </a:rPr>
              <a:t>With high </a:t>
            </a:r>
            <a:r>
              <a:rPr lang="it-IT" dirty="0" err="1">
                <a:solidFill>
                  <a:schemeClr val="bg1"/>
                </a:solidFill>
              </a:rPr>
              <a:t>level</a:t>
            </a:r>
            <a:r>
              <a:rPr lang="it-IT" dirty="0">
                <a:solidFill>
                  <a:schemeClr val="bg1"/>
                </a:solidFill>
              </a:rPr>
              <a:t> of </a:t>
            </a:r>
            <a:r>
              <a:rPr lang="it-IT" dirty="0" err="1">
                <a:solidFill>
                  <a:schemeClr val="bg1"/>
                </a:solidFill>
              </a:rPr>
              <a:t>education</a:t>
            </a:r>
            <a:endParaRPr lang="it-IT" dirty="0">
              <a:solidFill>
                <a:schemeClr val="bg1"/>
              </a:solidFill>
            </a:endParaRPr>
          </a:p>
        </p:txBody>
      </p:sp>
    </p:spTree>
    <p:extLst>
      <p:ext uri="{BB962C8B-B14F-4D97-AF65-F5344CB8AC3E}">
        <p14:creationId xmlns:p14="http://schemas.microsoft.com/office/powerpoint/2010/main" val="301302199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a:xfrm>
            <a:off x="687256" y="456164"/>
            <a:ext cx="7024744" cy="1143000"/>
          </a:xfrm>
        </p:spPr>
        <p:txBody>
          <a:bodyPr/>
          <a:lstStyle/>
          <a:p>
            <a:pPr eaLnBrk="1" hangingPunct="1"/>
            <a:r>
              <a:rPr lang="it-IT" dirty="0" err="1">
                <a:solidFill>
                  <a:srgbClr val="7B9899"/>
                </a:solidFill>
                <a:latin typeface="Georgia" charset="0"/>
              </a:rPr>
              <a:t>Research</a:t>
            </a:r>
            <a:r>
              <a:rPr lang="it-IT" dirty="0">
                <a:solidFill>
                  <a:srgbClr val="7B9899"/>
                </a:solidFill>
                <a:latin typeface="Georgia" charset="0"/>
              </a:rPr>
              <a:t> </a:t>
            </a:r>
            <a:r>
              <a:rPr lang="it-IT" dirty="0" err="1">
                <a:solidFill>
                  <a:srgbClr val="7B9899"/>
                </a:solidFill>
                <a:latin typeface="Georgia" charset="0"/>
              </a:rPr>
              <a:t>groups</a:t>
            </a:r>
            <a:r>
              <a:rPr lang="it-IT" dirty="0">
                <a:solidFill>
                  <a:srgbClr val="7B9899"/>
                </a:solidFill>
                <a:latin typeface="Georgia" charset="0"/>
              </a:rPr>
              <a:t> </a:t>
            </a:r>
          </a:p>
        </p:txBody>
      </p:sp>
      <p:sp>
        <p:nvSpPr>
          <p:cNvPr id="23555" name="Segnaposto contenuto 2"/>
          <p:cNvSpPr>
            <a:spLocks noGrp="1"/>
          </p:cNvSpPr>
          <p:nvPr>
            <p:ph sz="quarter" idx="1"/>
          </p:nvPr>
        </p:nvSpPr>
        <p:spPr>
          <a:xfrm>
            <a:off x="547860" y="1887175"/>
            <a:ext cx="8032747" cy="4572000"/>
          </a:xfrm>
        </p:spPr>
        <p:txBody>
          <a:bodyPr/>
          <a:lstStyle/>
          <a:p>
            <a:pPr eaLnBrk="1" hangingPunct="1"/>
            <a:r>
              <a:rPr lang="it-IT" sz="2800" dirty="0">
                <a:latin typeface="Georgia" charset="0"/>
              </a:rPr>
              <a:t>Be </a:t>
            </a:r>
            <a:r>
              <a:rPr lang="it-IT" sz="2800" dirty="0" err="1">
                <a:latin typeface="Georgia" charset="0"/>
              </a:rPr>
              <a:t>aware</a:t>
            </a:r>
            <a:r>
              <a:rPr lang="it-IT" sz="2800" dirty="0">
                <a:latin typeface="Georgia" charset="0"/>
              </a:rPr>
              <a:t> </a:t>
            </a:r>
            <a:r>
              <a:rPr lang="it-IT" sz="2800" dirty="0" err="1">
                <a:latin typeface="Georgia" charset="0"/>
              </a:rPr>
              <a:t>that</a:t>
            </a:r>
            <a:r>
              <a:rPr lang="it-IT" sz="2800" dirty="0">
                <a:latin typeface="Georgia" charset="0"/>
              </a:rPr>
              <a:t> </a:t>
            </a:r>
            <a:r>
              <a:rPr lang="it-IT" sz="2800" i="1" dirty="0" err="1">
                <a:solidFill>
                  <a:schemeClr val="accent6">
                    <a:lumMod val="75000"/>
                  </a:schemeClr>
                </a:solidFill>
                <a:latin typeface="Georgia" charset="0"/>
              </a:rPr>
              <a:t>clinical</a:t>
            </a:r>
            <a:r>
              <a:rPr lang="it-IT" sz="2800" i="1" dirty="0">
                <a:solidFill>
                  <a:schemeClr val="accent6">
                    <a:lumMod val="75000"/>
                  </a:schemeClr>
                </a:solidFill>
                <a:latin typeface="Georgia" charset="0"/>
              </a:rPr>
              <a:t> </a:t>
            </a:r>
            <a:r>
              <a:rPr lang="it-IT" sz="2800" i="1" dirty="0" err="1">
                <a:solidFill>
                  <a:schemeClr val="accent6">
                    <a:lumMod val="75000"/>
                  </a:schemeClr>
                </a:solidFill>
                <a:latin typeface="Georgia" charset="0"/>
              </a:rPr>
              <a:t>practice</a:t>
            </a:r>
            <a:r>
              <a:rPr lang="it-IT" sz="2800" i="1" dirty="0">
                <a:solidFill>
                  <a:schemeClr val="accent6">
                    <a:lumMod val="75000"/>
                  </a:schemeClr>
                </a:solidFill>
                <a:latin typeface="Georgia" charset="0"/>
              </a:rPr>
              <a:t> </a:t>
            </a:r>
            <a:r>
              <a:rPr lang="it-IT" sz="2800" i="1" dirty="0" err="1">
                <a:solidFill>
                  <a:schemeClr val="accent6">
                    <a:lumMod val="75000"/>
                  </a:schemeClr>
                </a:solidFill>
                <a:latin typeface="Georgia" charset="0"/>
              </a:rPr>
              <a:t>needs</a:t>
            </a:r>
            <a:r>
              <a:rPr lang="it-IT" sz="2800" i="1" dirty="0">
                <a:solidFill>
                  <a:schemeClr val="accent6">
                    <a:lumMod val="75000"/>
                  </a:schemeClr>
                </a:solidFill>
                <a:latin typeface="Georgia" charset="0"/>
              </a:rPr>
              <a:t> </a:t>
            </a:r>
            <a:r>
              <a:rPr lang="it-IT" sz="2800" dirty="0">
                <a:latin typeface="Georgia" charset="0"/>
              </a:rPr>
              <a:t>to be </a:t>
            </a:r>
            <a:r>
              <a:rPr lang="it-IT" sz="2800" dirty="0" err="1">
                <a:latin typeface="Georgia" charset="0"/>
              </a:rPr>
              <a:t>supported</a:t>
            </a:r>
            <a:r>
              <a:rPr lang="it-IT" sz="2800" dirty="0">
                <a:latin typeface="Georgia" charset="0"/>
              </a:rPr>
              <a:t> </a:t>
            </a:r>
            <a:r>
              <a:rPr lang="it-IT" sz="2800" i="1" u="sng" dirty="0">
                <a:solidFill>
                  <a:srgbClr val="E46C0A"/>
                </a:solidFill>
                <a:latin typeface="Georgia" charset="0"/>
              </a:rPr>
              <a:t>by </a:t>
            </a:r>
            <a:r>
              <a:rPr lang="it-IT" sz="2800" i="1" u="sng" dirty="0" err="1" smtClean="0">
                <a:solidFill>
                  <a:srgbClr val="E46C0A"/>
                </a:solidFill>
                <a:latin typeface="Georgia" charset="0"/>
              </a:rPr>
              <a:t>research</a:t>
            </a:r>
            <a:endParaRPr lang="it-IT" sz="2800" i="1" u="sng" dirty="0" smtClean="0">
              <a:solidFill>
                <a:srgbClr val="E46C0A"/>
              </a:solidFill>
              <a:latin typeface="Georgia" charset="0"/>
            </a:endParaRPr>
          </a:p>
          <a:p>
            <a:pPr marL="68580" indent="0" eaLnBrk="1" hangingPunct="1">
              <a:buNone/>
            </a:pPr>
            <a:endParaRPr lang="it-IT" sz="2800" i="1" u="sng" dirty="0">
              <a:latin typeface="Georgia" charset="0"/>
            </a:endParaRPr>
          </a:p>
          <a:p>
            <a:pPr eaLnBrk="1" hangingPunct="1"/>
            <a:r>
              <a:rPr lang="it-IT" dirty="0" err="1">
                <a:latin typeface="Georgia" charset="0"/>
              </a:rPr>
              <a:t>There</a:t>
            </a:r>
            <a:r>
              <a:rPr lang="it-IT" dirty="0">
                <a:latin typeface="Georgia" charset="0"/>
              </a:rPr>
              <a:t> are a </a:t>
            </a:r>
            <a:r>
              <a:rPr lang="it-IT" dirty="0" err="1">
                <a:latin typeface="Georgia" charset="0"/>
              </a:rPr>
              <a:t>lot</a:t>
            </a:r>
            <a:r>
              <a:rPr lang="it-IT" dirty="0">
                <a:latin typeface="Georgia" charset="0"/>
              </a:rPr>
              <a:t> of </a:t>
            </a:r>
            <a:r>
              <a:rPr lang="it-IT" dirty="0" err="1">
                <a:latin typeface="Georgia" charset="0"/>
              </a:rPr>
              <a:t>muldisciplinary</a:t>
            </a:r>
            <a:r>
              <a:rPr lang="it-IT" dirty="0">
                <a:latin typeface="Georgia" charset="0"/>
              </a:rPr>
              <a:t> </a:t>
            </a:r>
            <a:r>
              <a:rPr lang="it-IT" dirty="0" err="1">
                <a:latin typeface="Georgia" charset="0"/>
              </a:rPr>
              <a:t>groups</a:t>
            </a:r>
            <a:r>
              <a:rPr lang="it-IT" dirty="0">
                <a:latin typeface="Georgia" charset="0"/>
              </a:rPr>
              <a:t> </a:t>
            </a:r>
            <a:r>
              <a:rPr lang="it-IT" dirty="0" err="1">
                <a:latin typeface="Georgia" charset="0"/>
              </a:rPr>
              <a:t>where</a:t>
            </a:r>
            <a:r>
              <a:rPr lang="it-IT" dirty="0">
                <a:latin typeface="Georgia" charset="0"/>
              </a:rPr>
              <a:t> </a:t>
            </a:r>
            <a:r>
              <a:rPr lang="it-IT" dirty="0" err="1">
                <a:latin typeface="Georgia" charset="0"/>
              </a:rPr>
              <a:t>midwife</a:t>
            </a:r>
            <a:r>
              <a:rPr lang="it-IT" dirty="0">
                <a:latin typeface="Georgia" charset="0"/>
              </a:rPr>
              <a:t> </a:t>
            </a:r>
            <a:r>
              <a:rPr lang="it-IT" dirty="0" err="1">
                <a:latin typeface="Georgia" charset="0"/>
              </a:rPr>
              <a:t>is</a:t>
            </a:r>
            <a:r>
              <a:rPr lang="it-IT" dirty="0">
                <a:latin typeface="Georgia" charset="0"/>
              </a:rPr>
              <a:t> an </a:t>
            </a:r>
            <a:r>
              <a:rPr lang="it-IT" dirty="0" err="1">
                <a:latin typeface="Georgia" charset="0"/>
              </a:rPr>
              <a:t>important</a:t>
            </a:r>
            <a:r>
              <a:rPr lang="it-IT" dirty="0">
                <a:latin typeface="Georgia" charset="0"/>
              </a:rPr>
              <a:t> </a:t>
            </a:r>
            <a:r>
              <a:rPr lang="it-IT" dirty="0" err="1">
                <a:latin typeface="Georgia" charset="0"/>
              </a:rPr>
              <a:t>element</a:t>
            </a:r>
            <a:r>
              <a:rPr lang="it-IT" dirty="0">
                <a:latin typeface="Georgia" charset="0"/>
              </a:rPr>
              <a:t> in the </a:t>
            </a:r>
            <a:r>
              <a:rPr lang="it-IT" dirty="0" err="1">
                <a:latin typeface="Georgia" charset="0"/>
              </a:rPr>
              <a:t>group</a:t>
            </a:r>
            <a:r>
              <a:rPr lang="it-IT" dirty="0">
                <a:latin typeface="Georgia" charset="0"/>
              </a:rPr>
              <a:t> </a:t>
            </a:r>
            <a:r>
              <a:rPr lang="it-IT" dirty="0" err="1">
                <a:latin typeface="Georgia" charset="0"/>
              </a:rPr>
              <a:t>but</a:t>
            </a:r>
            <a:r>
              <a:rPr lang="it-IT" dirty="0">
                <a:latin typeface="Georgia" charset="0"/>
              </a:rPr>
              <a:t> </a:t>
            </a:r>
            <a:r>
              <a:rPr lang="it-IT" dirty="0" err="1">
                <a:latin typeface="Georgia" charset="0"/>
              </a:rPr>
              <a:t>she</a:t>
            </a:r>
            <a:r>
              <a:rPr lang="it-IT" dirty="0">
                <a:latin typeface="Georgia" charset="0"/>
              </a:rPr>
              <a:t> </a:t>
            </a:r>
            <a:r>
              <a:rPr lang="it-IT" dirty="0" err="1" smtClean="0">
                <a:latin typeface="Georgia" charset="0"/>
              </a:rPr>
              <a:t>isn’t</a:t>
            </a:r>
            <a:r>
              <a:rPr lang="it-IT" dirty="0" smtClean="0">
                <a:latin typeface="Georgia" charset="0"/>
              </a:rPr>
              <a:t> </a:t>
            </a:r>
            <a:r>
              <a:rPr lang="it-IT" dirty="0">
                <a:latin typeface="Georgia" charset="0"/>
              </a:rPr>
              <a:t>the leader of the </a:t>
            </a:r>
            <a:r>
              <a:rPr lang="it-IT" dirty="0" err="1">
                <a:latin typeface="Georgia" charset="0"/>
              </a:rPr>
              <a:t>group</a:t>
            </a:r>
            <a:r>
              <a:rPr lang="it-IT" dirty="0">
                <a:latin typeface="Georgia" charset="0"/>
              </a:rPr>
              <a:t> </a:t>
            </a:r>
          </a:p>
          <a:p>
            <a:pPr eaLnBrk="1" hangingPunct="1"/>
            <a:r>
              <a:rPr lang="it-IT" dirty="0">
                <a:latin typeface="Georgia" charset="0"/>
              </a:rPr>
              <a:t>Some </a:t>
            </a:r>
            <a:r>
              <a:rPr lang="it-IT" dirty="0" err="1">
                <a:latin typeface="Georgia" charset="0"/>
              </a:rPr>
              <a:t>groups</a:t>
            </a:r>
            <a:r>
              <a:rPr lang="it-IT" dirty="0">
                <a:latin typeface="Georgia" charset="0"/>
              </a:rPr>
              <a:t>, with a </a:t>
            </a:r>
            <a:r>
              <a:rPr lang="it-IT" dirty="0" err="1">
                <a:latin typeface="Georgia" charset="0"/>
              </a:rPr>
              <a:t>Midwifery</a:t>
            </a:r>
            <a:r>
              <a:rPr lang="it-IT" dirty="0">
                <a:latin typeface="Georgia" charset="0"/>
              </a:rPr>
              <a:t> </a:t>
            </a:r>
            <a:r>
              <a:rPr lang="it-IT" dirty="0" err="1">
                <a:latin typeface="Georgia" charset="0"/>
              </a:rPr>
              <a:t>aim</a:t>
            </a:r>
            <a:r>
              <a:rPr lang="it-IT" dirty="0">
                <a:latin typeface="Georgia" charset="0"/>
              </a:rPr>
              <a:t>, are </a:t>
            </a:r>
            <a:r>
              <a:rPr lang="it-IT" dirty="0" err="1">
                <a:latin typeface="Georgia" charset="0"/>
              </a:rPr>
              <a:t>directed</a:t>
            </a:r>
            <a:r>
              <a:rPr lang="it-IT" dirty="0">
                <a:latin typeface="Georgia" charset="0"/>
              </a:rPr>
              <a:t> by </a:t>
            </a:r>
            <a:r>
              <a:rPr lang="it-IT" dirty="0" err="1">
                <a:latin typeface="Georgia" charset="0"/>
              </a:rPr>
              <a:t>physicians</a:t>
            </a:r>
            <a:r>
              <a:rPr lang="it-IT" dirty="0">
                <a:latin typeface="Georgia" charset="0"/>
              </a:rPr>
              <a:t> or </a:t>
            </a:r>
            <a:r>
              <a:rPr lang="it-IT" dirty="0" err="1">
                <a:latin typeface="Georgia" charset="0"/>
              </a:rPr>
              <a:t>other</a:t>
            </a:r>
            <a:r>
              <a:rPr lang="it-IT" dirty="0">
                <a:latin typeface="Georgia" charset="0"/>
              </a:rPr>
              <a:t> </a:t>
            </a:r>
            <a:r>
              <a:rPr lang="it-IT" dirty="0" err="1">
                <a:latin typeface="Georgia" charset="0"/>
              </a:rPr>
              <a:t>professionals</a:t>
            </a:r>
            <a:r>
              <a:rPr lang="it-IT" dirty="0">
                <a:latin typeface="Georgia" charset="0"/>
              </a:rPr>
              <a:t> (</a:t>
            </a:r>
            <a:r>
              <a:rPr lang="it-IT" dirty="0" err="1">
                <a:latin typeface="Georgia" charset="0"/>
              </a:rPr>
              <a:t>psycologists</a:t>
            </a:r>
            <a:r>
              <a:rPr lang="it-IT" dirty="0">
                <a:latin typeface="Georgia" charset="0"/>
              </a:rPr>
              <a:t>, </a:t>
            </a:r>
            <a:r>
              <a:rPr lang="it-IT" dirty="0" err="1">
                <a:latin typeface="Georgia" charset="0"/>
              </a:rPr>
              <a:t>sociologists</a:t>
            </a:r>
            <a:r>
              <a:rPr lang="it-IT" dirty="0">
                <a:latin typeface="Georgia" charset="0"/>
              </a:rPr>
              <a:t>…). </a:t>
            </a:r>
          </a:p>
        </p:txBody>
      </p:sp>
      <p:sp>
        <p:nvSpPr>
          <p:cNvPr id="4" name="Segnaposto numero diapositiva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A5E0DE0-8544-B74B-9F47-1DC2EE8B3B7F}" type="slidenum">
              <a:rPr lang="it-IT">
                <a:solidFill>
                  <a:srgbClr val="7B9899"/>
                </a:solidFill>
              </a:rPr>
              <a:pPr eaLnBrk="1" hangingPunct="1"/>
              <a:t>15</a:t>
            </a:fld>
            <a:endParaRPr lang="it-IT">
              <a:solidFill>
                <a:srgbClr val="7B9899"/>
              </a:solidFill>
            </a:endParaRPr>
          </a:p>
        </p:txBody>
      </p:sp>
    </p:spTree>
    <p:extLst>
      <p:ext uri="{BB962C8B-B14F-4D97-AF65-F5344CB8AC3E}">
        <p14:creationId xmlns:p14="http://schemas.microsoft.com/office/powerpoint/2010/main" val="34898508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anim calcmode="lin" valueType="num">
                                      <p:cBhvr additive="base">
                                        <p:cTn id="13"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anim calcmode="lin" valueType="num">
                                      <p:cBhvr additive="base">
                                        <p:cTn id="19" dur="5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1"/>
          <p:cNvSpPr>
            <a:spLocks noGrp="1"/>
          </p:cNvSpPr>
          <p:nvPr>
            <p:ph type="title"/>
          </p:nvPr>
        </p:nvSpPr>
        <p:spPr>
          <a:xfrm>
            <a:off x="542096" y="589616"/>
            <a:ext cx="7992046" cy="758825"/>
          </a:xfrm>
        </p:spPr>
        <p:txBody>
          <a:bodyPr>
            <a:normAutofit/>
          </a:bodyPr>
          <a:lstStyle/>
          <a:p>
            <a:pPr eaLnBrk="1" hangingPunct="1"/>
            <a:r>
              <a:rPr lang="ja-JP" altLang="it-IT" sz="2400" dirty="0" smtClean="0">
                <a:solidFill>
                  <a:srgbClr val="7B9899"/>
                </a:solidFill>
                <a:latin typeface="Georgia" charset="0"/>
              </a:rPr>
              <a:t>‘</a:t>
            </a:r>
            <a:r>
              <a:rPr lang="it-IT" altLang="ja-JP" sz="2400" dirty="0" err="1" smtClean="0">
                <a:solidFill>
                  <a:srgbClr val="7B9899"/>
                </a:solidFill>
                <a:latin typeface="Georgia" charset="0"/>
              </a:rPr>
              <a:t>We</a:t>
            </a:r>
            <a:r>
              <a:rPr lang="it-IT" altLang="ja-JP" sz="2400" dirty="0" smtClean="0">
                <a:solidFill>
                  <a:srgbClr val="7B9899"/>
                </a:solidFill>
                <a:latin typeface="Georgia" charset="0"/>
              </a:rPr>
              <a:t> </a:t>
            </a:r>
            <a:r>
              <a:rPr lang="it-IT" altLang="ja-JP" sz="2400" dirty="0" err="1">
                <a:solidFill>
                  <a:schemeClr val="tx2">
                    <a:lumMod val="75000"/>
                  </a:schemeClr>
                </a:solidFill>
                <a:latin typeface="Georgia" charset="0"/>
              </a:rPr>
              <a:t>n</a:t>
            </a:r>
            <a:r>
              <a:rPr lang="it-IT" sz="2400" dirty="0" err="1" smtClean="0">
                <a:solidFill>
                  <a:schemeClr val="tx2">
                    <a:lumMod val="75000"/>
                  </a:schemeClr>
                </a:solidFill>
                <a:latin typeface="Georgia" charset="0"/>
              </a:rPr>
              <a:t>eed</a:t>
            </a:r>
            <a:r>
              <a:rPr lang="it-IT" sz="2400" dirty="0" smtClean="0">
                <a:solidFill>
                  <a:schemeClr val="tx2">
                    <a:lumMod val="75000"/>
                  </a:schemeClr>
                </a:solidFill>
                <a:latin typeface="Georgia" charset="0"/>
              </a:rPr>
              <a:t> </a:t>
            </a:r>
            <a:r>
              <a:rPr lang="it-IT" sz="2400" dirty="0">
                <a:solidFill>
                  <a:schemeClr val="tx2">
                    <a:lumMod val="75000"/>
                  </a:schemeClr>
                </a:solidFill>
                <a:latin typeface="Georgia" charset="0"/>
              </a:rPr>
              <a:t>to </a:t>
            </a:r>
            <a:r>
              <a:rPr lang="it-IT" sz="2400" dirty="0" err="1">
                <a:solidFill>
                  <a:schemeClr val="tx2">
                    <a:lumMod val="75000"/>
                  </a:schemeClr>
                </a:solidFill>
                <a:latin typeface="Georgia" charset="0"/>
              </a:rPr>
              <a:t>have</a:t>
            </a:r>
            <a:r>
              <a:rPr lang="it-IT" sz="2400" dirty="0">
                <a:solidFill>
                  <a:schemeClr val="tx2">
                    <a:lumMod val="75000"/>
                  </a:schemeClr>
                </a:solidFill>
                <a:latin typeface="Georgia" charset="0"/>
              </a:rPr>
              <a:t> new </a:t>
            </a:r>
            <a:r>
              <a:rPr lang="it-IT" sz="2400" dirty="0" err="1">
                <a:solidFill>
                  <a:schemeClr val="tx2">
                    <a:lumMod val="75000"/>
                  </a:schemeClr>
                </a:solidFill>
                <a:latin typeface="Georgia" charset="0"/>
              </a:rPr>
              <a:t>midwifery</a:t>
            </a:r>
            <a:r>
              <a:rPr lang="it-IT" sz="2400" dirty="0">
                <a:solidFill>
                  <a:schemeClr val="tx2">
                    <a:lumMod val="75000"/>
                  </a:schemeClr>
                </a:solidFill>
                <a:latin typeface="Georgia" charset="0"/>
              </a:rPr>
              <a:t> </a:t>
            </a:r>
            <a:r>
              <a:rPr lang="it-IT" sz="2400" dirty="0" err="1">
                <a:solidFill>
                  <a:schemeClr val="tx2">
                    <a:lumMod val="75000"/>
                  </a:schemeClr>
                </a:solidFill>
                <a:latin typeface="Georgia" charset="0"/>
              </a:rPr>
              <a:t>reasearch</a:t>
            </a:r>
            <a:r>
              <a:rPr lang="it-IT" sz="2400" dirty="0">
                <a:solidFill>
                  <a:schemeClr val="tx2">
                    <a:lumMod val="75000"/>
                  </a:schemeClr>
                </a:solidFill>
                <a:latin typeface="Georgia" charset="0"/>
              </a:rPr>
              <a:t> </a:t>
            </a:r>
            <a:r>
              <a:rPr lang="it-IT" sz="2400" dirty="0" err="1">
                <a:solidFill>
                  <a:schemeClr val="tx2">
                    <a:lumMod val="75000"/>
                  </a:schemeClr>
                </a:solidFill>
                <a:latin typeface="Georgia" charset="0"/>
              </a:rPr>
              <a:t>groups</a:t>
            </a:r>
            <a:r>
              <a:rPr lang="ja-JP" altLang="it-IT" sz="2400" dirty="0" smtClean="0">
                <a:solidFill>
                  <a:schemeClr val="tx2">
                    <a:lumMod val="75000"/>
                  </a:schemeClr>
                </a:solidFill>
                <a:latin typeface="Georgia" charset="0"/>
              </a:rPr>
              <a:t>’</a:t>
            </a:r>
            <a:r>
              <a:rPr lang="en-US" altLang="ja-JP" sz="2400" dirty="0" smtClean="0">
                <a:solidFill>
                  <a:schemeClr val="tx2">
                    <a:lumMod val="75000"/>
                  </a:schemeClr>
                </a:solidFill>
                <a:latin typeface="Georgia" charset="0"/>
              </a:rPr>
              <a:t>…</a:t>
            </a:r>
            <a:endParaRPr lang="it-IT" sz="2400" dirty="0">
              <a:solidFill>
                <a:schemeClr val="tx2">
                  <a:lumMod val="75000"/>
                </a:schemeClr>
              </a:solidFill>
              <a:latin typeface="Georgia" charset="0"/>
            </a:endParaRPr>
          </a:p>
        </p:txBody>
      </p:sp>
      <p:sp>
        <p:nvSpPr>
          <p:cNvPr id="24579" name="Segnaposto contenuto 2"/>
          <p:cNvSpPr>
            <a:spLocks noGrp="1"/>
          </p:cNvSpPr>
          <p:nvPr>
            <p:ph sz="quarter" idx="1"/>
          </p:nvPr>
        </p:nvSpPr>
        <p:spPr>
          <a:xfrm>
            <a:off x="396977" y="2222500"/>
            <a:ext cx="8504238" cy="4572000"/>
          </a:xfrm>
        </p:spPr>
        <p:txBody>
          <a:bodyPr/>
          <a:lstStyle/>
          <a:p>
            <a:pPr eaLnBrk="1" hangingPunct="1">
              <a:buFont typeface="Wingdings 2" charset="0"/>
              <a:buNone/>
            </a:pPr>
            <a:r>
              <a:rPr lang="it-IT" i="1" dirty="0" err="1">
                <a:latin typeface="Georgia" charset="0"/>
              </a:rPr>
              <a:t>Where</a:t>
            </a:r>
            <a:r>
              <a:rPr lang="it-IT" i="1" dirty="0">
                <a:latin typeface="Georgia" charset="0"/>
              </a:rPr>
              <a:t> </a:t>
            </a:r>
            <a:r>
              <a:rPr lang="it-IT" i="1" dirty="0" err="1">
                <a:latin typeface="Georgia" charset="0"/>
              </a:rPr>
              <a:t>could</a:t>
            </a:r>
            <a:r>
              <a:rPr lang="it-IT" i="1" dirty="0">
                <a:latin typeface="Georgia" charset="0"/>
              </a:rPr>
              <a:t> </a:t>
            </a:r>
            <a:r>
              <a:rPr lang="it-IT" i="1" dirty="0" err="1">
                <a:latin typeface="Georgia" charset="0"/>
              </a:rPr>
              <a:t>we</a:t>
            </a:r>
            <a:r>
              <a:rPr lang="it-IT" i="1" dirty="0">
                <a:latin typeface="Georgia" charset="0"/>
              </a:rPr>
              <a:t> start from?</a:t>
            </a:r>
          </a:p>
          <a:p>
            <a:pPr eaLnBrk="1" hangingPunct="1">
              <a:buFont typeface="Wingdings 2" charset="0"/>
              <a:buNone/>
            </a:pPr>
            <a:endParaRPr lang="it-IT" i="1" dirty="0">
              <a:latin typeface="Georgia" charset="0"/>
            </a:endParaRPr>
          </a:p>
          <a:p>
            <a:pPr eaLnBrk="1" hangingPunct="1"/>
            <a:r>
              <a:rPr lang="it-IT" dirty="0">
                <a:latin typeface="Georgia" charset="0"/>
              </a:rPr>
              <a:t>Young </a:t>
            </a:r>
            <a:r>
              <a:rPr lang="it-IT" dirty="0" err="1">
                <a:latin typeface="Georgia" charset="0"/>
              </a:rPr>
              <a:t>generations</a:t>
            </a:r>
            <a:r>
              <a:rPr lang="it-IT" dirty="0" smtClean="0">
                <a:latin typeface="Georgia" charset="0"/>
              </a:rPr>
              <a:t>:</a:t>
            </a:r>
            <a:r>
              <a:rPr lang="ja-JP" altLang="it-IT" dirty="0" smtClean="0">
                <a:latin typeface="Georgia" charset="0"/>
              </a:rPr>
              <a:t>‘</a:t>
            </a:r>
            <a:r>
              <a:rPr lang="it-IT" dirty="0" smtClean="0">
                <a:solidFill>
                  <a:srgbClr val="E46C0A"/>
                </a:solidFill>
                <a:latin typeface="Georgia" charset="0"/>
              </a:rPr>
              <a:t>new</a:t>
            </a:r>
            <a:r>
              <a:rPr lang="it-IT" dirty="0" smtClean="0">
                <a:latin typeface="Georgia" charset="0"/>
              </a:rPr>
              <a:t>’ </a:t>
            </a:r>
            <a:r>
              <a:rPr lang="it-IT" dirty="0" err="1">
                <a:latin typeface="Georgia" charset="0"/>
              </a:rPr>
              <a:t>midwives</a:t>
            </a:r>
            <a:r>
              <a:rPr lang="it-IT" dirty="0">
                <a:latin typeface="Georgia" charset="0"/>
              </a:rPr>
              <a:t> with </a:t>
            </a:r>
            <a:r>
              <a:rPr lang="it-IT" dirty="0">
                <a:solidFill>
                  <a:srgbClr val="E46C0A"/>
                </a:solidFill>
                <a:latin typeface="Georgia" charset="0"/>
              </a:rPr>
              <a:t>new</a:t>
            </a:r>
            <a:r>
              <a:rPr lang="it-IT" dirty="0">
                <a:latin typeface="Georgia" charset="0"/>
              </a:rPr>
              <a:t> </a:t>
            </a:r>
            <a:r>
              <a:rPr lang="it-IT" dirty="0" err="1">
                <a:latin typeface="Georgia" charset="0"/>
              </a:rPr>
              <a:t>models</a:t>
            </a:r>
            <a:endParaRPr lang="it-IT" dirty="0">
              <a:latin typeface="Georgia" charset="0"/>
            </a:endParaRPr>
          </a:p>
          <a:p>
            <a:pPr eaLnBrk="1" hangingPunct="1"/>
            <a:r>
              <a:rPr lang="it-IT" dirty="0">
                <a:latin typeface="Georgia" charset="0"/>
              </a:rPr>
              <a:t>First </a:t>
            </a:r>
            <a:r>
              <a:rPr lang="it-IT" dirty="0" err="1">
                <a:latin typeface="Georgia" charset="0"/>
              </a:rPr>
              <a:t>step</a:t>
            </a:r>
            <a:r>
              <a:rPr lang="it-IT" dirty="0">
                <a:latin typeface="Georgia" charset="0"/>
              </a:rPr>
              <a:t>: </a:t>
            </a:r>
            <a:r>
              <a:rPr lang="it-IT" dirty="0" err="1">
                <a:latin typeface="Georgia" charset="0"/>
              </a:rPr>
              <a:t>knowing</a:t>
            </a:r>
            <a:r>
              <a:rPr lang="it-IT" dirty="0">
                <a:latin typeface="Georgia" charset="0"/>
              </a:rPr>
              <a:t> a model </a:t>
            </a:r>
            <a:r>
              <a:rPr lang="it-IT" i="1" dirty="0">
                <a:latin typeface="Georgia" charset="0"/>
              </a:rPr>
              <a:t>(</a:t>
            </a:r>
            <a:r>
              <a:rPr lang="it-IT" i="1" dirty="0" err="1">
                <a:latin typeface="Georgia" charset="0"/>
              </a:rPr>
              <a:t>conceptual</a:t>
            </a:r>
            <a:r>
              <a:rPr lang="it-IT" i="1" dirty="0">
                <a:latin typeface="Georgia" charset="0"/>
              </a:rPr>
              <a:t>, </a:t>
            </a:r>
            <a:r>
              <a:rPr lang="it-IT" i="1" dirty="0" err="1">
                <a:latin typeface="Georgia" charset="0"/>
              </a:rPr>
              <a:t>practical</a:t>
            </a:r>
            <a:r>
              <a:rPr lang="it-IT" i="1" dirty="0">
                <a:latin typeface="Georgia" charset="0"/>
              </a:rPr>
              <a:t> and educational)</a:t>
            </a:r>
          </a:p>
          <a:p>
            <a:pPr eaLnBrk="1" hangingPunct="1"/>
            <a:r>
              <a:rPr lang="it-IT" dirty="0">
                <a:latin typeface="Georgia" charset="0"/>
              </a:rPr>
              <a:t>Second </a:t>
            </a:r>
            <a:r>
              <a:rPr lang="it-IT" dirty="0" err="1">
                <a:latin typeface="Georgia" charset="0"/>
              </a:rPr>
              <a:t>step</a:t>
            </a:r>
            <a:r>
              <a:rPr lang="it-IT" dirty="0">
                <a:latin typeface="Georgia" charset="0"/>
              </a:rPr>
              <a:t>: </a:t>
            </a:r>
            <a:r>
              <a:rPr lang="it-IT" i="1" dirty="0" err="1">
                <a:solidFill>
                  <a:srgbClr val="E46C0A"/>
                </a:solidFill>
                <a:latin typeface="Georgia" charset="0"/>
              </a:rPr>
              <a:t>declining</a:t>
            </a:r>
            <a:r>
              <a:rPr lang="it-IT" i="1" dirty="0">
                <a:solidFill>
                  <a:srgbClr val="E46C0A"/>
                </a:solidFill>
                <a:latin typeface="Georgia" charset="0"/>
              </a:rPr>
              <a:t> </a:t>
            </a:r>
            <a:r>
              <a:rPr lang="it-IT" i="1" dirty="0" err="1">
                <a:solidFill>
                  <a:srgbClr val="E46C0A"/>
                </a:solidFill>
                <a:latin typeface="Georgia" charset="0"/>
              </a:rPr>
              <a:t>knowledge</a:t>
            </a:r>
            <a:r>
              <a:rPr lang="it-IT" i="1" dirty="0">
                <a:solidFill>
                  <a:srgbClr val="E46C0A"/>
                </a:solidFill>
                <a:latin typeface="Georgia" charset="0"/>
              </a:rPr>
              <a:t> </a:t>
            </a:r>
            <a:r>
              <a:rPr lang="it-IT" dirty="0" err="1">
                <a:latin typeface="Georgia" charset="0"/>
              </a:rPr>
              <a:t>into</a:t>
            </a:r>
            <a:r>
              <a:rPr lang="it-IT" dirty="0">
                <a:latin typeface="Georgia" charset="0"/>
              </a:rPr>
              <a:t> </a:t>
            </a:r>
            <a:r>
              <a:rPr lang="it-IT" dirty="0" err="1">
                <a:latin typeface="Georgia" charset="0"/>
              </a:rPr>
              <a:t>everyday</a:t>
            </a:r>
            <a:r>
              <a:rPr lang="it-IT" dirty="0">
                <a:latin typeface="Georgia" charset="0"/>
              </a:rPr>
              <a:t> </a:t>
            </a:r>
            <a:r>
              <a:rPr lang="it-IT" dirty="0" err="1">
                <a:latin typeface="Georgia" charset="0"/>
              </a:rPr>
              <a:t>practice</a:t>
            </a:r>
            <a:endParaRPr lang="it-IT" dirty="0">
              <a:latin typeface="Georgia" charset="0"/>
            </a:endParaRPr>
          </a:p>
          <a:p>
            <a:pPr eaLnBrk="1" hangingPunct="1"/>
            <a:r>
              <a:rPr lang="it-IT" dirty="0">
                <a:latin typeface="Georgia" charset="0"/>
              </a:rPr>
              <a:t>…and </a:t>
            </a:r>
            <a:r>
              <a:rPr lang="it-IT" dirty="0" err="1">
                <a:latin typeface="Georgia" charset="0"/>
              </a:rPr>
              <a:t>then</a:t>
            </a:r>
            <a:r>
              <a:rPr lang="it-IT" dirty="0">
                <a:latin typeface="Georgia" charset="0"/>
              </a:rPr>
              <a:t> </a:t>
            </a:r>
            <a:r>
              <a:rPr lang="it-IT" dirty="0" err="1">
                <a:latin typeface="Georgia" charset="0"/>
              </a:rPr>
              <a:t>we</a:t>
            </a:r>
            <a:r>
              <a:rPr lang="it-IT" dirty="0">
                <a:latin typeface="Georgia" charset="0"/>
              </a:rPr>
              <a:t> </a:t>
            </a:r>
            <a:r>
              <a:rPr lang="it-IT" dirty="0" err="1">
                <a:latin typeface="Georgia" charset="0"/>
              </a:rPr>
              <a:t>will</a:t>
            </a:r>
            <a:r>
              <a:rPr lang="it-IT" dirty="0">
                <a:latin typeface="Georgia" charset="0"/>
              </a:rPr>
              <a:t> </a:t>
            </a:r>
            <a:r>
              <a:rPr lang="it-IT" dirty="0" err="1">
                <a:latin typeface="Georgia" charset="0"/>
              </a:rPr>
              <a:t>begin</a:t>
            </a:r>
            <a:r>
              <a:rPr lang="it-IT" dirty="0">
                <a:latin typeface="Georgia" charset="0"/>
              </a:rPr>
              <a:t> to </a:t>
            </a:r>
            <a:r>
              <a:rPr lang="it-IT" dirty="0" err="1">
                <a:latin typeface="Georgia" charset="0"/>
              </a:rPr>
              <a:t>walk</a:t>
            </a:r>
            <a:r>
              <a:rPr lang="it-IT" dirty="0">
                <a:latin typeface="Georgia" charset="0"/>
              </a:rPr>
              <a:t>!</a:t>
            </a:r>
          </a:p>
          <a:p>
            <a:pPr eaLnBrk="1" hangingPunct="1">
              <a:buFont typeface="Wingdings 2" charset="0"/>
              <a:buNone/>
            </a:pPr>
            <a:r>
              <a:rPr lang="it-IT" dirty="0">
                <a:latin typeface="Georgia" charset="0"/>
              </a:rPr>
              <a:t>					</a:t>
            </a:r>
            <a:endParaRPr lang="it-IT" dirty="0" smtClean="0">
              <a:latin typeface="Georgia" charset="0"/>
            </a:endParaRPr>
          </a:p>
          <a:p>
            <a:pPr eaLnBrk="1" hangingPunct="1">
              <a:buFont typeface="Wingdings 2" charset="0"/>
              <a:buNone/>
            </a:pPr>
            <a:r>
              <a:rPr lang="it-IT" b="1" dirty="0">
                <a:solidFill>
                  <a:srgbClr val="008000"/>
                </a:solidFill>
                <a:latin typeface="Georgia" charset="0"/>
              </a:rPr>
              <a:t>	</a:t>
            </a:r>
            <a:r>
              <a:rPr lang="it-IT" b="1" dirty="0" smtClean="0">
                <a:solidFill>
                  <a:srgbClr val="008000"/>
                </a:solidFill>
                <a:latin typeface="Georgia" charset="0"/>
              </a:rPr>
              <a:t>			</a:t>
            </a:r>
            <a:r>
              <a:rPr lang="it-IT" b="1" dirty="0" err="1" smtClean="0">
                <a:solidFill>
                  <a:srgbClr val="008000"/>
                </a:solidFill>
                <a:latin typeface="Georgia" charset="0"/>
              </a:rPr>
              <a:t>Now</a:t>
            </a:r>
            <a:r>
              <a:rPr lang="it-IT" b="1" dirty="0" smtClean="0">
                <a:solidFill>
                  <a:srgbClr val="008000"/>
                </a:solidFill>
                <a:latin typeface="Georgia" charset="0"/>
              </a:rPr>
              <a:t> </a:t>
            </a:r>
            <a:r>
              <a:rPr lang="it-IT" b="1" dirty="0" err="1">
                <a:solidFill>
                  <a:srgbClr val="008000"/>
                </a:solidFill>
                <a:latin typeface="Georgia" charset="0"/>
              </a:rPr>
              <a:t>it</a:t>
            </a:r>
            <a:r>
              <a:rPr lang="it-IT" b="1" dirty="0">
                <a:solidFill>
                  <a:srgbClr val="008000"/>
                </a:solidFill>
                <a:latin typeface="Georgia" charset="0"/>
              </a:rPr>
              <a:t> </a:t>
            </a:r>
            <a:r>
              <a:rPr lang="it-IT" b="1" dirty="0" err="1">
                <a:solidFill>
                  <a:srgbClr val="008000"/>
                </a:solidFill>
                <a:latin typeface="Georgia" charset="0"/>
              </a:rPr>
              <a:t>is</a:t>
            </a:r>
            <a:r>
              <a:rPr lang="it-IT" b="1" dirty="0">
                <a:solidFill>
                  <a:srgbClr val="008000"/>
                </a:solidFill>
                <a:latin typeface="Georgia" charset="0"/>
              </a:rPr>
              <a:t> time!</a:t>
            </a:r>
          </a:p>
          <a:p>
            <a:pPr eaLnBrk="1" hangingPunct="1">
              <a:buFont typeface="Wingdings 2" charset="0"/>
              <a:buNone/>
            </a:pPr>
            <a:endParaRPr lang="it-IT" dirty="0">
              <a:latin typeface="Georgia" charset="0"/>
            </a:endParaRPr>
          </a:p>
          <a:p>
            <a:pPr eaLnBrk="1" hangingPunct="1"/>
            <a:endParaRPr lang="it-IT" dirty="0">
              <a:latin typeface="Georgia" charset="0"/>
            </a:endParaRPr>
          </a:p>
        </p:txBody>
      </p:sp>
      <p:sp>
        <p:nvSpPr>
          <p:cNvPr id="4" name="Segnaposto numero diapositiva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A4024AB-095B-9F40-B67C-28CBBB168705}" type="slidenum">
              <a:rPr lang="it-IT">
                <a:solidFill>
                  <a:srgbClr val="7B9899"/>
                </a:solidFill>
              </a:rPr>
              <a:pPr eaLnBrk="1" hangingPunct="1"/>
              <a:t>16</a:t>
            </a:fld>
            <a:endParaRPr lang="it-IT">
              <a:solidFill>
                <a:srgbClr val="7B9899"/>
              </a:solidFill>
            </a:endParaRPr>
          </a:p>
        </p:txBody>
      </p:sp>
      <p:sp>
        <p:nvSpPr>
          <p:cNvPr id="2" name="CasellaDiTesto 1"/>
          <p:cNvSpPr txBox="1"/>
          <p:nvPr/>
        </p:nvSpPr>
        <p:spPr>
          <a:xfrm>
            <a:off x="5577725" y="1846259"/>
            <a:ext cx="3102419" cy="369332"/>
          </a:xfrm>
          <a:prstGeom prst="rect">
            <a:avLst/>
          </a:prstGeom>
          <a:noFill/>
        </p:spPr>
        <p:txBody>
          <a:bodyPr wrap="none" rtlCol="0">
            <a:spAutoFit/>
          </a:bodyPr>
          <a:lstStyle/>
          <a:p>
            <a:r>
              <a:rPr lang="it-IT" dirty="0" err="1" smtClean="0">
                <a:solidFill>
                  <a:srgbClr val="E46C0A"/>
                </a:solidFill>
              </a:rPr>
              <a:t>Not</a:t>
            </a:r>
            <a:r>
              <a:rPr lang="it-IT" dirty="0" smtClean="0">
                <a:solidFill>
                  <a:srgbClr val="E46C0A"/>
                </a:solidFill>
              </a:rPr>
              <a:t> </a:t>
            </a:r>
            <a:r>
              <a:rPr lang="it-IT" dirty="0" err="1" smtClean="0">
                <a:solidFill>
                  <a:srgbClr val="E46C0A"/>
                </a:solidFill>
              </a:rPr>
              <a:t>only</a:t>
            </a:r>
            <a:r>
              <a:rPr lang="it-IT" dirty="0" smtClean="0">
                <a:solidFill>
                  <a:srgbClr val="E46C0A"/>
                </a:solidFill>
              </a:rPr>
              <a:t> </a:t>
            </a:r>
            <a:r>
              <a:rPr lang="it-IT" dirty="0" err="1" smtClean="0">
                <a:solidFill>
                  <a:srgbClr val="E46C0A"/>
                </a:solidFill>
              </a:rPr>
              <a:t>young</a:t>
            </a:r>
            <a:r>
              <a:rPr lang="it-IT" dirty="0" smtClean="0">
                <a:solidFill>
                  <a:srgbClr val="E46C0A"/>
                </a:solidFill>
              </a:rPr>
              <a:t> </a:t>
            </a:r>
            <a:r>
              <a:rPr lang="it-IT" dirty="0" err="1" smtClean="0">
                <a:solidFill>
                  <a:srgbClr val="E46C0A"/>
                </a:solidFill>
              </a:rPr>
              <a:t>but</a:t>
            </a:r>
            <a:r>
              <a:rPr lang="it-IT" dirty="0" smtClean="0">
                <a:solidFill>
                  <a:srgbClr val="E46C0A"/>
                </a:solidFill>
              </a:rPr>
              <a:t> ‘new’!</a:t>
            </a:r>
            <a:endParaRPr lang="it-IT" dirty="0">
              <a:solidFill>
                <a:srgbClr val="E46C0A"/>
              </a:solidFill>
            </a:endParaRPr>
          </a:p>
        </p:txBody>
      </p:sp>
      <p:sp>
        <p:nvSpPr>
          <p:cNvPr id="3" name="Callout 1 2"/>
          <p:cNvSpPr/>
          <p:nvPr/>
        </p:nvSpPr>
        <p:spPr>
          <a:xfrm>
            <a:off x="5577724" y="1620174"/>
            <a:ext cx="3102419" cy="946256"/>
          </a:xfrm>
          <a:prstGeom prst="borderCallout1">
            <a:avLst>
              <a:gd name="adj1" fmla="val 42274"/>
              <a:gd name="adj2" fmla="val -1580"/>
              <a:gd name="adj3" fmla="val 169235"/>
              <a:gd name="adj4" fmla="val -46352"/>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stretch>
            <a:fillRect/>
          </a:stretch>
        </p:blipFill>
        <p:spPr>
          <a:xfrm>
            <a:off x="5914368" y="5159049"/>
            <a:ext cx="2773328" cy="1386664"/>
          </a:xfrm>
          <a:prstGeom prst="rect">
            <a:avLst/>
          </a:prstGeom>
        </p:spPr>
      </p:pic>
    </p:spTree>
    <p:extLst>
      <p:ext uri="{BB962C8B-B14F-4D97-AF65-F5344CB8AC3E}">
        <p14:creationId xmlns:p14="http://schemas.microsoft.com/office/powerpoint/2010/main" val="32340727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anim calcmode="lin" valueType="num">
                                      <p:cBhvr additive="base">
                                        <p:cTn id="13"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4579">
                                            <p:txEl>
                                              <p:pRg st="3" end="3"/>
                                            </p:txEl>
                                          </p:spTgt>
                                        </p:tgtEl>
                                        <p:attrNameLst>
                                          <p:attrName>style.visibility</p:attrName>
                                        </p:attrNameLst>
                                      </p:cBhvr>
                                      <p:to>
                                        <p:strVal val="visible"/>
                                      </p:to>
                                    </p:set>
                                    <p:anim calcmode="lin" valueType="num">
                                      <p:cBhvr additive="base">
                                        <p:cTn id="19" dur="5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4579">
                                            <p:txEl>
                                              <p:pRg st="4" end="4"/>
                                            </p:txEl>
                                          </p:spTgt>
                                        </p:tgtEl>
                                        <p:attrNameLst>
                                          <p:attrName>style.visibility</p:attrName>
                                        </p:attrNameLst>
                                      </p:cBhvr>
                                      <p:to>
                                        <p:strVal val="visible"/>
                                      </p:to>
                                    </p:set>
                                    <p:anim calcmode="lin" valueType="num">
                                      <p:cBhvr additive="base">
                                        <p:cTn id="25" dur="5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4579">
                                            <p:txEl>
                                              <p:pRg st="5" end="5"/>
                                            </p:txEl>
                                          </p:spTgt>
                                        </p:tgtEl>
                                        <p:attrNameLst>
                                          <p:attrName>style.visibility</p:attrName>
                                        </p:attrNameLst>
                                      </p:cBhvr>
                                      <p:to>
                                        <p:strVal val="visible"/>
                                      </p:to>
                                    </p:set>
                                    <p:anim calcmode="lin" valueType="num">
                                      <p:cBhvr additive="base">
                                        <p:cTn id="31" dur="500" fill="hold"/>
                                        <p:tgtEl>
                                          <p:spTgt spid="2457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5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24579">
                                            <p:txEl>
                                              <p:pRg st="6" end="6"/>
                                            </p:txEl>
                                          </p:spTgt>
                                        </p:tgtEl>
                                        <p:attrNameLst>
                                          <p:attrName>style.visibility</p:attrName>
                                        </p:attrNameLst>
                                      </p:cBhvr>
                                      <p:to>
                                        <p:strVal val="visible"/>
                                      </p:to>
                                    </p:set>
                                    <p:anim calcmode="lin" valueType="num">
                                      <p:cBhvr additive="base">
                                        <p:cTn id="37" dur="500" fill="hold"/>
                                        <p:tgtEl>
                                          <p:spTgt spid="2457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5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4579">
                                            <p:txEl>
                                              <p:pRg st="7" end="7"/>
                                            </p:txEl>
                                          </p:spTgt>
                                        </p:tgtEl>
                                        <p:attrNameLst>
                                          <p:attrName>style.visibility</p:attrName>
                                        </p:attrNameLst>
                                      </p:cBhvr>
                                      <p:to>
                                        <p:strVal val="visible"/>
                                      </p:to>
                                    </p:set>
                                    <p:anim calcmode="lin" valueType="num">
                                      <p:cBhvr additive="base">
                                        <p:cTn id="43" dur="500" fill="hold"/>
                                        <p:tgtEl>
                                          <p:spTgt spid="24579">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57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552402883"/>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
        <p:nvSpPr>
          <p:cNvPr id="6" name="Rettangolo 5"/>
          <p:cNvSpPr/>
          <p:nvPr/>
        </p:nvSpPr>
        <p:spPr>
          <a:xfrm>
            <a:off x="5025119" y="1236800"/>
            <a:ext cx="3327391" cy="369332"/>
          </a:xfrm>
          <a:prstGeom prst="rect">
            <a:avLst/>
          </a:prstGeom>
          <a:solidFill>
            <a:schemeClr val="accent4">
              <a:lumMod val="75000"/>
            </a:schemeClr>
          </a:solidFill>
        </p:spPr>
        <p:txBody>
          <a:bodyPr wrap="none">
            <a:spAutoFit/>
          </a:bodyPr>
          <a:lstStyle/>
          <a:p>
            <a:r>
              <a:rPr lang="it-IT" dirty="0">
                <a:solidFill>
                  <a:schemeClr val="bg1"/>
                </a:solidFill>
              </a:rPr>
              <a:t>With high </a:t>
            </a:r>
            <a:r>
              <a:rPr lang="it-IT" dirty="0" err="1">
                <a:solidFill>
                  <a:schemeClr val="bg1"/>
                </a:solidFill>
              </a:rPr>
              <a:t>level</a:t>
            </a:r>
            <a:r>
              <a:rPr lang="it-IT" dirty="0">
                <a:solidFill>
                  <a:schemeClr val="bg1"/>
                </a:solidFill>
              </a:rPr>
              <a:t> of </a:t>
            </a:r>
            <a:r>
              <a:rPr lang="it-IT" dirty="0" err="1">
                <a:solidFill>
                  <a:schemeClr val="bg1"/>
                </a:solidFill>
              </a:rPr>
              <a:t>education</a:t>
            </a:r>
            <a:endParaRPr lang="it-IT" dirty="0">
              <a:solidFill>
                <a:schemeClr val="bg1"/>
              </a:solidFill>
            </a:endParaRPr>
          </a:p>
        </p:txBody>
      </p:sp>
      <p:pic>
        <p:nvPicPr>
          <p:cNvPr id="7" name="Immagine 6"/>
          <p:cNvPicPr>
            <a:picLocks noChangeAspect="1"/>
          </p:cNvPicPr>
          <p:nvPr/>
        </p:nvPicPr>
        <p:blipFill rotWithShape="1">
          <a:blip r:embed="rId7"/>
          <a:srcRect l="12822" t="6963" r="7330" b="34544"/>
          <a:stretch/>
        </p:blipFill>
        <p:spPr>
          <a:xfrm>
            <a:off x="3489158" y="173789"/>
            <a:ext cx="1535961" cy="1500241"/>
          </a:xfrm>
          <a:prstGeom prst="rect">
            <a:avLst/>
          </a:prstGeom>
        </p:spPr>
      </p:pic>
    </p:spTree>
    <p:extLst>
      <p:ext uri="{BB962C8B-B14F-4D97-AF65-F5344CB8AC3E}">
        <p14:creationId xmlns:p14="http://schemas.microsoft.com/office/powerpoint/2010/main" val="3232261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632435" y="630841"/>
            <a:ext cx="3746500" cy="1320800"/>
          </a:xfrm>
          <a:prstGeom prst="rect">
            <a:avLst/>
          </a:prstGeom>
        </p:spPr>
      </p:pic>
      <p:sp>
        <p:nvSpPr>
          <p:cNvPr id="3" name="CasellaDiTesto 2"/>
          <p:cNvSpPr txBox="1"/>
          <p:nvPr/>
        </p:nvSpPr>
        <p:spPr>
          <a:xfrm>
            <a:off x="4963877" y="-15490"/>
            <a:ext cx="1938677" cy="646331"/>
          </a:xfrm>
          <a:prstGeom prst="rect">
            <a:avLst/>
          </a:prstGeom>
          <a:noFill/>
        </p:spPr>
        <p:txBody>
          <a:bodyPr wrap="none" rtlCol="0">
            <a:spAutoFit/>
          </a:bodyPr>
          <a:lstStyle/>
          <a:p>
            <a:r>
              <a:rPr lang="it-IT" sz="3600" dirty="0" err="1" smtClean="0">
                <a:solidFill>
                  <a:schemeClr val="bg1"/>
                </a:solidFill>
              </a:rPr>
              <a:t>Midwife</a:t>
            </a:r>
            <a:endParaRPr lang="it-IT" sz="3600" dirty="0">
              <a:solidFill>
                <a:schemeClr val="bg1"/>
              </a:solidFill>
            </a:endParaRPr>
          </a:p>
        </p:txBody>
      </p:sp>
      <p:pic>
        <p:nvPicPr>
          <p:cNvPr id="4" name="Immagine 3"/>
          <p:cNvPicPr>
            <a:picLocks noChangeAspect="1"/>
          </p:cNvPicPr>
          <p:nvPr/>
        </p:nvPicPr>
        <p:blipFill rotWithShape="1">
          <a:blip r:embed="rId3"/>
          <a:srcRect b="47977"/>
          <a:stretch/>
        </p:blipFill>
        <p:spPr>
          <a:xfrm>
            <a:off x="535204" y="2268380"/>
            <a:ext cx="8042857" cy="1356175"/>
          </a:xfrm>
          <a:prstGeom prst="rect">
            <a:avLst/>
          </a:prstGeom>
        </p:spPr>
      </p:pic>
      <p:pic>
        <p:nvPicPr>
          <p:cNvPr id="5" name="Immagine 4"/>
          <p:cNvPicPr>
            <a:picLocks noChangeAspect="1"/>
          </p:cNvPicPr>
          <p:nvPr/>
        </p:nvPicPr>
        <p:blipFill>
          <a:blip r:embed="rId4"/>
          <a:stretch>
            <a:fillRect/>
          </a:stretch>
        </p:blipFill>
        <p:spPr>
          <a:xfrm>
            <a:off x="632434" y="3921125"/>
            <a:ext cx="7945627" cy="1332603"/>
          </a:xfrm>
          <a:prstGeom prst="rect">
            <a:avLst/>
          </a:prstGeom>
        </p:spPr>
      </p:pic>
      <p:sp>
        <p:nvSpPr>
          <p:cNvPr id="6" name="Rettangolo 5"/>
          <p:cNvSpPr/>
          <p:nvPr/>
        </p:nvSpPr>
        <p:spPr>
          <a:xfrm>
            <a:off x="632434" y="5568675"/>
            <a:ext cx="6910445" cy="646331"/>
          </a:xfrm>
          <a:prstGeom prst="rect">
            <a:avLst/>
          </a:prstGeom>
          <a:ln>
            <a:solidFill>
              <a:schemeClr val="accent6"/>
            </a:solidFill>
          </a:ln>
        </p:spPr>
        <p:txBody>
          <a:bodyPr wrap="square">
            <a:spAutoFit/>
          </a:bodyPr>
          <a:lstStyle/>
          <a:p>
            <a:r>
              <a:rPr lang="it-IT" dirty="0" smtClean="0">
                <a:solidFill>
                  <a:schemeClr val="bg2">
                    <a:lumMod val="50000"/>
                  </a:schemeClr>
                </a:solidFill>
              </a:rPr>
              <a:t>‘…to </a:t>
            </a:r>
            <a:r>
              <a:rPr lang="it-IT" dirty="0" err="1">
                <a:solidFill>
                  <a:schemeClr val="bg2">
                    <a:lumMod val="50000"/>
                  </a:schemeClr>
                </a:solidFill>
              </a:rPr>
              <a:t>promote</a:t>
            </a:r>
            <a:r>
              <a:rPr lang="it-IT" dirty="0">
                <a:solidFill>
                  <a:schemeClr val="bg2">
                    <a:lumMod val="50000"/>
                  </a:schemeClr>
                </a:solidFill>
              </a:rPr>
              <a:t>, to </a:t>
            </a:r>
            <a:r>
              <a:rPr lang="it-IT" dirty="0" err="1">
                <a:solidFill>
                  <a:schemeClr val="bg2">
                    <a:lumMod val="50000"/>
                  </a:schemeClr>
                </a:solidFill>
              </a:rPr>
              <a:t>protect</a:t>
            </a:r>
            <a:r>
              <a:rPr lang="it-IT" dirty="0">
                <a:solidFill>
                  <a:schemeClr val="bg2">
                    <a:lumMod val="50000"/>
                  </a:schemeClr>
                </a:solidFill>
              </a:rPr>
              <a:t>, to </a:t>
            </a:r>
            <a:r>
              <a:rPr lang="it-IT" dirty="0" err="1">
                <a:solidFill>
                  <a:schemeClr val="bg2">
                    <a:lumMod val="50000"/>
                  </a:schemeClr>
                </a:solidFill>
              </a:rPr>
              <a:t>support</a:t>
            </a:r>
            <a:r>
              <a:rPr lang="it-IT" dirty="0">
                <a:solidFill>
                  <a:schemeClr val="bg2">
                    <a:lumMod val="50000"/>
                  </a:schemeClr>
                </a:solidFill>
              </a:rPr>
              <a:t> the gender </a:t>
            </a:r>
            <a:r>
              <a:rPr lang="it-IT" dirty="0" err="1">
                <a:solidFill>
                  <a:schemeClr val="bg2">
                    <a:lumMod val="50000"/>
                  </a:schemeClr>
                </a:solidFill>
              </a:rPr>
              <a:t>health</a:t>
            </a:r>
            <a:r>
              <a:rPr lang="it-IT" dirty="0">
                <a:solidFill>
                  <a:schemeClr val="bg2">
                    <a:lumMod val="50000"/>
                  </a:schemeClr>
                </a:solidFill>
              </a:rPr>
              <a:t> </a:t>
            </a:r>
            <a:endParaRPr lang="it-IT" dirty="0" smtClean="0">
              <a:solidFill>
                <a:schemeClr val="bg2">
                  <a:lumMod val="50000"/>
                </a:schemeClr>
              </a:solidFill>
            </a:endParaRPr>
          </a:p>
          <a:p>
            <a:r>
              <a:rPr lang="it-IT" dirty="0" smtClean="0">
                <a:solidFill>
                  <a:schemeClr val="bg2">
                    <a:lumMod val="50000"/>
                  </a:schemeClr>
                </a:solidFill>
              </a:rPr>
              <a:t>in </a:t>
            </a:r>
            <a:r>
              <a:rPr lang="it-IT" dirty="0" err="1">
                <a:solidFill>
                  <a:schemeClr val="bg2">
                    <a:lumMod val="50000"/>
                  </a:schemeClr>
                </a:solidFill>
              </a:rPr>
              <a:t>whole</a:t>
            </a:r>
            <a:r>
              <a:rPr lang="it-IT" dirty="0">
                <a:solidFill>
                  <a:schemeClr val="bg2">
                    <a:lumMod val="50000"/>
                  </a:schemeClr>
                </a:solidFill>
              </a:rPr>
              <a:t> </a:t>
            </a:r>
            <a:r>
              <a:rPr lang="it-IT" dirty="0" err="1">
                <a:solidFill>
                  <a:schemeClr val="bg2">
                    <a:lumMod val="50000"/>
                  </a:schemeClr>
                </a:solidFill>
              </a:rPr>
              <a:t>vital</a:t>
            </a:r>
            <a:r>
              <a:rPr lang="it-IT" dirty="0">
                <a:solidFill>
                  <a:schemeClr val="bg2">
                    <a:lumMod val="50000"/>
                  </a:schemeClr>
                </a:solidFill>
              </a:rPr>
              <a:t> </a:t>
            </a:r>
            <a:r>
              <a:rPr lang="it-IT" dirty="0" err="1" smtClean="0">
                <a:solidFill>
                  <a:schemeClr val="bg2">
                    <a:lumMod val="50000"/>
                  </a:schemeClr>
                </a:solidFill>
              </a:rPr>
              <a:t>cicle</a:t>
            </a:r>
            <a:r>
              <a:rPr lang="it-IT" dirty="0" smtClean="0">
                <a:solidFill>
                  <a:schemeClr val="bg2">
                    <a:lumMod val="50000"/>
                  </a:schemeClr>
                </a:solidFill>
              </a:rPr>
              <a:t>’. </a:t>
            </a:r>
            <a:r>
              <a:rPr lang="it-IT" sz="1000" dirty="0" err="1" smtClean="0">
                <a:solidFill>
                  <a:schemeClr val="bg2">
                    <a:lumMod val="50000"/>
                  </a:schemeClr>
                </a:solidFill>
              </a:rPr>
              <a:t>Downe</a:t>
            </a:r>
            <a:r>
              <a:rPr lang="it-IT" sz="1000" dirty="0" smtClean="0">
                <a:solidFill>
                  <a:schemeClr val="bg2">
                    <a:lumMod val="50000"/>
                  </a:schemeClr>
                </a:solidFill>
              </a:rPr>
              <a:t> 2008</a:t>
            </a:r>
            <a:endParaRPr lang="it-IT" sz="1000" dirty="0">
              <a:solidFill>
                <a:schemeClr val="bg2">
                  <a:lumMod val="50000"/>
                </a:schemeClr>
              </a:solidFill>
            </a:endParaRPr>
          </a:p>
        </p:txBody>
      </p:sp>
      <p:sp>
        <p:nvSpPr>
          <p:cNvPr id="7" name="Callout 3 6"/>
          <p:cNvSpPr/>
          <p:nvPr/>
        </p:nvSpPr>
        <p:spPr>
          <a:xfrm>
            <a:off x="5312542" y="1122153"/>
            <a:ext cx="3376484" cy="1006821"/>
          </a:xfrm>
          <a:prstGeom prst="borderCallout3">
            <a:avLst>
              <a:gd name="adj1" fmla="val 18750"/>
              <a:gd name="adj2" fmla="val -8333"/>
              <a:gd name="adj3" fmla="val 18750"/>
              <a:gd name="adj4" fmla="val -16667"/>
              <a:gd name="adj5" fmla="val 100000"/>
              <a:gd name="adj6" fmla="val -16667"/>
              <a:gd name="adj7" fmla="val 224117"/>
              <a:gd name="adj8" fmla="val -114346"/>
            </a:avLst>
          </a:prstGeom>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…and </a:t>
            </a:r>
            <a:r>
              <a:rPr lang="it-IT" dirty="0" err="1" smtClean="0"/>
              <a:t>who</a:t>
            </a:r>
            <a:r>
              <a:rPr lang="it-IT" dirty="0" smtClean="0"/>
              <a:t> </a:t>
            </a:r>
            <a:r>
              <a:rPr lang="it-IT" dirty="0" err="1" smtClean="0"/>
              <a:t>demostrates</a:t>
            </a:r>
            <a:r>
              <a:rPr lang="it-IT" dirty="0" smtClean="0"/>
              <a:t> </a:t>
            </a:r>
            <a:r>
              <a:rPr lang="it-IT" dirty="0" err="1" smtClean="0"/>
              <a:t>competency</a:t>
            </a:r>
            <a:r>
              <a:rPr lang="it-IT" dirty="0" smtClean="0"/>
              <a:t> in the </a:t>
            </a:r>
            <a:r>
              <a:rPr lang="it-IT" dirty="0" err="1" smtClean="0"/>
              <a:t>practice</a:t>
            </a:r>
            <a:r>
              <a:rPr lang="it-IT" dirty="0" smtClean="0"/>
              <a:t> of </a:t>
            </a:r>
            <a:r>
              <a:rPr lang="it-IT" dirty="0" err="1" smtClean="0"/>
              <a:t>midwifery</a:t>
            </a:r>
            <a:endParaRPr lang="it-IT" dirty="0"/>
          </a:p>
        </p:txBody>
      </p:sp>
      <p:pic>
        <p:nvPicPr>
          <p:cNvPr id="8" name="Immagine 7"/>
          <p:cNvPicPr>
            <a:picLocks noChangeAspect="1"/>
          </p:cNvPicPr>
          <p:nvPr/>
        </p:nvPicPr>
        <p:blipFill rotWithShape="1">
          <a:blip r:embed="rId4"/>
          <a:srcRect b="64600"/>
          <a:stretch/>
        </p:blipFill>
        <p:spPr>
          <a:xfrm>
            <a:off x="147052" y="3953543"/>
            <a:ext cx="8996947" cy="1006141"/>
          </a:xfrm>
          <a:prstGeom prst="rect">
            <a:avLst/>
          </a:prstGeom>
          <a:ln>
            <a:solidFill>
              <a:srgbClr val="1F38A9"/>
            </a:solidFill>
          </a:ln>
        </p:spPr>
      </p:pic>
    </p:spTree>
    <p:extLst>
      <p:ext uri="{BB962C8B-B14F-4D97-AF65-F5344CB8AC3E}">
        <p14:creationId xmlns:p14="http://schemas.microsoft.com/office/powerpoint/2010/main" val="37727422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714796924"/>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
        <p:nvSpPr>
          <p:cNvPr id="6" name="Rettangolo 5"/>
          <p:cNvSpPr/>
          <p:nvPr/>
        </p:nvSpPr>
        <p:spPr>
          <a:xfrm>
            <a:off x="5025119" y="1236800"/>
            <a:ext cx="3327391" cy="369332"/>
          </a:xfrm>
          <a:prstGeom prst="rect">
            <a:avLst/>
          </a:prstGeom>
          <a:solidFill>
            <a:schemeClr val="accent4">
              <a:lumMod val="75000"/>
            </a:schemeClr>
          </a:solidFill>
        </p:spPr>
        <p:txBody>
          <a:bodyPr wrap="none">
            <a:spAutoFit/>
          </a:bodyPr>
          <a:lstStyle/>
          <a:p>
            <a:r>
              <a:rPr lang="it-IT" dirty="0">
                <a:solidFill>
                  <a:schemeClr val="bg1"/>
                </a:solidFill>
              </a:rPr>
              <a:t>With high </a:t>
            </a:r>
            <a:r>
              <a:rPr lang="it-IT" dirty="0" err="1">
                <a:solidFill>
                  <a:schemeClr val="bg1"/>
                </a:solidFill>
              </a:rPr>
              <a:t>level</a:t>
            </a:r>
            <a:r>
              <a:rPr lang="it-IT" dirty="0">
                <a:solidFill>
                  <a:schemeClr val="bg1"/>
                </a:solidFill>
              </a:rPr>
              <a:t> of </a:t>
            </a:r>
            <a:r>
              <a:rPr lang="it-IT" dirty="0" err="1">
                <a:solidFill>
                  <a:schemeClr val="bg1"/>
                </a:solidFill>
              </a:rPr>
              <a:t>education</a:t>
            </a:r>
            <a:endParaRPr lang="it-IT" dirty="0">
              <a:solidFill>
                <a:schemeClr val="bg1"/>
              </a:solidFill>
            </a:endParaRPr>
          </a:p>
        </p:txBody>
      </p:sp>
      <p:pic>
        <p:nvPicPr>
          <p:cNvPr id="7" name="Immagine 6"/>
          <p:cNvPicPr>
            <a:picLocks noChangeAspect="1"/>
          </p:cNvPicPr>
          <p:nvPr/>
        </p:nvPicPr>
        <p:blipFill rotWithShape="1">
          <a:blip r:embed="rId7"/>
          <a:srcRect l="12822" t="6963" r="7330" b="34544"/>
          <a:stretch/>
        </p:blipFill>
        <p:spPr>
          <a:xfrm>
            <a:off x="3245783" y="269381"/>
            <a:ext cx="1779337" cy="1404649"/>
          </a:xfrm>
          <a:prstGeom prst="rect">
            <a:avLst/>
          </a:prstGeom>
        </p:spPr>
      </p:pic>
      <p:sp>
        <p:nvSpPr>
          <p:cNvPr id="5" name="CasellaDiTesto 4"/>
          <p:cNvSpPr txBox="1"/>
          <p:nvPr/>
        </p:nvSpPr>
        <p:spPr>
          <a:xfrm>
            <a:off x="1056105" y="1151821"/>
            <a:ext cx="3640615" cy="369332"/>
          </a:xfrm>
          <a:prstGeom prst="rect">
            <a:avLst/>
          </a:prstGeom>
          <a:solidFill>
            <a:srgbClr val="FFFF00"/>
          </a:solidFill>
        </p:spPr>
        <p:txBody>
          <a:bodyPr wrap="none" rtlCol="0">
            <a:spAutoFit/>
          </a:bodyPr>
          <a:lstStyle/>
          <a:p>
            <a:r>
              <a:rPr lang="it-IT" dirty="0" err="1" smtClean="0"/>
              <a:t>What</a:t>
            </a:r>
            <a:r>
              <a:rPr lang="it-IT" dirty="0" smtClean="0"/>
              <a:t> </a:t>
            </a:r>
            <a:r>
              <a:rPr lang="it-IT" dirty="0" err="1" smtClean="0"/>
              <a:t>competence</a:t>
            </a:r>
            <a:r>
              <a:rPr lang="it-IT" dirty="0" smtClean="0"/>
              <a:t> </a:t>
            </a:r>
            <a:r>
              <a:rPr lang="it-IT" dirty="0" err="1" smtClean="0"/>
              <a:t>foMidwife</a:t>
            </a:r>
            <a:r>
              <a:rPr lang="it-IT" dirty="0" smtClean="0"/>
              <a:t>?</a:t>
            </a:r>
            <a:endParaRPr lang="it-IT" dirty="0"/>
          </a:p>
        </p:txBody>
      </p:sp>
    </p:spTree>
    <p:extLst>
      <p:ext uri="{BB962C8B-B14F-4D97-AF65-F5344CB8AC3E}">
        <p14:creationId xmlns:p14="http://schemas.microsoft.com/office/powerpoint/2010/main" val="10707279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8249" y="6967"/>
            <a:ext cx="7024744" cy="1143000"/>
          </a:xfrm>
        </p:spPr>
        <p:txBody>
          <a:bodyPr/>
          <a:lstStyle/>
          <a:p>
            <a:r>
              <a:rPr lang="it-IT" dirty="0" err="1" smtClean="0"/>
              <a:t>Programme</a:t>
            </a:r>
            <a:r>
              <a:rPr lang="it-IT" dirty="0" smtClean="0"/>
              <a:t> </a:t>
            </a:r>
            <a:endParaRPr lang="it-IT" dirty="0"/>
          </a:p>
        </p:txBody>
      </p:sp>
      <p:sp>
        <p:nvSpPr>
          <p:cNvPr id="3" name="Segnaposto contenuto 2"/>
          <p:cNvSpPr>
            <a:spLocks noGrp="1"/>
          </p:cNvSpPr>
          <p:nvPr>
            <p:ph idx="1"/>
          </p:nvPr>
        </p:nvSpPr>
        <p:spPr>
          <a:xfrm>
            <a:off x="1043492" y="1719560"/>
            <a:ext cx="6777317" cy="3508977"/>
          </a:xfrm>
        </p:spPr>
        <p:txBody>
          <a:bodyPr>
            <a:normAutofit/>
          </a:bodyPr>
          <a:lstStyle/>
          <a:p>
            <a:r>
              <a:rPr lang="it-IT" dirty="0" err="1" smtClean="0">
                <a:solidFill>
                  <a:schemeClr val="accent3">
                    <a:lumMod val="50000"/>
                  </a:schemeClr>
                </a:solidFill>
              </a:rPr>
              <a:t>Midwifery</a:t>
            </a:r>
            <a:r>
              <a:rPr lang="it-IT" dirty="0" smtClean="0">
                <a:solidFill>
                  <a:schemeClr val="accent3">
                    <a:lumMod val="50000"/>
                  </a:schemeClr>
                </a:solidFill>
              </a:rPr>
              <a:t> in </a:t>
            </a:r>
            <a:r>
              <a:rPr lang="it-IT" dirty="0" err="1" smtClean="0">
                <a:solidFill>
                  <a:schemeClr val="accent3">
                    <a:lumMod val="50000"/>
                  </a:schemeClr>
                </a:solidFill>
              </a:rPr>
              <a:t>Italy</a:t>
            </a:r>
            <a:endParaRPr lang="it-IT" dirty="0" smtClean="0">
              <a:solidFill>
                <a:schemeClr val="accent3">
                  <a:lumMod val="50000"/>
                </a:schemeClr>
              </a:solidFill>
            </a:endParaRPr>
          </a:p>
          <a:p>
            <a:pPr lvl="1"/>
            <a:r>
              <a:rPr lang="it-IT" dirty="0" smtClean="0">
                <a:solidFill>
                  <a:schemeClr val="accent3">
                    <a:lumMod val="50000"/>
                  </a:schemeClr>
                </a:solidFill>
              </a:rPr>
              <a:t>San Gerardo Hospital Monza</a:t>
            </a:r>
          </a:p>
          <a:p>
            <a:pPr lvl="1"/>
            <a:r>
              <a:rPr lang="it-IT" dirty="0" err="1" smtClean="0">
                <a:solidFill>
                  <a:schemeClr val="accent3">
                    <a:lumMod val="50000"/>
                  </a:schemeClr>
                </a:solidFill>
              </a:rPr>
              <a:t>Italian</a:t>
            </a:r>
            <a:r>
              <a:rPr lang="it-IT" dirty="0" smtClean="0">
                <a:solidFill>
                  <a:schemeClr val="accent3">
                    <a:lumMod val="50000"/>
                  </a:schemeClr>
                </a:solidFill>
              </a:rPr>
              <a:t> situation</a:t>
            </a:r>
          </a:p>
          <a:p>
            <a:pPr lvl="1"/>
            <a:endParaRPr lang="it-IT" dirty="0" smtClean="0"/>
          </a:p>
          <a:p>
            <a:r>
              <a:rPr lang="it-IT" dirty="0" err="1" smtClean="0">
                <a:solidFill>
                  <a:srgbClr val="800000"/>
                </a:solidFill>
              </a:rPr>
              <a:t>University</a:t>
            </a:r>
            <a:r>
              <a:rPr lang="it-IT" dirty="0" smtClean="0">
                <a:solidFill>
                  <a:srgbClr val="800000"/>
                </a:solidFill>
              </a:rPr>
              <a:t> </a:t>
            </a:r>
            <a:r>
              <a:rPr lang="it-IT" dirty="0" err="1" smtClean="0">
                <a:solidFill>
                  <a:srgbClr val="800000"/>
                </a:solidFill>
              </a:rPr>
              <a:t>view</a:t>
            </a:r>
            <a:endParaRPr lang="it-IT" dirty="0">
              <a:solidFill>
                <a:srgbClr val="800000"/>
              </a:solidFill>
            </a:endParaRPr>
          </a:p>
          <a:p>
            <a:pPr lvl="1"/>
            <a:r>
              <a:rPr lang="it-IT" dirty="0" err="1" smtClean="0">
                <a:solidFill>
                  <a:srgbClr val="800000"/>
                </a:solidFill>
              </a:rPr>
              <a:t>Midwifery</a:t>
            </a:r>
            <a:r>
              <a:rPr lang="it-IT" dirty="0" smtClean="0">
                <a:solidFill>
                  <a:srgbClr val="800000"/>
                </a:solidFill>
              </a:rPr>
              <a:t> Partnership Model</a:t>
            </a:r>
          </a:p>
          <a:p>
            <a:pPr lvl="1"/>
            <a:endParaRPr lang="it-IT" dirty="0" smtClean="0"/>
          </a:p>
          <a:p>
            <a:r>
              <a:rPr lang="it-IT" dirty="0" smtClean="0">
                <a:solidFill>
                  <a:srgbClr val="000090"/>
                </a:solidFill>
              </a:rPr>
              <a:t>Water </a:t>
            </a:r>
            <a:r>
              <a:rPr lang="it-IT" dirty="0" err="1" smtClean="0">
                <a:solidFill>
                  <a:srgbClr val="000090"/>
                </a:solidFill>
              </a:rPr>
              <a:t>birth</a:t>
            </a:r>
            <a:endParaRPr lang="it-IT" dirty="0">
              <a:solidFill>
                <a:srgbClr val="000090"/>
              </a:solidFill>
            </a:endParaRPr>
          </a:p>
        </p:txBody>
      </p:sp>
    </p:spTree>
    <p:extLst>
      <p:ext uri="{BB962C8B-B14F-4D97-AF65-F5344CB8AC3E}">
        <p14:creationId xmlns:p14="http://schemas.microsoft.com/office/powerpoint/2010/main" val="40891547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51292" y="690269"/>
            <a:ext cx="6046792" cy="1200329"/>
          </a:xfrm>
          <a:prstGeom prst="rect">
            <a:avLst/>
          </a:prstGeom>
          <a:ln>
            <a:solidFill>
              <a:schemeClr val="accent5">
                <a:lumMod val="50000"/>
              </a:schemeClr>
            </a:solidFill>
          </a:ln>
        </p:spPr>
        <p:txBody>
          <a:bodyPr wrap="square">
            <a:spAutoFit/>
          </a:bodyPr>
          <a:lstStyle/>
          <a:p>
            <a:r>
              <a:rPr lang="it-IT" dirty="0"/>
              <a:t>The </a:t>
            </a:r>
            <a:r>
              <a:rPr lang="it-IT" b="1" dirty="0" err="1"/>
              <a:t>midwife</a:t>
            </a:r>
            <a:r>
              <a:rPr lang="it-IT" b="1" dirty="0"/>
              <a:t> </a:t>
            </a:r>
            <a:r>
              <a:rPr lang="it-IT" b="1" dirty="0" err="1"/>
              <a:t>will</a:t>
            </a:r>
            <a:r>
              <a:rPr lang="it-IT" b="1" dirty="0"/>
              <a:t> stay </a:t>
            </a:r>
            <a:r>
              <a:rPr lang="it-IT" dirty="0"/>
              <a:t>with the woman </a:t>
            </a:r>
            <a:r>
              <a:rPr lang="it-IT" dirty="0" err="1"/>
              <a:t>throughout</a:t>
            </a:r>
            <a:r>
              <a:rPr lang="it-IT" dirty="0"/>
              <a:t> </a:t>
            </a:r>
            <a:r>
              <a:rPr lang="it-IT" dirty="0" err="1"/>
              <a:t>labor</a:t>
            </a:r>
            <a:r>
              <a:rPr lang="it-IT" dirty="0"/>
              <a:t>; </a:t>
            </a:r>
            <a:r>
              <a:rPr lang="it-IT" dirty="0" err="1"/>
              <a:t>as</a:t>
            </a:r>
            <a:r>
              <a:rPr lang="it-IT" dirty="0"/>
              <a:t> </a:t>
            </a:r>
            <a:r>
              <a:rPr lang="it-IT" dirty="0" err="1"/>
              <a:t>well</a:t>
            </a:r>
            <a:r>
              <a:rPr lang="it-IT" dirty="0"/>
              <a:t> </a:t>
            </a:r>
            <a:r>
              <a:rPr lang="it-IT" dirty="0" err="1"/>
              <a:t>as</a:t>
            </a:r>
            <a:r>
              <a:rPr lang="it-IT" dirty="0"/>
              <a:t> </a:t>
            </a:r>
            <a:r>
              <a:rPr lang="it-IT" dirty="0" err="1"/>
              <a:t>controlling</a:t>
            </a:r>
            <a:r>
              <a:rPr lang="it-IT" dirty="0"/>
              <a:t> </a:t>
            </a:r>
            <a:r>
              <a:rPr lang="it-IT" b="1" dirty="0"/>
              <a:t>the </a:t>
            </a:r>
            <a:r>
              <a:rPr lang="it-IT" b="1" dirty="0" err="1"/>
              <a:t>normal</a:t>
            </a:r>
            <a:r>
              <a:rPr lang="it-IT" b="1" dirty="0"/>
              <a:t> progress of </a:t>
            </a:r>
            <a:r>
              <a:rPr lang="it-IT" b="1" dirty="0" err="1"/>
              <a:t>labor</a:t>
            </a:r>
            <a:r>
              <a:rPr lang="it-IT" b="1" dirty="0"/>
              <a:t> and </a:t>
            </a:r>
            <a:r>
              <a:rPr lang="it-IT" b="1" dirty="0" err="1"/>
              <a:t>fetal</a:t>
            </a:r>
            <a:r>
              <a:rPr lang="it-IT" b="1" dirty="0"/>
              <a:t> </a:t>
            </a:r>
            <a:r>
              <a:rPr lang="it-IT" b="1" dirty="0" err="1"/>
              <a:t>well-being</a:t>
            </a:r>
            <a:r>
              <a:rPr lang="it-IT" dirty="0"/>
              <a:t>, </a:t>
            </a:r>
            <a:r>
              <a:rPr lang="it-IT" dirty="0" err="1"/>
              <a:t>will</a:t>
            </a:r>
            <a:r>
              <a:rPr lang="it-IT" dirty="0"/>
              <a:t> </a:t>
            </a:r>
            <a:r>
              <a:rPr lang="it-IT" dirty="0" err="1"/>
              <a:t>strive</a:t>
            </a:r>
            <a:r>
              <a:rPr lang="it-IT" dirty="0"/>
              <a:t> to </a:t>
            </a:r>
            <a:r>
              <a:rPr lang="it-IT" dirty="0" err="1"/>
              <a:t>promote</a:t>
            </a:r>
            <a:r>
              <a:rPr lang="it-IT" dirty="0"/>
              <a:t> the welfare of the </a:t>
            </a:r>
            <a:r>
              <a:rPr lang="it-IT" dirty="0" err="1"/>
              <a:t>mother</a:t>
            </a:r>
            <a:r>
              <a:rPr lang="it-IT" dirty="0"/>
              <a:t>.</a:t>
            </a:r>
          </a:p>
        </p:txBody>
      </p:sp>
      <p:sp>
        <p:nvSpPr>
          <p:cNvPr id="3" name="Rettangolo 2"/>
          <p:cNvSpPr/>
          <p:nvPr/>
        </p:nvSpPr>
        <p:spPr>
          <a:xfrm>
            <a:off x="3865823" y="2138532"/>
            <a:ext cx="4572000" cy="1200329"/>
          </a:xfrm>
          <a:prstGeom prst="rect">
            <a:avLst/>
          </a:prstGeom>
          <a:ln>
            <a:solidFill>
              <a:srgbClr val="800000"/>
            </a:solidFill>
            <a:prstDash val="dash"/>
          </a:ln>
        </p:spPr>
        <p:txBody>
          <a:bodyPr>
            <a:spAutoFit/>
          </a:bodyPr>
          <a:lstStyle/>
          <a:p>
            <a:r>
              <a:rPr lang="it-IT" i="1" dirty="0" err="1">
                <a:solidFill>
                  <a:schemeClr val="tx2">
                    <a:lumMod val="75000"/>
                  </a:schemeClr>
                </a:solidFill>
              </a:rPr>
              <a:t>It</a:t>
            </a:r>
            <a:r>
              <a:rPr lang="it-IT" i="1" dirty="0">
                <a:solidFill>
                  <a:schemeClr val="tx2">
                    <a:lumMod val="75000"/>
                  </a:schemeClr>
                </a:solidFill>
              </a:rPr>
              <a:t> </a:t>
            </a:r>
            <a:r>
              <a:rPr lang="it-IT" i="1" dirty="0" err="1">
                <a:solidFill>
                  <a:schemeClr val="tx2">
                    <a:lumMod val="75000"/>
                  </a:schemeClr>
                </a:solidFill>
              </a:rPr>
              <a:t>is</a:t>
            </a:r>
            <a:r>
              <a:rPr lang="it-IT" i="1" dirty="0">
                <a:solidFill>
                  <a:schemeClr val="tx2">
                    <a:lumMod val="75000"/>
                  </a:schemeClr>
                </a:solidFill>
              </a:rPr>
              <a:t> </a:t>
            </a:r>
            <a:r>
              <a:rPr lang="it-IT" i="1" dirty="0" err="1" smtClean="0">
                <a:solidFill>
                  <a:schemeClr val="tx2">
                    <a:lumMod val="75000"/>
                  </a:schemeClr>
                </a:solidFill>
              </a:rPr>
              <a:t>recommended</a:t>
            </a:r>
            <a:r>
              <a:rPr lang="it-IT" i="1" dirty="0" smtClean="0">
                <a:solidFill>
                  <a:schemeClr val="tx2">
                    <a:lumMod val="75000"/>
                  </a:schemeClr>
                </a:solidFill>
              </a:rPr>
              <a:t> </a:t>
            </a:r>
            <a:r>
              <a:rPr lang="it-IT" i="1" dirty="0" err="1">
                <a:solidFill>
                  <a:schemeClr val="tx2">
                    <a:lumMod val="75000"/>
                  </a:schemeClr>
                </a:solidFill>
              </a:rPr>
              <a:t>that</a:t>
            </a:r>
            <a:r>
              <a:rPr lang="it-IT" i="1" dirty="0">
                <a:solidFill>
                  <a:schemeClr val="tx2">
                    <a:lumMod val="75000"/>
                  </a:schemeClr>
                </a:solidFill>
              </a:rPr>
              <a:t> the </a:t>
            </a:r>
            <a:r>
              <a:rPr lang="it-IT" i="1" dirty="0" err="1">
                <a:solidFill>
                  <a:schemeClr val="tx2">
                    <a:lumMod val="75000"/>
                  </a:schemeClr>
                </a:solidFill>
              </a:rPr>
              <a:t>labor</a:t>
            </a:r>
            <a:r>
              <a:rPr lang="it-IT" i="1" dirty="0">
                <a:solidFill>
                  <a:schemeClr val="tx2">
                    <a:lumMod val="75000"/>
                  </a:schemeClr>
                </a:solidFill>
              </a:rPr>
              <a:t> and delivery are </a:t>
            </a:r>
            <a:r>
              <a:rPr lang="it-IT" i="1" dirty="0" err="1">
                <a:solidFill>
                  <a:schemeClr val="tx2">
                    <a:lumMod val="75000"/>
                  </a:schemeClr>
                </a:solidFill>
              </a:rPr>
              <a:t>followed</a:t>
            </a:r>
            <a:r>
              <a:rPr lang="it-IT" i="1" dirty="0">
                <a:solidFill>
                  <a:schemeClr val="tx2">
                    <a:lumMod val="75000"/>
                  </a:schemeClr>
                </a:solidFill>
              </a:rPr>
              <a:t> </a:t>
            </a:r>
            <a:r>
              <a:rPr lang="it-IT" b="1" i="1" dirty="0">
                <a:solidFill>
                  <a:schemeClr val="tx2">
                    <a:lumMod val="75000"/>
                  </a:schemeClr>
                </a:solidFill>
              </a:rPr>
              <a:t>by the </a:t>
            </a:r>
            <a:r>
              <a:rPr lang="it-IT" b="1" i="1" dirty="0" err="1">
                <a:solidFill>
                  <a:schemeClr val="tx2">
                    <a:lumMod val="75000"/>
                  </a:schemeClr>
                </a:solidFill>
              </a:rPr>
              <a:t>same</a:t>
            </a:r>
            <a:r>
              <a:rPr lang="it-IT" b="1" i="1" dirty="0">
                <a:solidFill>
                  <a:schemeClr val="tx2">
                    <a:lumMod val="75000"/>
                  </a:schemeClr>
                </a:solidFill>
              </a:rPr>
              <a:t> </a:t>
            </a:r>
            <a:r>
              <a:rPr lang="it-IT" b="1" i="1" dirty="0" err="1">
                <a:solidFill>
                  <a:schemeClr val="tx2">
                    <a:lumMod val="75000"/>
                  </a:schemeClr>
                </a:solidFill>
              </a:rPr>
              <a:t>midwife</a:t>
            </a:r>
            <a:r>
              <a:rPr lang="it-IT" i="1" dirty="0">
                <a:solidFill>
                  <a:schemeClr val="tx2">
                    <a:lumMod val="75000"/>
                  </a:schemeClr>
                </a:solidFill>
              </a:rPr>
              <a:t> </a:t>
            </a:r>
            <a:r>
              <a:rPr lang="it-IT" i="1" dirty="0" err="1">
                <a:solidFill>
                  <a:schemeClr val="tx2">
                    <a:lumMod val="75000"/>
                  </a:schemeClr>
                </a:solidFill>
              </a:rPr>
              <a:t>who</a:t>
            </a:r>
            <a:r>
              <a:rPr lang="it-IT" i="1" dirty="0">
                <a:solidFill>
                  <a:schemeClr val="tx2">
                    <a:lumMod val="75000"/>
                  </a:schemeClr>
                </a:solidFill>
              </a:rPr>
              <a:t> </a:t>
            </a:r>
            <a:r>
              <a:rPr lang="it-IT" i="1" dirty="0" err="1">
                <a:solidFill>
                  <a:schemeClr val="tx2">
                    <a:lumMod val="75000"/>
                  </a:schemeClr>
                </a:solidFill>
              </a:rPr>
              <a:t>has</a:t>
            </a:r>
            <a:r>
              <a:rPr lang="it-IT" i="1" dirty="0">
                <a:solidFill>
                  <a:schemeClr val="tx2">
                    <a:lumMod val="75000"/>
                  </a:schemeClr>
                </a:solidFill>
              </a:rPr>
              <a:t> </a:t>
            </a:r>
            <a:r>
              <a:rPr lang="it-IT" i="1" dirty="0" err="1">
                <a:solidFill>
                  <a:schemeClr val="tx2">
                    <a:lumMod val="75000"/>
                  </a:schemeClr>
                </a:solidFill>
              </a:rPr>
              <a:t>established</a:t>
            </a:r>
            <a:r>
              <a:rPr lang="it-IT" i="1" dirty="0">
                <a:solidFill>
                  <a:schemeClr val="tx2">
                    <a:lumMod val="75000"/>
                  </a:schemeClr>
                </a:solidFill>
              </a:rPr>
              <a:t> a </a:t>
            </a:r>
            <a:r>
              <a:rPr lang="it-IT" i="1" dirty="0" err="1">
                <a:solidFill>
                  <a:schemeClr val="tx2">
                    <a:lumMod val="75000"/>
                  </a:schemeClr>
                </a:solidFill>
              </a:rPr>
              <a:t>relationship</a:t>
            </a:r>
            <a:r>
              <a:rPr lang="it-IT" i="1" dirty="0">
                <a:solidFill>
                  <a:schemeClr val="tx2">
                    <a:lumMod val="75000"/>
                  </a:schemeClr>
                </a:solidFill>
              </a:rPr>
              <a:t> with the woman.</a:t>
            </a:r>
          </a:p>
        </p:txBody>
      </p:sp>
      <p:sp>
        <p:nvSpPr>
          <p:cNvPr id="4" name="Rettangolo 3"/>
          <p:cNvSpPr/>
          <p:nvPr/>
        </p:nvSpPr>
        <p:spPr>
          <a:xfrm>
            <a:off x="659712" y="3341804"/>
            <a:ext cx="3206111" cy="2585323"/>
          </a:xfrm>
          <a:prstGeom prst="rect">
            <a:avLst/>
          </a:prstGeom>
          <a:ln>
            <a:solidFill>
              <a:schemeClr val="accent3">
                <a:lumMod val="75000"/>
              </a:schemeClr>
            </a:solidFill>
          </a:ln>
        </p:spPr>
        <p:txBody>
          <a:bodyPr wrap="square">
            <a:spAutoFit/>
          </a:bodyPr>
          <a:lstStyle/>
          <a:p>
            <a:r>
              <a:rPr lang="it-IT" dirty="0" err="1">
                <a:solidFill>
                  <a:schemeClr val="accent2">
                    <a:lumMod val="50000"/>
                  </a:schemeClr>
                </a:solidFill>
              </a:rPr>
              <a:t>It</a:t>
            </a:r>
            <a:r>
              <a:rPr lang="it-IT" dirty="0">
                <a:solidFill>
                  <a:schemeClr val="accent2">
                    <a:lumMod val="50000"/>
                  </a:schemeClr>
                </a:solidFill>
              </a:rPr>
              <a:t> </a:t>
            </a:r>
            <a:r>
              <a:rPr lang="it-IT" dirty="0" err="1">
                <a:solidFill>
                  <a:schemeClr val="accent2">
                    <a:lumMod val="50000"/>
                  </a:schemeClr>
                </a:solidFill>
              </a:rPr>
              <a:t>is</a:t>
            </a:r>
            <a:r>
              <a:rPr lang="it-IT" dirty="0">
                <a:solidFill>
                  <a:schemeClr val="accent2">
                    <a:lumMod val="50000"/>
                  </a:schemeClr>
                </a:solidFill>
              </a:rPr>
              <a:t> </a:t>
            </a:r>
            <a:r>
              <a:rPr lang="it-IT" dirty="0" err="1">
                <a:solidFill>
                  <a:schemeClr val="accent2">
                    <a:lumMod val="50000"/>
                  </a:schemeClr>
                </a:solidFill>
              </a:rPr>
              <a:t>important</a:t>
            </a:r>
            <a:r>
              <a:rPr lang="it-IT" dirty="0">
                <a:solidFill>
                  <a:schemeClr val="accent2">
                    <a:lumMod val="50000"/>
                  </a:schemeClr>
                </a:solidFill>
              </a:rPr>
              <a:t> to </a:t>
            </a:r>
            <a:r>
              <a:rPr lang="it-IT" dirty="0" err="1">
                <a:solidFill>
                  <a:schemeClr val="accent2">
                    <a:lumMod val="50000"/>
                  </a:schemeClr>
                </a:solidFill>
              </a:rPr>
              <a:t>ensure</a:t>
            </a:r>
            <a:r>
              <a:rPr lang="it-IT" dirty="0">
                <a:solidFill>
                  <a:schemeClr val="accent2">
                    <a:lumMod val="50000"/>
                  </a:schemeClr>
                </a:solidFill>
              </a:rPr>
              <a:t> </a:t>
            </a:r>
            <a:r>
              <a:rPr lang="it-IT" dirty="0" err="1">
                <a:solidFill>
                  <a:schemeClr val="accent2">
                    <a:lumMod val="50000"/>
                  </a:schemeClr>
                </a:solidFill>
              </a:rPr>
              <a:t>that</a:t>
            </a:r>
            <a:r>
              <a:rPr lang="it-IT" dirty="0">
                <a:solidFill>
                  <a:schemeClr val="accent2">
                    <a:lumMod val="50000"/>
                  </a:schemeClr>
                </a:solidFill>
              </a:rPr>
              <a:t> </a:t>
            </a:r>
            <a:r>
              <a:rPr lang="it-IT" dirty="0" err="1">
                <a:solidFill>
                  <a:schemeClr val="accent2">
                    <a:lumMod val="50000"/>
                  </a:schemeClr>
                </a:solidFill>
              </a:rPr>
              <a:t>women</a:t>
            </a:r>
            <a:r>
              <a:rPr lang="it-IT" dirty="0">
                <a:solidFill>
                  <a:schemeClr val="accent2">
                    <a:lumMod val="50000"/>
                  </a:schemeClr>
                </a:solidFill>
              </a:rPr>
              <a:t> with maximum </a:t>
            </a:r>
            <a:r>
              <a:rPr lang="it-IT" dirty="0" err="1" smtClean="0">
                <a:solidFill>
                  <a:schemeClr val="accent2">
                    <a:lumMod val="50000"/>
                  </a:schemeClr>
                </a:solidFill>
              </a:rPr>
              <a:t>tranquillity</a:t>
            </a:r>
            <a:r>
              <a:rPr lang="it-IT" dirty="0" smtClean="0">
                <a:solidFill>
                  <a:schemeClr val="accent2">
                    <a:lumMod val="50000"/>
                  </a:schemeClr>
                </a:solidFill>
              </a:rPr>
              <a:t> </a:t>
            </a:r>
            <a:r>
              <a:rPr lang="it-IT" dirty="0">
                <a:solidFill>
                  <a:schemeClr val="accent2">
                    <a:lumMod val="50000"/>
                  </a:schemeClr>
                </a:solidFill>
              </a:rPr>
              <a:t>and privacy </a:t>
            </a:r>
            <a:r>
              <a:rPr lang="it-IT" dirty="0" err="1">
                <a:solidFill>
                  <a:schemeClr val="accent2">
                    <a:lumMod val="50000"/>
                  </a:schemeClr>
                </a:solidFill>
              </a:rPr>
              <a:t>during</a:t>
            </a:r>
            <a:r>
              <a:rPr lang="it-IT" dirty="0">
                <a:solidFill>
                  <a:schemeClr val="accent2">
                    <a:lumMod val="50000"/>
                  </a:schemeClr>
                </a:solidFill>
              </a:rPr>
              <a:t> </a:t>
            </a:r>
            <a:r>
              <a:rPr lang="it-IT" dirty="0" err="1">
                <a:solidFill>
                  <a:schemeClr val="accent2">
                    <a:lumMod val="50000"/>
                  </a:schemeClr>
                </a:solidFill>
              </a:rPr>
              <a:t>labor</a:t>
            </a:r>
            <a:r>
              <a:rPr lang="it-IT" dirty="0">
                <a:solidFill>
                  <a:schemeClr val="accent2">
                    <a:lumMod val="50000"/>
                  </a:schemeClr>
                </a:solidFill>
              </a:rPr>
              <a:t> and </a:t>
            </a:r>
            <a:r>
              <a:rPr lang="it-IT" dirty="0" err="1">
                <a:solidFill>
                  <a:schemeClr val="accent2">
                    <a:lumMod val="50000"/>
                  </a:schemeClr>
                </a:solidFill>
              </a:rPr>
              <a:t>childbirth</a:t>
            </a:r>
            <a:r>
              <a:rPr lang="it-IT" dirty="0">
                <a:solidFill>
                  <a:schemeClr val="accent2">
                    <a:lumMod val="50000"/>
                  </a:schemeClr>
                </a:solidFill>
              </a:rPr>
              <a:t>; </a:t>
            </a:r>
            <a:r>
              <a:rPr lang="it-IT" dirty="0" err="1">
                <a:solidFill>
                  <a:schemeClr val="accent2">
                    <a:lumMod val="50000"/>
                  </a:schemeClr>
                </a:solidFill>
              </a:rPr>
              <a:t>it</a:t>
            </a:r>
            <a:r>
              <a:rPr lang="it-IT" dirty="0">
                <a:solidFill>
                  <a:schemeClr val="accent2">
                    <a:lumMod val="50000"/>
                  </a:schemeClr>
                </a:solidFill>
              </a:rPr>
              <a:t> </a:t>
            </a:r>
            <a:r>
              <a:rPr lang="it-IT" dirty="0" err="1">
                <a:solidFill>
                  <a:schemeClr val="accent2">
                    <a:lumMod val="50000"/>
                  </a:schemeClr>
                </a:solidFill>
              </a:rPr>
              <a:t>is</a:t>
            </a:r>
            <a:r>
              <a:rPr lang="it-IT" dirty="0">
                <a:solidFill>
                  <a:schemeClr val="accent2">
                    <a:lumMod val="50000"/>
                  </a:schemeClr>
                </a:solidFill>
              </a:rPr>
              <a:t> </a:t>
            </a:r>
            <a:r>
              <a:rPr lang="it-IT" dirty="0" err="1">
                <a:solidFill>
                  <a:schemeClr val="accent2">
                    <a:lumMod val="50000"/>
                  </a:schemeClr>
                </a:solidFill>
              </a:rPr>
              <a:t>therefore</a:t>
            </a:r>
            <a:r>
              <a:rPr lang="it-IT" dirty="0">
                <a:solidFill>
                  <a:schemeClr val="accent2">
                    <a:lumMod val="50000"/>
                  </a:schemeClr>
                </a:solidFill>
              </a:rPr>
              <a:t> </a:t>
            </a:r>
            <a:r>
              <a:rPr lang="it-IT" dirty="0" err="1">
                <a:solidFill>
                  <a:schemeClr val="accent2">
                    <a:lumMod val="50000"/>
                  </a:schemeClr>
                </a:solidFill>
              </a:rPr>
              <a:t>necessary</a:t>
            </a:r>
            <a:r>
              <a:rPr lang="it-IT" dirty="0">
                <a:solidFill>
                  <a:schemeClr val="accent2">
                    <a:lumMod val="50000"/>
                  </a:schemeClr>
                </a:solidFill>
              </a:rPr>
              <a:t> to </a:t>
            </a:r>
            <a:r>
              <a:rPr lang="it-IT" dirty="0" err="1">
                <a:solidFill>
                  <a:schemeClr val="accent2">
                    <a:lumMod val="50000"/>
                  </a:schemeClr>
                </a:solidFill>
              </a:rPr>
              <a:t>pay</a:t>
            </a:r>
            <a:r>
              <a:rPr lang="it-IT" dirty="0">
                <a:solidFill>
                  <a:schemeClr val="accent2">
                    <a:lumMod val="50000"/>
                  </a:schemeClr>
                </a:solidFill>
              </a:rPr>
              <a:t> </a:t>
            </a:r>
            <a:r>
              <a:rPr lang="it-IT" dirty="0" err="1">
                <a:solidFill>
                  <a:schemeClr val="accent2">
                    <a:lumMod val="50000"/>
                  </a:schemeClr>
                </a:solidFill>
              </a:rPr>
              <a:t>attention</a:t>
            </a:r>
            <a:r>
              <a:rPr lang="it-IT" dirty="0">
                <a:solidFill>
                  <a:schemeClr val="accent2">
                    <a:lumMod val="50000"/>
                  </a:schemeClr>
                </a:solidFill>
              </a:rPr>
              <a:t> </a:t>
            </a:r>
            <a:r>
              <a:rPr lang="it-IT" b="1" dirty="0">
                <a:solidFill>
                  <a:schemeClr val="accent2">
                    <a:lumMod val="50000"/>
                  </a:schemeClr>
                </a:solidFill>
              </a:rPr>
              <a:t>to </a:t>
            </a:r>
            <a:r>
              <a:rPr lang="it-IT" b="1" dirty="0" err="1">
                <a:solidFill>
                  <a:schemeClr val="accent2">
                    <a:lumMod val="50000"/>
                  </a:schemeClr>
                </a:solidFill>
              </a:rPr>
              <a:t>limit</a:t>
            </a:r>
            <a:r>
              <a:rPr lang="it-IT" b="1" dirty="0">
                <a:solidFill>
                  <a:schemeClr val="accent2">
                    <a:lumMod val="50000"/>
                  </a:schemeClr>
                </a:solidFill>
              </a:rPr>
              <a:t> the </a:t>
            </a:r>
            <a:r>
              <a:rPr lang="it-IT" b="1" dirty="0" err="1">
                <a:solidFill>
                  <a:schemeClr val="accent2">
                    <a:lumMod val="50000"/>
                  </a:schemeClr>
                </a:solidFill>
              </a:rPr>
              <a:t>number</a:t>
            </a:r>
            <a:r>
              <a:rPr lang="it-IT" b="1" dirty="0">
                <a:solidFill>
                  <a:schemeClr val="accent2">
                    <a:lumMod val="50000"/>
                  </a:schemeClr>
                </a:solidFill>
              </a:rPr>
              <a:t> of </a:t>
            </a:r>
            <a:r>
              <a:rPr lang="it-IT" b="1" dirty="0" err="1">
                <a:solidFill>
                  <a:schemeClr val="accent2">
                    <a:lumMod val="50000"/>
                  </a:schemeClr>
                </a:solidFill>
              </a:rPr>
              <a:t>health</a:t>
            </a:r>
            <a:r>
              <a:rPr lang="it-IT" b="1" dirty="0">
                <a:solidFill>
                  <a:schemeClr val="accent2">
                    <a:lumMod val="50000"/>
                  </a:schemeClr>
                </a:solidFill>
              </a:rPr>
              <a:t> </a:t>
            </a:r>
            <a:r>
              <a:rPr lang="it-IT" b="1" dirty="0" err="1">
                <a:solidFill>
                  <a:schemeClr val="accent2">
                    <a:lumMod val="50000"/>
                  </a:schemeClr>
                </a:solidFill>
              </a:rPr>
              <a:t>workers</a:t>
            </a:r>
            <a:r>
              <a:rPr lang="it-IT" b="1" dirty="0">
                <a:solidFill>
                  <a:schemeClr val="accent2">
                    <a:lumMod val="50000"/>
                  </a:schemeClr>
                </a:solidFill>
              </a:rPr>
              <a:t> </a:t>
            </a:r>
            <a:r>
              <a:rPr lang="it-IT" b="1" dirty="0" err="1">
                <a:solidFill>
                  <a:schemeClr val="accent2">
                    <a:lumMod val="50000"/>
                  </a:schemeClr>
                </a:solidFill>
              </a:rPr>
              <a:t>present</a:t>
            </a:r>
            <a:r>
              <a:rPr lang="it-IT" b="1" dirty="0">
                <a:solidFill>
                  <a:schemeClr val="accent2">
                    <a:lumMod val="50000"/>
                  </a:schemeClr>
                </a:solidFill>
              </a:rPr>
              <a:t> in </a:t>
            </a:r>
            <a:r>
              <a:rPr lang="it-IT" b="1" dirty="0" err="1">
                <a:solidFill>
                  <a:schemeClr val="accent2">
                    <a:lumMod val="50000"/>
                  </a:schemeClr>
                </a:solidFill>
              </a:rPr>
              <a:t>those</a:t>
            </a:r>
            <a:r>
              <a:rPr lang="it-IT" b="1" dirty="0">
                <a:solidFill>
                  <a:schemeClr val="accent2">
                    <a:lumMod val="50000"/>
                  </a:schemeClr>
                </a:solidFill>
              </a:rPr>
              <a:t> </a:t>
            </a:r>
            <a:r>
              <a:rPr lang="it-IT" b="1" dirty="0" err="1">
                <a:solidFill>
                  <a:schemeClr val="accent2">
                    <a:lumMod val="50000"/>
                  </a:schemeClr>
                </a:solidFill>
              </a:rPr>
              <a:t>actually</a:t>
            </a:r>
            <a:r>
              <a:rPr lang="it-IT" b="1" dirty="0">
                <a:solidFill>
                  <a:schemeClr val="accent2">
                    <a:lumMod val="50000"/>
                  </a:schemeClr>
                </a:solidFill>
              </a:rPr>
              <a:t> </a:t>
            </a:r>
            <a:r>
              <a:rPr lang="it-IT" b="1" dirty="0" err="1">
                <a:solidFill>
                  <a:schemeClr val="accent2">
                    <a:lumMod val="50000"/>
                  </a:schemeClr>
                </a:solidFill>
              </a:rPr>
              <a:t>essential</a:t>
            </a:r>
            <a:r>
              <a:rPr lang="it-IT" b="1" dirty="0">
                <a:solidFill>
                  <a:schemeClr val="accent2">
                    <a:lumMod val="50000"/>
                  </a:schemeClr>
                </a:solidFill>
              </a:rPr>
              <a:t>.</a:t>
            </a:r>
          </a:p>
        </p:txBody>
      </p:sp>
      <p:sp>
        <p:nvSpPr>
          <p:cNvPr id="5" name="Rettangolo 4"/>
          <p:cNvSpPr/>
          <p:nvPr/>
        </p:nvSpPr>
        <p:spPr>
          <a:xfrm>
            <a:off x="3989731" y="4297322"/>
            <a:ext cx="4572000" cy="2031325"/>
          </a:xfrm>
          <a:prstGeom prst="rect">
            <a:avLst/>
          </a:prstGeom>
          <a:ln>
            <a:solidFill>
              <a:schemeClr val="accent2">
                <a:lumMod val="75000"/>
              </a:schemeClr>
            </a:solidFill>
            <a:prstDash val="dot"/>
          </a:ln>
        </p:spPr>
        <p:txBody>
          <a:bodyPr>
            <a:spAutoFit/>
          </a:bodyPr>
          <a:lstStyle/>
          <a:p>
            <a:r>
              <a:rPr lang="it-IT" i="1" dirty="0" smtClean="0">
                <a:solidFill>
                  <a:schemeClr val="accent1">
                    <a:lumMod val="75000"/>
                  </a:schemeClr>
                </a:solidFill>
              </a:rPr>
              <a:t>Woman </a:t>
            </a:r>
            <a:r>
              <a:rPr lang="it-IT" i="1" dirty="0" err="1">
                <a:solidFill>
                  <a:schemeClr val="accent1">
                    <a:lumMod val="75000"/>
                  </a:schemeClr>
                </a:solidFill>
              </a:rPr>
              <a:t>will</a:t>
            </a:r>
            <a:r>
              <a:rPr lang="it-IT" i="1" dirty="0">
                <a:solidFill>
                  <a:schemeClr val="accent1">
                    <a:lumMod val="75000"/>
                  </a:schemeClr>
                </a:solidFill>
              </a:rPr>
              <a:t> be </a:t>
            </a:r>
            <a:r>
              <a:rPr lang="it-IT" i="1" dirty="0" err="1">
                <a:solidFill>
                  <a:schemeClr val="accent1">
                    <a:lumMod val="75000"/>
                  </a:schemeClr>
                </a:solidFill>
              </a:rPr>
              <a:t>assisted</a:t>
            </a:r>
            <a:r>
              <a:rPr lang="it-IT" i="1" dirty="0">
                <a:solidFill>
                  <a:schemeClr val="accent1">
                    <a:lumMod val="75000"/>
                  </a:schemeClr>
                </a:solidFill>
              </a:rPr>
              <a:t> </a:t>
            </a:r>
            <a:r>
              <a:rPr lang="it-IT" i="1" dirty="0" err="1">
                <a:solidFill>
                  <a:schemeClr val="accent1">
                    <a:lumMod val="75000"/>
                  </a:schemeClr>
                </a:solidFill>
              </a:rPr>
              <a:t>during</a:t>
            </a:r>
            <a:r>
              <a:rPr lang="it-IT" i="1" dirty="0">
                <a:solidFill>
                  <a:schemeClr val="accent1">
                    <a:lumMod val="75000"/>
                  </a:schemeClr>
                </a:solidFill>
              </a:rPr>
              <a:t> </a:t>
            </a:r>
            <a:r>
              <a:rPr lang="it-IT" i="1" dirty="0" err="1">
                <a:solidFill>
                  <a:schemeClr val="accent1">
                    <a:lumMod val="75000"/>
                  </a:schemeClr>
                </a:solidFill>
              </a:rPr>
              <a:t>labor</a:t>
            </a:r>
            <a:r>
              <a:rPr lang="it-IT" i="1" dirty="0">
                <a:solidFill>
                  <a:schemeClr val="accent1">
                    <a:lumMod val="75000"/>
                  </a:schemeClr>
                </a:solidFill>
              </a:rPr>
              <a:t>, </a:t>
            </a:r>
            <a:r>
              <a:rPr lang="it-IT" i="1" dirty="0" err="1">
                <a:solidFill>
                  <a:schemeClr val="accent1">
                    <a:lumMod val="75000"/>
                  </a:schemeClr>
                </a:solidFill>
              </a:rPr>
              <a:t>childbirth</a:t>
            </a:r>
            <a:r>
              <a:rPr lang="it-IT" i="1" dirty="0">
                <a:solidFill>
                  <a:schemeClr val="accent1">
                    <a:lumMod val="75000"/>
                  </a:schemeClr>
                </a:solidFill>
              </a:rPr>
              <a:t> and the </a:t>
            </a:r>
            <a:r>
              <a:rPr lang="it-IT" i="1" dirty="0" err="1">
                <a:solidFill>
                  <a:schemeClr val="accent1">
                    <a:lumMod val="75000"/>
                  </a:schemeClr>
                </a:solidFill>
              </a:rPr>
              <a:t>postpartum</a:t>
            </a:r>
            <a:r>
              <a:rPr lang="it-IT" i="1" dirty="0">
                <a:solidFill>
                  <a:schemeClr val="accent1">
                    <a:lumMod val="75000"/>
                  </a:schemeClr>
                </a:solidFill>
              </a:rPr>
              <a:t> </a:t>
            </a:r>
            <a:r>
              <a:rPr lang="it-IT" b="1" i="1" dirty="0" err="1">
                <a:solidFill>
                  <a:schemeClr val="accent1">
                    <a:lumMod val="75000"/>
                  </a:schemeClr>
                </a:solidFill>
              </a:rPr>
              <a:t>one</a:t>
            </a:r>
            <a:r>
              <a:rPr lang="it-IT" b="1" i="1" dirty="0">
                <a:solidFill>
                  <a:schemeClr val="accent1">
                    <a:lumMod val="75000"/>
                  </a:schemeClr>
                </a:solidFill>
              </a:rPr>
              <a:t> or more </a:t>
            </a:r>
            <a:r>
              <a:rPr lang="it-IT" b="1" i="1" dirty="0" err="1">
                <a:solidFill>
                  <a:schemeClr val="accent1">
                    <a:lumMod val="75000"/>
                  </a:schemeClr>
                </a:solidFill>
              </a:rPr>
              <a:t>persons</a:t>
            </a:r>
            <a:r>
              <a:rPr lang="it-IT" b="1" i="1" dirty="0">
                <a:solidFill>
                  <a:schemeClr val="accent1">
                    <a:lumMod val="75000"/>
                  </a:schemeClr>
                </a:solidFill>
              </a:rPr>
              <a:t> of </a:t>
            </a:r>
            <a:r>
              <a:rPr lang="it-IT" b="1" i="1" dirty="0" err="1">
                <a:solidFill>
                  <a:schemeClr val="accent1">
                    <a:lumMod val="75000"/>
                  </a:schemeClr>
                </a:solidFill>
              </a:rPr>
              <a:t>their</a:t>
            </a:r>
            <a:r>
              <a:rPr lang="it-IT" b="1" i="1" dirty="0">
                <a:solidFill>
                  <a:schemeClr val="accent1">
                    <a:lumMod val="75000"/>
                  </a:schemeClr>
                </a:solidFill>
              </a:rPr>
              <a:t> </a:t>
            </a:r>
            <a:r>
              <a:rPr lang="it-IT" b="1" i="1" dirty="0" err="1">
                <a:solidFill>
                  <a:schemeClr val="accent1">
                    <a:lumMod val="75000"/>
                  </a:schemeClr>
                </a:solidFill>
              </a:rPr>
              <a:t>choice</a:t>
            </a:r>
            <a:r>
              <a:rPr lang="it-IT" i="1" dirty="0">
                <a:solidFill>
                  <a:schemeClr val="accent1">
                    <a:lumMod val="75000"/>
                  </a:schemeClr>
                </a:solidFill>
              </a:rPr>
              <a:t>, </a:t>
            </a:r>
            <a:r>
              <a:rPr lang="it-IT" i="1" dirty="0" err="1">
                <a:solidFill>
                  <a:schemeClr val="accent1">
                    <a:lumMod val="75000"/>
                  </a:schemeClr>
                </a:solidFill>
              </a:rPr>
              <a:t>not</a:t>
            </a:r>
            <a:r>
              <a:rPr lang="it-IT" i="1" dirty="0">
                <a:solidFill>
                  <a:schemeClr val="accent1">
                    <a:lumMod val="75000"/>
                  </a:schemeClr>
                </a:solidFill>
              </a:rPr>
              <a:t> </a:t>
            </a:r>
            <a:r>
              <a:rPr lang="it-IT" i="1" dirty="0" err="1">
                <a:solidFill>
                  <a:schemeClr val="accent1">
                    <a:lumMod val="75000"/>
                  </a:schemeClr>
                </a:solidFill>
              </a:rPr>
              <a:t>necessarily</a:t>
            </a:r>
            <a:r>
              <a:rPr lang="it-IT" i="1" dirty="0">
                <a:solidFill>
                  <a:schemeClr val="accent1">
                    <a:lumMod val="75000"/>
                  </a:schemeClr>
                </a:solidFill>
              </a:rPr>
              <a:t> family </a:t>
            </a:r>
            <a:r>
              <a:rPr lang="it-IT" i="1" dirty="0" err="1">
                <a:solidFill>
                  <a:schemeClr val="accent1">
                    <a:lumMod val="75000"/>
                  </a:schemeClr>
                </a:solidFill>
              </a:rPr>
              <a:t>members</a:t>
            </a:r>
            <a:r>
              <a:rPr lang="it-IT" i="1" dirty="0">
                <a:solidFill>
                  <a:schemeClr val="accent1">
                    <a:lumMod val="75000"/>
                  </a:schemeClr>
                </a:solidFill>
              </a:rPr>
              <a:t> or </a:t>
            </a:r>
            <a:r>
              <a:rPr lang="it-IT" i="1" dirty="0" err="1">
                <a:solidFill>
                  <a:schemeClr val="accent1">
                    <a:lumMod val="75000"/>
                  </a:schemeClr>
                </a:solidFill>
              </a:rPr>
              <a:t>close</a:t>
            </a:r>
            <a:r>
              <a:rPr lang="it-IT" i="1" dirty="0">
                <a:solidFill>
                  <a:schemeClr val="accent1">
                    <a:lumMod val="75000"/>
                  </a:schemeClr>
                </a:solidFill>
              </a:rPr>
              <a:t> </a:t>
            </a:r>
            <a:r>
              <a:rPr lang="it-IT" i="1" dirty="0" err="1">
                <a:solidFill>
                  <a:schemeClr val="accent1">
                    <a:lumMod val="75000"/>
                  </a:schemeClr>
                </a:solidFill>
              </a:rPr>
              <a:t>relatives</a:t>
            </a:r>
            <a:r>
              <a:rPr lang="it-IT" i="1" dirty="0">
                <a:solidFill>
                  <a:schemeClr val="accent1">
                    <a:lumMod val="75000"/>
                  </a:schemeClr>
                </a:solidFill>
              </a:rPr>
              <a:t>. </a:t>
            </a:r>
            <a:r>
              <a:rPr lang="it-IT" i="1" dirty="0" err="1">
                <a:solidFill>
                  <a:schemeClr val="accent1">
                    <a:lumMod val="75000"/>
                  </a:schemeClr>
                </a:solidFill>
              </a:rPr>
              <a:t>It</a:t>
            </a:r>
            <a:r>
              <a:rPr lang="it-IT" i="1" dirty="0">
                <a:solidFill>
                  <a:schemeClr val="accent1">
                    <a:lumMod val="75000"/>
                  </a:schemeClr>
                </a:solidFill>
              </a:rPr>
              <a:t> </a:t>
            </a:r>
            <a:r>
              <a:rPr lang="it-IT" i="1" dirty="0" err="1">
                <a:solidFill>
                  <a:schemeClr val="accent1">
                    <a:lumMod val="75000"/>
                  </a:schemeClr>
                </a:solidFill>
              </a:rPr>
              <a:t>is</a:t>
            </a:r>
            <a:r>
              <a:rPr lang="it-IT" i="1" dirty="0">
                <a:solidFill>
                  <a:schemeClr val="accent1">
                    <a:lumMod val="75000"/>
                  </a:schemeClr>
                </a:solidFill>
              </a:rPr>
              <a:t> </a:t>
            </a:r>
            <a:r>
              <a:rPr lang="it-IT" i="1" dirty="0" err="1">
                <a:solidFill>
                  <a:schemeClr val="accent1">
                    <a:lumMod val="75000"/>
                  </a:schemeClr>
                </a:solidFill>
              </a:rPr>
              <a:t>not</a:t>
            </a:r>
            <a:r>
              <a:rPr lang="it-IT" i="1" dirty="0">
                <a:solidFill>
                  <a:schemeClr val="accent1">
                    <a:lumMod val="75000"/>
                  </a:schemeClr>
                </a:solidFill>
              </a:rPr>
              <a:t> </a:t>
            </a:r>
            <a:r>
              <a:rPr lang="it-IT" i="1" dirty="0" err="1">
                <a:solidFill>
                  <a:schemeClr val="accent1">
                    <a:lumMod val="75000"/>
                  </a:schemeClr>
                </a:solidFill>
              </a:rPr>
              <a:t>necessary</a:t>
            </a:r>
            <a:r>
              <a:rPr lang="it-IT" i="1" dirty="0">
                <a:solidFill>
                  <a:schemeClr val="accent1">
                    <a:lumMod val="75000"/>
                  </a:schemeClr>
                </a:solidFill>
              </a:rPr>
              <a:t> to impose </a:t>
            </a:r>
            <a:r>
              <a:rPr lang="it-IT" i="1" dirty="0" err="1">
                <a:solidFill>
                  <a:schemeClr val="accent1">
                    <a:lumMod val="75000"/>
                  </a:schemeClr>
                </a:solidFill>
              </a:rPr>
              <a:t>any</a:t>
            </a:r>
            <a:r>
              <a:rPr lang="it-IT" i="1" dirty="0">
                <a:solidFill>
                  <a:schemeClr val="accent1">
                    <a:lumMod val="75000"/>
                  </a:schemeClr>
                </a:solidFill>
              </a:rPr>
              <a:t> </a:t>
            </a:r>
            <a:r>
              <a:rPr lang="it-IT" i="1" dirty="0" err="1">
                <a:solidFill>
                  <a:schemeClr val="accent1">
                    <a:lumMod val="75000"/>
                  </a:schemeClr>
                </a:solidFill>
              </a:rPr>
              <a:t>accompanying</a:t>
            </a:r>
            <a:r>
              <a:rPr lang="it-IT" i="1" dirty="0">
                <a:solidFill>
                  <a:schemeClr val="accent1">
                    <a:lumMod val="75000"/>
                  </a:schemeClr>
                </a:solidFill>
              </a:rPr>
              <a:t> the use of sterile </a:t>
            </a:r>
            <a:r>
              <a:rPr lang="it-IT" i="1" dirty="0" err="1">
                <a:solidFill>
                  <a:schemeClr val="accent1">
                    <a:lumMod val="75000"/>
                  </a:schemeClr>
                </a:solidFill>
              </a:rPr>
              <a:t>gowns</a:t>
            </a:r>
            <a:r>
              <a:rPr lang="it-IT" i="1" dirty="0">
                <a:solidFill>
                  <a:schemeClr val="accent1">
                    <a:lumMod val="75000"/>
                  </a:schemeClr>
                </a:solidFill>
              </a:rPr>
              <a:t> and </a:t>
            </a:r>
            <a:r>
              <a:rPr lang="it-IT" i="1" dirty="0" err="1">
                <a:solidFill>
                  <a:schemeClr val="accent1">
                    <a:lumMod val="75000"/>
                  </a:schemeClr>
                </a:solidFill>
              </a:rPr>
              <a:t>masks</a:t>
            </a:r>
            <a:r>
              <a:rPr lang="it-IT" i="1" dirty="0">
                <a:solidFill>
                  <a:schemeClr val="accent1">
                    <a:lumMod val="75000"/>
                  </a:schemeClr>
                </a:solidFill>
              </a:rPr>
              <a:t>.</a:t>
            </a:r>
          </a:p>
        </p:txBody>
      </p:sp>
      <p:sp>
        <p:nvSpPr>
          <p:cNvPr id="6" name="CasellaDiTesto 5"/>
          <p:cNvSpPr txBox="1"/>
          <p:nvPr/>
        </p:nvSpPr>
        <p:spPr>
          <a:xfrm>
            <a:off x="5123293" y="-13173"/>
            <a:ext cx="1767581" cy="646331"/>
          </a:xfrm>
          <a:prstGeom prst="rect">
            <a:avLst/>
          </a:prstGeom>
          <a:noFill/>
        </p:spPr>
        <p:txBody>
          <a:bodyPr wrap="none" rtlCol="0">
            <a:spAutoFit/>
          </a:bodyPr>
          <a:lstStyle/>
          <a:p>
            <a:r>
              <a:rPr lang="it-IT" sz="3600" dirty="0" smtClean="0">
                <a:solidFill>
                  <a:schemeClr val="bg1"/>
                </a:solidFill>
              </a:rPr>
              <a:t>People</a:t>
            </a:r>
            <a:endParaRPr lang="it-IT" sz="3600" dirty="0">
              <a:solidFill>
                <a:schemeClr val="bg1"/>
              </a:solidFill>
            </a:endParaRPr>
          </a:p>
        </p:txBody>
      </p:sp>
      <p:sp>
        <p:nvSpPr>
          <p:cNvPr id="7" name="CasellaDiTesto 6"/>
          <p:cNvSpPr txBox="1"/>
          <p:nvPr/>
        </p:nvSpPr>
        <p:spPr>
          <a:xfrm>
            <a:off x="551292" y="6478447"/>
            <a:ext cx="3618524" cy="276999"/>
          </a:xfrm>
          <a:prstGeom prst="rect">
            <a:avLst/>
          </a:prstGeom>
          <a:noFill/>
        </p:spPr>
        <p:txBody>
          <a:bodyPr wrap="none" rtlCol="0">
            <a:spAutoFit/>
          </a:bodyPr>
          <a:lstStyle/>
          <a:p>
            <a:r>
              <a:rPr lang="it-IT" sz="1200" dirty="0" smtClean="0"/>
              <a:t>Guidelines from San Gerardo Hospital - Monza</a:t>
            </a:r>
            <a:endParaRPr lang="it-IT" sz="1200" dirty="0"/>
          </a:p>
        </p:txBody>
      </p:sp>
      <p:sp>
        <p:nvSpPr>
          <p:cNvPr id="8" name="Rettangolo 7"/>
          <p:cNvSpPr/>
          <p:nvPr/>
        </p:nvSpPr>
        <p:spPr>
          <a:xfrm>
            <a:off x="451427" y="309312"/>
            <a:ext cx="4572000" cy="307777"/>
          </a:xfrm>
          <a:prstGeom prst="rect">
            <a:avLst/>
          </a:prstGeom>
        </p:spPr>
        <p:txBody>
          <a:bodyPr>
            <a:spAutoFit/>
          </a:bodyPr>
          <a:lstStyle/>
          <a:p>
            <a:r>
              <a:rPr lang="it-IT" sz="1400" dirty="0">
                <a:solidFill>
                  <a:srgbClr val="FF0000"/>
                </a:solidFill>
              </a:rPr>
              <a:t>Guidelines from San Gerardo Hospital - Monza</a:t>
            </a:r>
          </a:p>
        </p:txBody>
      </p:sp>
    </p:spTree>
    <p:extLst>
      <p:ext uri="{BB962C8B-B14F-4D97-AF65-F5344CB8AC3E}">
        <p14:creationId xmlns:p14="http://schemas.microsoft.com/office/powerpoint/2010/main" val="19744764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90688" y="1054789"/>
            <a:ext cx="7115495" cy="2308324"/>
          </a:xfrm>
          <a:prstGeom prst="rect">
            <a:avLst/>
          </a:prstGeom>
          <a:ln>
            <a:solidFill>
              <a:srgbClr val="800000"/>
            </a:solidFill>
          </a:ln>
        </p:spPr>
        <p:txBody>
          <a:bodyPr wrap="square">
            <a:spAutoFit/>
          </a:bodyPr>
          <a:lstStyle/>
          <a:p>
            <a:r>
              <a:rPr lang="it-IT" dirty="0" err="1"/>
              <a:t>It</a:t>
            </a:r>
            <a:r>
              <a:rPr lang="it-IT" dirty="0"/>
              <a:t> </a:t>
            </a:r>
            <a:r>
              <a:rPr lang="it-IT" dirty="0" err="1"/>
              <a:t>is</a:t>
            </a:r>
            <a:r>
              <a:rPr lang="it-IT" dirty="0"/>
              <a:t> </a:t>
            </a:r>
            <a:r>
              <a:rPr lang="it-IT" dirty="0" err="1"/>
              <a:t>useful</a:t>
            </a:r>
            <a:r>
              <a:rPr lang="it-IT" dirty="0"/>
              <a:t> </a:t>
            </a:r>
            <a:r>
              <a:rPr lang="it-IT" dirty="0" err="1"/>
              <a:t>that</a:t>
            </a:r>
            <a:r>
              <a:rPr lang="it-IT" dirty="0"/>
              <a:t> </a:t>
            </a:r>
            <a:r>
              <a:rPr lang="it-IT" dirty="0" err="1"/>
              <a:t>each</a:t>
            </a:r>
            <a:r>
              <a:rPr lang="it-IT" dirty="0"/>
              <a:t> delivery </a:t>
            </a:r>
            <a:r>
              <a:rPr lang="it-IT" dirty="0" err="1"/>
              <a:t>unit</a:t>
            </a:r>
            <a:r>
              <a:rPr lang="it-IT" dirty="0"/>
              <a:t> </a:t>
            </a:r>
            <a:r>
              <a:rPr lang="it-IT" dirty="0" err="1"/>
              <a:t>adopts</a:t>
            </a:r>
            <a:r>
              <a:rPr lang="it-IT" dirty="0"/>
              <a:t> a </a:t>
            </a:r>
            <a:r>
              <a:rPr lang="it-IT" dirty="0" err="1"/>
              <a:t>partogram</a:t>
            </a:r>
            <a:r>
              <a:rPr lang="it-IT" dirty="0"/>
              <a:t> </a:t>
            </a:r>
            <a:r>
              <a:rPr lang="it-IT" dirty="0" err="1"/>
              <a:t>as</a:t>
            </a:r>
            <a:r>
              <a:rPr lang="it-IT" dirty="0"/>
              <a:t> a </a:t>
            </a:r>
            <a:r>
              <a:rPr lang="it-IT" dirty="0" err="1"/>
              <a:t>means</a:t>
            </a:r>
            <a:r>
              <a:rPr lang="it-IT" dirty="0"/>
              <a:t> of </a:t>
            </a:r>
            <a:r>
              <a:rPr lang="it-IT" dirty="0" err="1"/>
              <a:t>recording</a:t>
            </a:r>
            <a:r>
              <a:rPr lang="it-IT" dirty="0"/>
              <a:t> the performance of the </a:t>
            </a:r>
            <a:r>
              <a:rPr lang="it-IT" dirty="0" err="1"/>
              <a:t>labor</a:t>
            </a:r>
            <a:r>
              <a:rPr lang="it-IT" dirty="0"/>
              <a:t>. </a:t>
            </a:r>
          </a:p>
          <a:p>
            <a:r>
              <a:rPr lang="it-IT" dirty="0" smtClean="0"/>
              <a:t>The </a:t>
            </a:r>
            <a:r>
              <a:rPr lang="it-IT" dirty="0"/>
              <a:t>use of the </a:t>
            </a:r>
            <a:r>
              <a:rPr lang="it-IT" dirty="0" err="1" smtClean="0"/>
              <a:t>partogram</a:t>
            </a:r>
            <a:r>
              <a:rPr lang="it-IT" dirty="0" smtClean="0"/>
              <a:t>: </a:t>
            </a:r>
          </a:p>
          <a:p>
            <a:pPr marL="285750" indent="-285750">
              <a:buFontTx/>
              <a:buChar char="-"/>
            </a:pPr>
            <a:r>
              <a:rPr lang="it-IT" dirty="0" err="1" smtClean="0"/>
              <a:t>facilitates</a:t>
            </a:r>
            <a:r>
              <a:rPr lang="it-IT" dirty="0" smtClean="0"/>
              <a:t> </a:t>
            </a:r>
            <a:r>
              <a:rPr lang="it-IT" dirty="0"/>
              <a:t>the </a:t>
            </a:r>
            <a:r>
              <a:rPr lang="it-IT" dirty="0" err="1"/>
              <a:t>transmission</a:t>
            </a:r>
            <a:r>
              <a:rPr lang="it-IT" dirty="0"/>
              <a:t> of information by </a:t>
            </a:r>
            <a:r>
              <a:rPr lang="it-IT" dirty="0" err="1"/>
              <a:t>reducing</a:t>
            </a:r>
            <a:r>
              <a:rPr lang="it-IT" dirty="0"/>
              <a:t> the </a:t>
            </a:r>
            <a:r>
              <a:rPr lang="it-IT" dirty="0" err="1"/>
              <a:t>diversity</a:t>
            </a:r>
            <a:r>
              <a:rPr lang="it-IT" dirty="0"/>
              <a:t> of </a:t>
            </a:r>
            <a:r>
              <a:rPr lang="it-IT" dirty="0" err="1"/>
              <a:t>terminology</a:t>
            </a:r>
            <a:r>
              <a:rPr lang="it-IT" dirty="0"/>
              <a:t> </a:t>
            </a:r>
            <a:r>
              <a:rPr lang="it-IT" dirty="0" err="1"/>
              <a:t>among</a:t>
            </a:r>
            <a:r>
              <a:rPr lang="it-IT" dirty="0"/>
              <a:t> </a:t>
            </a:r>
            <a:r>
              <a:rPr lang="it-IT" dirty="0" err="1"/>
              <a:t>operators</a:t>
            </a:r>
            <a:r>
              <a:rPr lang="it-IT" dirty="0"/>
              <a:t>, </a:t>
            </a:r>
            <a:endParaRPr lang="it-IT" dirty="0" smtClean="0"/>
          </a:p>
          <a:p>
            <a:pPr marL="285750" indent="-285750">
              <a:buFontTx/>
              <a:buChar char="-"/>
            </a:pPr>
            <a:r>
              <a:rPr lang="it-IT" dirty="0" err="1" smtClean="0"/>
              <a:t>offering</a:t>
            </a:r>
            <a:r>
              <a:rPr lang="it-IT" dirty="0" smtClean="0"/>
              <a:t> </a:t>
            </a:r>
            <a:r>
              <a:rPr lang="it-IT" dirty="0"/>
              <a:t>an </a:t>
            </a:r>
            <a:r>
              <a:rPr lang="it-IT" dirty="0" err="1"/>
              <a:t>instant</a:t>
            </a:r>
            <a:r>
              <a:rPr lang="it-IT" dirty="0"/>
              <a:t> </a:t>
            </a:r>
            <a:r>
              <a:rPr lang="it-IT" dirty="0" err="1"/>
              <a:t>view</a:t>
            </a:r>
            <a:r>
              <a:rPr lang="it-IT" dirty="0"/>
              <a:t> of the progress of </a:t>
            </a:r>
            <a:r>
              <a:rPr lang="it-IT" dirty="0" err="1"/>
              <a:t>labor</a:t>
            </a:r>
            <a:r>
              <a:rPr lang="it-IT" dirty="0"/>
              <a:t>, </a:t>
            </a:r>
            <a:endParaRPr lang="it-IT" dirty="0" smtClean="0"/>
          </a:p>
          <a:p>
            <a:pPr marL="285750" indent="-285750">
              <a:buFontTx/>
              <a:buChar char="-"/>
            </a:pPr>
            <a:r>
              <a:rPr lang="it-IT" dirty="0" err="1" smtClean="0"/>
              <a:t>promotes</a:t>
            </a:r>
            <a:r>
              <a:rPr lang="it-IT" dirty="0" smtClean="0"/>
              <a:t> </a:t>
            </a:r>
            <a:r>
              <a:rPr lang="it-IT" dirty="0"/>
              <a:t>the </a:t>
            </a:r>
            <a:r>
              <a:rPr lang="it-IT" dirty="0" err="1"/>
              <a:t>rationalization</a:t>
            </a:r>
            <a:r>
              <a:rPr lang="it-IT" dirty="0"/>
              <a:t> of </a:t>
            </a:r>
            <a:r>
              <a:rPr lang="it-IT" dirty="0" err="1"/>
              <a:t>drug</a:t>
            </a:r>
            <a:r>
              <a:rPr lang="it-IT" dirty="0"/>
              <a:t> </a:t>
            </a:r>
            <a:r>
              <a:rPr lang="it-IT" dirty="0" err="1"/>
              <a:t>prescription</a:t>
            </a:r>
            <a:r>
              <a:rPr lang="it-IT" dirty="0"/>
              <a:t>, </a:t>
            </a:r>
            <a:endParaRPr lang="it-IT" dirty="0" smtClean="0"/>
          </a:p>
          <a:p>
            <a:pPr marL="285750" indent="-285750">
              <a:buFontTx/>
              <a:buChar char="-"/>
            </a:pPr>
            <a:r>
              <a:rPr lang="it-IT" dirty="0" smtClean="0"/>
              <a:t>and </a:t>
            </a:r>
            <a:r>
              <a:rPr lang="it-IT" dirty="0"/>
              <a:t>can be </a:t>
            </a:r>
            <a:r>
              <a:rPr lang="it-IT" dirty="0" err="1"/>
              <a:t>used</a:t>
            </a:r>
            <a:r>
              <a:rPr lang="it-IT" dirty="0"/>
              <a:t> in the control of </a:t>
            </a:r>
            <a:r>
              <a:rPr lang="it-IT" dirty="0" err="1"/>
              <a:t>quality</a:t>
            </a:r>
            <a:r>
              <a:rPr lang="it-IT" dirty="0"/>
              <a:t> of care.</a:t>
            </a:r>
          </a:p>
        </p:txBody>
      </p:sp>
      <p:sp>
        <p:nvSpPr>
          <p:cNvPr id="3" name="CasellaDiTesto 2"/>
          <p:cNvSpPr txBox="1"/>
          <p:nvPr/>
        </p:nvSpPr>
        <p:spPr>
          <a:xfrm>
            <a:off x="4956308" y="15490"/>
            <a:ext cx="2568732" cy="646331"/>
          </a:xfrm>
          <a:prstGeom prst="rect">
            <a:avLst/>
          </a:prstGeom>
          <a:noFill/>
        </p:spPr>
        <p:txBody>
          <a:bodyPr wrap="none" rtlCol="0">
            <a:spAutoFit/>
          </a:bodyPr>
          <a:lstStyle/>
          <a:p>
            <a:r>
              <a:rPr lang="it-IT" sz="3600" dirty="0" err="1" smtClean="0">
                <a:solidFill>
                  <a:srgbClr val="FFFFFF"/>
                </a:solidFill>
              </a:rPr>
              <a:t>Partogram</a:t>
            </a:r>
            <a:endParaRPr lang="it-IT" sz="3600" dirty="0">
              <a:solidFill>
                <a:srgbClr val="FFFFFF"/>
              </a:solidFill>
            </a:endParaRPr>
          </a:p>
        </p:txBody>
      </p:sp>
      <p:pic>
        <p:nvPicPr>
          <p:cNvPr id="4" name="Immagine 3"/>
          <p:cNvPicPr>
            <a:picLocks noChangeAspect="1"/>
          </p:cNvPicPr>
          <p:nvPr/>
        </p:nvPicPr>
        <p:blipFill>
          <a:blip r:embed="rId3"/>
          <a:stretch>
            <a:fillRect/>
          </a:stretch>
        </p:blipFill>
        <p:spPr>
          <a:xfrm>
            <a:off x="2703764" y="3603458"/>
            <a:ext cx="3162300" cy="2565400"/>
          </a:xfrm>
          <a:prstGeom prst="rect">
            <a:avLst/>
          </a:prstGeom>
          <a:ln>
            <a:solidFill>
              <a:srgbClr val="0000FF"/>
            </a:solidFill>
          </a:ln>
        </p:spPr>
      </p:pic>
    </p:spTree>
    <p:extLst>
      <p:ext uri="{BB962C8B-B14F-4D97-AF65-F5344CB8AC3E}">
        <p14:creationId xmlns:p14="http://schemas.microsoft.com/office/powerpoint/2010/main" val="4816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50515" y="1070201"/>
            <a:ext cx="8025590" cy="5078314"/>
          </a:xfrm>
          <a:prstGeom prst="rect">
            <a:avLst/>
          </a:prstGeom>
        </p:spPr>
        <p:txBody>
          <a:bodyPr wrap="square">
            <a:spAutoFit/>
          </a:bodyPr>
          <a:lstStyle/>
          <a:p>
            <a:r>
              <a:rPr lang="it-IT" dirty="0" smtClean="0"/>
              <a:t>- </a:t>
            </a:r>
            <a:r>
              <a:rPr lang="it-IT" dirty="0" err="1" smtClean="0"/>
              <a:t>Gestational</a:t>
            </a:r>
            <a:r>
              <a:rPr lang="it-IT" dirty="0" smtClean="0"/>
              <a:t> </a:t>
            </a:r>
            <a:r>
              <a:rPr lang="it-IT" dirty="0" err="1"/>
              <a:t>age</a:t>
            </a:r>
            <a:r>
              <a:rPr lang="it-IT" dirty="0"/>
              <a:t>&gt; </a:t>
            </a:r>
            <a:r>
              <a:rPr lang="it-IT" b="1" dirty="0"/>
              <a:t>37 weeks </a:t>
            </a:r>
            <a:r>
              <a:rPr lang="it-IT" dirty="0"/>
              <a:t>and &lt;</a:t>
            </a:r>
            <a:r>
              <a:rPr lang="it-IT" b="1" dirty="0"/>
              <a:t>42 weeks </a:t>
            </a:r>
          </a:p>
          <a:p>
            <a:r>
              <a:rPr lang="it-IT" dirty="0"/>
              <a:t>- </a:t>
            </a:r>
            <a:r>
              <a:rPr lang="it-IT" b="1" dirty="0"/>
              <a:t>Single </a:t>
            </a:r>
            <a:r>
              <a:rPr lang="it-IT" dirty="0" err="1"/>
              <a:t>fetus</a:t>
            </a:r>
            <a:r>
              <a:rPr lang="it-IT" dirty="0"/>
              <a:t>, </a:t>
            </a:r>
            <a:r>
              <a:rPr lang="it-IT" b="1" dirty="0" err="1"/>
              <a:t>cephalic</a:t>
            </a:r>
            <a:r>
              <a:rPr lang="it-IT" dirty="0"/>
              <a:t> </a:t>
            </a:r>
            <a:r>
              <a:rPr lang="it-IT" dirty="0" err="1"/>
              <a:t>presentation</a:t>
            </a:r>
            <a:r>
              <a:rPr lang="it-IT" dirty="0"/>
              <a:t> </a:t>
            </a:r>
          </a:p>
          <a:p>
            <a:r>
              <a:rPr lang="it-IT" dirty="0"/>
              <a:t>- </a:t>
            </a:r>
            <a:r>
              <a:rPr lang="it-IT" dirty="0" err="1"/>
              <a:t>Expected</a:t>
            </a:r>
            <a:r>
              <a:rPr lang="it-IT" dirty="0"/>
              <a:t> </a:t>
            </a:r>
            <a:r>
              <a:rPr lang="it-IT" dirty="0" err="1"/>
              <a:t>fetal</a:t>
            </a:r>
            <a:r>
              <a:rPr lang="it-IT" dirty="0"/>
              <a:t> </a:t>
            </a:r>
            <a:r>
              <a:rPr lang="it-IT" dirty="0" err="1" smtClean="0"/>
              <a:t>weight</a:t>
            </a:r>
            <a:r>
              <a:rPr lang="it-IT" dirty="0" smtClean="0"/>
              <a:t> &gt; </a:t>
            </a:r>
            <a:r>
              <a:rPr lang="it-IT" b="1" dirty="0"/>
              <a:t>2500g</a:t>
            </a:r>
            <a:r>
              <a:rPr lang="it-IT" dirty="0"/>
              <a:t> and &lt;</a:t>
            </a:r>
            <a:r>
              <a:rPr lang="it-IT" b="1" dirty="0"/>
              <a:t>4000g </a:t>
            </a:r>
          </a:p>
          <a:p>
            <a:r>
              <a:rPr lang="it-IT" dirty="0"/>
              <a:t>- </a:t>
            </a:r>
            <a:r>
              <a:rPr lang="it-IT" b="1" dirty="0" err="1"/>
              <a:t>Absence</a:t>
            </a:r>
            <a:r>
              <a:rPr lang="it-IT" b="1" dirty="0"/>
              <a:t> of </a:t>
            </a:r>
            <a:r>
              <a:rPr lang="it-IT" b="1" dirty="0" err="1"/>
              <a:t>fetal</a:t>
            </a:r>
            <a:r>
              <a:rPr lang="it-IT" b="1" dirty="0"/>
              <a:t> </a:t>
            </a:r>
            <a:r>
              <a:rPr lang="it-IT" b="1" dirty="0" err="1"/>
              <a:t>pathology</a:t>
            </a:r>
            <a:r>
              <a:rPr lang="it-IT" b="1" dirty="0"/>
              <a:t> </a:t>
            </a:r>
            <a:r>
              <a:rPr lang="it-IT" b="1" dirty="0" err="1"/>
              <a:t>known</a:t>
            </a:r>
            <a:r>
              <a:rPr lang="it-IT" dirty="0"/>
              <a:t>: severe </a:t>
            </a:r>
            <a:r>
              <a:rPr lang="it-IT" dirty="0" err="1"/>
              <a:t>underdevelopment</a:t>
            </a:r>
            <a:r>
              <a:rPr lang="it-IT" dirty="0"/>
              <a:t>, or </a:t>
            </a:r>
            <a:r>
              <a:rPr lang="it-IT" dirty="0" err="1"/>
              <a:t>malformations</a:t>
            </a:r>
            <a:r>
              <a:rPr lang="it-IT" dirty="0"/>
              <a:t> </a:t>
            </a:r>
            <a:r>
              <a:rPr lang="it-IT" dirty="0" err="1"/>
              <a:t>that</a:t>
            </a:r>
            <a:r>
              <a:rPr lang="it-IT" dirty="0"/>
              <a:t> </a:t>
            </a:r>
            <a:r>
              <a:rPr lang="it-IT" dirty="0" err="1"/>
              <a:t>may</a:t>
            </a:r>
            <a:r>
              <a:rPr lang="it-IT" dirty="0"/>
              <a:t> cause </a:t>
            </a:r>
            <a:r>
              <a:rPr lang="it-IT" dirty="0" err="1"/>
              <a:t>mechanical</a:t>
            </a:r>
            <a:r>
              <a:rPr lang="it-IT" dirty="0"/>
              <a:t> </a:t>
            </a:r>
            <a:r>
              <a:rPr lang="it-IT" dirty="0" err="1"/>
              <a:t>dystocia</a:t>
            </a:r>
            <a:r>
              <a:rPr lang="it-IT" dirty="0"/>
              <a:t> (</a:t>
            </a:r>
            <a:r>
              <a:rPr lang="it-IT" dirty="0" err="1"/>
              <a:t>eg</a:t>
            </a:r>
            <a:r>
              <a:rPr lang="it-IT" dirty="0"/>
              <a:t>. </a:t>
            </a:r>
            <a:r>
              <a:rPr lang="it-IT" dirty="0" err="1"/>
              <a:t>Hydrocephalus</a:t>
            </a:r>
            <a:r>
              <a:rPr lang="it-IT" dirty="0"/>
              <a:t>). </a:t>
            </a:r>
          </a:p>
          <a:p>
            <a:r>
              <a:rPr lang="it-IT" dirty="0"/>
              <a:t>- </a:t>
            </a:r>
            <a:r>
              <a:rPr lang="it-IT" b="1" dirty="0" err="1"/>
              <a:t>Labor</a:t>
            </a:r>
            <a:r>
              <a:rPr lang="it-IT" b="1" dirty="0"/>
              <a:t> </a:t>
            </a:r>
            <a:r>
              <a:rPr lang="it-IT" b="1" dirty="0" err="1"/>
              <a:t>occurred</a:t>
            </a:r>
            <a:r>
              <a:rPr lang="it-IT" b="1" dirty="0"/>
              <a:t> </a:t>
            </a:r>
            <a:r>
              <a:rPr lang="it-IT" b="1" dirty="0" err="1"/>
              <a:t>spontaneously</a:t>
            </a:r>
            <a:r>
              <a:rPr lang="it-IT" b="1" dirty="0"/>
              <a:t> </a:t>
            </a:r>
          </a:p>
          <a:p>
            <a:r>
              <a:rPr lang="it-IT" dirty="0" smtClean="0"/>
              <a:t>- </a:t>
            </a:r>
            <a:r>
              <a:rPr lang="it-IT" b="1" dirty="0" smtClean="0"/>
              <a:t>Clear </a:t>
            </a:r>
            <a:r>
              <a:rPr lang="it-IT" b="1" dirty="0" err="1" smtClean="0"/>
              <a:t>Amniotic</a:t>
            </a:r>
            <a:r>
              <a:rPr lang="it-IT" b="1" dirty="0" smtClean="0"/>
              <a:t> </a:t>
            </a:r>
            <a:r>
              <a:rPr lang="it-IT" b="1" dirty="0" err="1" smtClean="0"/>
              <a:t>fluid</a:t>
            </a:r>
            <a:r>
              <a:rPr lang="it-IT" b="1" dirty="0" smtClean="0"/>
              <a:t> </a:t>
            </a:r>
            <a:r>
              <a:rPr lang="it-IT" dirty="0" smtClean="0"/>
              <a:t>(</a:t>
            </a:r>
            <a:r>
              <a:rPr lang="it-IT" dirty="0" err="1" smtClean="0"/>
              <a:t>amnioscopy</a:t>
            </a:r>
            <a:r>
              <a:rPr lang="it-IT" dirty="0" smtClean="0"/>
              <a:t> </a:t>
            </a:r>
            <a:r>
              <a:rPr lang="it-IT" dirty="0"/>
              <a:t>or </a:t>
            </a:r>
            <a:r>
              <a:rPr lang="it-IT" dirty="0" err="1"/>
              <a:t>rupture</a:t>
            </a:r>
            <a:r>
              <a:rPr lang="it-IT" dirty="0"/>
              <a:t> of </a:t>
            </a:r>
            <a:r>
              <a:rPr lang="it-IT" dirty="0" err="1" smtClean="0"/>
              <a:t>membranes</a:t>
            </a:r>
            <a:r>
              <a:rPr lang="it-IT" dirty="0" smtClean="0"/>
              <a:t>) </a:t>
            </a:r>
            <a:endParaRPr lang="it-IT" dirty="0"/>
          </a:p>
          <a:p>
            <a:r>
              <a:rPr lang="it-IT" dirty="0"/>
              <a:t>- </a:t>
            </a:r>
            <a:r>
              <a:rPr lang="it-IT" b="1" dirty="0"/>
              <a:t>PROM &lt;24 </a:t>
            </a:r>
          </a:p>
          <a:p>
            <a:r>
              <a:rPr lang="it-IT" dirty="0"/>
              <a:t>- </a:t>
            </a:r>
            <a:r>
              <a:rPr lang="it-IT" b="1" dirty="0"/>
              <a:t>Placenta </a:t>
            </a:r>
            <a:r>
              <a:rPr lang="it-IT" b="1" dirty="0" err="1" smtClean="0"/>
              <a:t>properly</a:t>
            </a:r>
            <a:r>
              <a:rPr lang="it-IT" b="1" dirty="0" smtClean="0"/>
              <a:t> </a:t>
            </a:r>
            <a:r>
              <a:rPr lang="it-IT" b="1" dirty="0" err="1" smtClean="0"/>
              <a:t>insert</a:t>
            </a:r>
            <a:endParaRPr lang="it-IT" b="1" dirty="0"/>
          </a:p>
          <a:p>
            <a:r>
              <a:rPr lang="it-IT" dirty="0"/>
              <a:t>- </a:t>
            </a:r>
            <a:r>
              <a:rPr lang="it-IT" b="1" dirty="0" err="1"/>
              <a:t>Lack</a:t>
            </a:r>
            <a:r>
              <a:rPr lang="it-IT" b="1" dirty="0"/>
              <a:t> of </a:t>
            </a:r>
            <a:r>
              <a:rPr lang="it-IT" b="1" dirty="0" err="1"/>
              <a:t>maternal</a:t>
            </a:r>
            <a:r>
              <a:rPr lang="it-IT" b="1" dirty="0"/>
              <a:t> </a:t>
            </a:r>
            <a:r>
              <a:rPr lang="it-IT" b="1" dirty="0" err="1"/>
              <a:t>disease</a:t>
            </a:r>
            <a:r>
              <a:rPr lang="it-IT" b="1" dirty="0"/>
              <a:t> </a:t>
            </a:r>
            <a:r>
              <a:rPr lang="it-IT" dirty="0" err="1"/>
              <a:t>is</a:t>
            </a:r>
            <a:r>
              <a:rPr lang="it-IT" dirty="0"/>
              <a:t> a </a:t>
            </a:r>
            <a:r>
              <a:rPr lang="it-IT" dirty="0" err="1"/>
              <a:t>contraindication</a:t>
            </a:r>
            <a:r>
              <a:rPr lang="it-IT" dirty="0"/>
              <a:t> to </a:t>
            </a:r>
            <a:r>
              <a:rPr lang="it-IT" dirty="0" err="1"/>
              <a:t>labor</a:t>
            </a:r>
            <a:r>
              <a:rPr lang="it-IT" dirty="0"/>
              <a:t>: </a:t>
            </a:r>
            <a:r>
              <a:rPr lang="it-IT" dirty="0" err="1"/>
              <a:t>abnormalities</a:t>
            </a:r>
            <a:r>
              <a:rPr lang="it-IT" dirty="0"/>
              <a:t> of the </a:t>
            </a:r>
            <a:r>
              <a:rPr lang="it-IT" dirty="0" err="1"/>
              <a:t>maternal</a:t>
            </a:r>
            <a:r>
              <a:rPr lang="it-IT" dirty="0"/>
              <a:t> </a:t>
            </a:r>
            <a:r>
              <a:rPr lang="it-IT" dirty="0" err="1"/>
              <a:t>pelvis</a:t>
            </a:r>
            <a:r>
              <a:rPr lang="it-IT" dirty="0"/>
              <a:t> </a:t>
            </a:r>
            <a:r>
              <a:rPr lang="it-IT" dirty="0" err="1"/>
              <a:t>that</a:t>
            </a:r>
            <a:r>
              <a:rPr lang="it-IT" dirty="0"/>
              <a:t> are an </a:t>
            </a:r>
            <a:r>
              <a:rPr lang="it-IT" dirty="0" err="1"/>
              <a:t>obstacle</a:t>
            </a:r>
            <a:r>
              <a:rPr lang="it-IT" dirty="0"/>
              <a:t> for the </a:t>
            </a:r>
            <a:r>
              <a:rPr lang="it-IT" dirty="0" err="1"/>
              <a:t>completion</a:t>
            </a:r>
            <a:r>
              <a:rPr lang="it-IT" dirty="0"/>
              <a:t> of </a:t>
            </a:r>
            <a:r>
              <a:rPr lang="it-IT" dirty="0" err="1"/>
              <a:t>vaginal</a:t>
            </a:r>
            <a:r>
              <a:rPr lang="it-IT" dirty="0"/>
              <a:t> delivery, </a:t>
            </a:r>
            <a:r>
              <a:rPr lang="it-IT" dirty="0" err="1"/>
              <a:t>genital</a:t>
            </a:r>
            <a:r>
              <a:rPr lang="it-IT" dirty="0"/>
              <a:t> </a:t>
            </a:r>
            <a:r>
              <a:rPr lang="it-IT" dirty="0" err="1"/>
              <a:t>infection</a:t>
            </a:r>
            <a:r>
              <a:rPr lang="it-IT" dirty="0"/>
              <a:t> with HV in the </a:t>
            </a:r>
            <a:r>
              <a:rPr lang="it-IT" dirty="0" err="1"/>
              <a:t>active</a:t>
            </a:r>
            <a:r>
              <a:rPr lang="it-IT" dirty="0"/>
              <a:t> </a:t>
            </a:r>
            <a:r>
              <a:rPr lang="it-IT" dirty="0" err="1"/>
              <a:t>phase</a:t>
            </a:r>
            <a:r>
              <a:rPr lang="it-IT" dirty="0"/>
              <a:t>, HIV </a:t>
            </a:r>
            <a:r>
              <a:rPr lang="it-IT" dirty="0" err="1"/>
              <a:t>infection</a:t>
            </a:r>
            <a:r>
              <a:rPr lang="it-IT" dirty="0"/>
              <a:t> </a:t>
            </a:r>
          </a:p>
          <a:p>
            <a:r>
              <a:rPr lang="it-IT" dirty="0"/>
              <a:t>- </a:t>
            </a:r>
            <a:r>
              <a:rPr lang="it-IT" b="1" dirty="0" err="1"/>
              <a:t>Lack</a:t>
            </a:r>
            <a:r>
              <a:rPr lang="it-IT" b="1" dirty="0"/>
              <a:t> of </a:t>
            </a:r>
            <a:r>
              <a:rPr lang="it-IT" b="1" dirty="0" err="1"/>
              <a:t>maternal</a:t>
            </a:r>
            <a:r>
              <a:rPr lang="it-IT" b="1" dirty="0"/>
              <a:t> </a:t>
            </a:r>
            <a:r>
              <a:rPr lang="it-IT" b="1" dirty="0" err="1"/>
              <a:t>disease</a:t>
            </a:r>
            <a:r>
              <a:rPr lang="it-IT" b="1" dirty="0"/>
              <a:t> </a:t>
            </a:r>
            <a:r>
              <a:rPr lang="it-IT" dirty="0" err="1"/>
              <a:t>that</a:t>
            </a:r>
            <a:r>
              <a:rPr lang="it-IT" dirty="0"/>
              <a:t> </a:t>
            </a:r>
            <a:r>
              <a:rPr lang="it-IT" dirty="0" err="1"/>
              <a:t>requires</a:t>
            </a:r>
            <a:r>
              <a:rPr lang="it-IT" dirty="0"/>
              <a:t> intensive </a:t>
            </a:r>
            <a:r>
              <a:rPr lang="it-IT" dirty="0" err="1"/>
              <a:t>monitoring</a:t>
            </a:r>
            <a:r>
              <a:rPr lang="it-IT" dirty="0"/>
              <a:t> of </a:t>
            </a:r>
            <a:r>
              <a:rPr lang="it-IT" dirty="0" err="1"/>
              <a:t>labor</a:t>
            </a:r>
            <a:r>
              <a:rPr lang="it-IT" dirty="0"/>
              <a:t>: </a:t>
            </a:r>
            <a:r>
              <a:rPr lang="it-IT" dirty="0" err="1"/>
              <a:t>heart</a:t>
            </a:r>
            <a:r>
              <a:rPr lang="it-IT" dirty="0"/>
              <a:t> </a:t>
            </a:r>
            <a:r>
              <a:rPr lang="it-IT" dirty="0" err="1"/>
              <a:t>disease</a:t>
            </a:r>
            <a:r>
              <a:rPr lang="it-IT" dirty="0"/>
              <a:t> </a:t>
            </a:r>
            <a:r>
              <a:rPr lang="it-IT" dirty="0" err="1"/>
              <a:t>at</a:t>
            </a:r>
            <a:r>
              <a:rPr lang="it-IT" dirty="0"/>
              <a:t> </a:t>
            </a:r>
            <a:r>
              <a:rPr lang="it-IT" dirty="0" err="1"/>
              <a:t>risk</a:t>
            </a:r>
            <a:r>
              <a:rPr lang="it-IT" dirty="0"/>
              <a:t> of </a:t>
            </a:r>
            <a:r>
              <a:rPr lang="it-IT" dirty="0" err="1"/>
              <a:t>failure</a:t>
            </a:r>
            <a:r>
              <a:rPr lang="it-IT" dirty="0"/>
              <a:t>, </a:t>
            </a:r>
            <a:r>
              <a:rPr lang="it-IT" dirty="0" err="1"/>
              <a:t>preeclampsia</a:t>
            </a:r>
            <a:r>
              <a:rPr lang="it-IT" dirty="0"/>
              <a:t> </a:t>
            </a:r>
            <a:r>
              <a:rPr lang="it-IT" dirty="0" err="1"/>
              <a:t>preeclamptica</a:t>
            </a:r>
            <a:r>
              <a:rPr lang="it-IT" dirty="0"/>
              <a:t>, </a:t>
            </a:r>
            <a:r>
              <a:rPr lang="it-IT" dirty="0" err="1"/>
              <a:t>previous</a:t>
            </a:r>
            <a:r>
              <a:rPr lang="it-IT" dirty="0"/>
              <a:t> </a:t>
            </a:r>
            <a:r>
              <a:rPr lang="it-IT" dirty="0" err="1"/>
              <a:t>surgery</a:t>
            </a:r>
            <a:r>
              <a:rPr lang="it-IT" dirty="0"/>
              <a:t> with opening of the </a:t>
            </a:r>
            <a:r>
              <a:rPr lang="it-IT" dirty="0" err="1"/>
              <a:t>uterus</a:t>
            </a:r>
            <a:r>
              <a:rPr lang="it-IT" dirty="0"/>
              <a:t>, </a:t>
            </a:r>
            <a:r>
              <a:rPr lang="it-IT" dirty="0" err="1"/>
              <a:t>hyperpyrexia</a:t>
            </a:r>
            <a:r>
              <a:rPr lang="it-IT" dirty="0"/>
              <a:t> or </a:t>
            </a:r>
            <a:r>
              <a:rPr lang="it-IT" dirty="0" err="1"/>
              <a:t>clinical</a:t>
            </a:r>
            <a:r>
              <a:rPr lang="it-IT" dirty="0"/>
              <a:t> </a:t>
            </a:r>
            <a:r>
              <a:rPr lang="it-IT" dirty="0" err="1"/>
              <a:t>suspicion</a:t>
            </a:r>
            <a:r>
              <a:rPr lang="it-IT" dirty="0"/>
              <a:t> of intra-</a:t>
            </a:r>
            <a:r>
              <a:rPr lang="it-IT" dirty="0" err="1"/>
              <a:t>amniotic</a:t>
            </a:r>
            <a:r>
              <a:rPr lang="it-IT" dirty="0"/>
              <a:t> </a:t>
            </a:r>
            <a:r>
              <a:rPr lang="it-IT" dirty="0" err="1"/>
              <a:t>infection</a:t>
            </a:r>
            <a:r>
              <a:rPr lang="it-IT" dirty="0"/>
              <a:t>.</a:t>
            </a:r>
          </a:p>
        </p:txBody>
      </p:sp>
      <p:sp>
        <p:nvSpPr>
          <p:cNvPr id="3" name="CasellaDiTesto 2"/>
          <p:cNvSpPr txBox="1"/>
          <p:nvPr/>
        </p:nvSpPr>
        <p:spPr>
          <a:xfrm>
            <a:off x="4770446" y="1209"/>
            <a:ext cx="3224260" cy="461665"/>
          </a:xfrm>
          <a:prstGeom prst="rect">
            <a:avLst/>
          </a:prstGeom>
          <a:noFill/>
        </p:spPr>
        <p:txBody>
          <a:bodyPr wrap="none" rtlCol="0">
            <a:spAutoFit/>
          </a:bodyPr>
          <a:lstStyle/>
          <a:p>
            <a:r>
              <a:rPr lang="it-IT" sz="2400" dirty="0" err="1" smtClean="0">
                <a:solidFill>
                  <a:srgbClr val="FFFFFF"/>
                </a:solidFill>
              </a:rPr>
              <a:t>Population</a:t>
            </a:r>
            <a:r>
              <a:rPr lang="it-IT" sz="2400" dirty="0" smtClean="0">
                <a:solidFill>
                  <a:srgbClr val="FFFFFF"/>
                </a:solidFill>
              </a:rPr>
              <a:t> - </a:t>
            </a:r>
            <a:r>
              <a:rPr lang="it-IT" sz="2400" dirty="0" err="1" smtClean="0">
                <a:solidFill>
                  <a:srgbClr val="FFFFFF"/>
                </a:solidFill>
              </a:rPr>
              <a:t>Women</a:t>
            </a:r>
            <a:endParaRPr lang="it-IT" sz="2400" dirty="0">
              <a:solidFill>
                <a:srgbClr val="FFFFFF"/>
              </a:solidFill>
            </a:endParaRPr>
          </a:p>
        </p:txBody>
      </p:sp>
    </p:spTree>
    <p:extLst>
      <p:ext uri="{BB962C8B-B14F-4D97-AF65-F5344CB8AC3E}">
        <p14:creationId xmlns:p14="http://schemas.microsoft.com/office/powerpoint/2010/main" val="8041199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67354" y="1582341"/>
            <a:ext cx="7387996" cy="3416320"/>
          </a:xfrm>
          <a:prstGeom prst="rect">
            <a:avLst/>
          </a:prstGeom>
        </p:spPr>
        <p:txBody>
          <a:bodyPr wrap="square">
            <a:spAutoFit/>
          </a:bodyPr>
          <a:lstStyle/>
          <a:p>
            <a:r>
              <a:rPr lang="it-IT" dirty="0" err="1"/>
              <a:t>Labor</a:t>
            </a:r>
            <a:r>
              <a:rPr lang="it-IT" dirty="0"/>
              <a:t> </a:t>
            </a:r>
            <a:r>
              <a:rPr lang="it-IT" dirty="0" err="1"/>
              <a:t>is</a:t>
            </a:r>
            <a:r>
              <a:rPr lang="it-IT" dirty="0"/>
              <a:t> </a:t>
            </a:r>
            <a:r>
              <a:rPr lang="it-IT" dirty="0" err="1"/>
              <a:t>diagnosed</a:t>
            </a:r>
            <a:r>
              <a:rPr lang="it-IT" dirty="0"/>
              <a:t> </a:t>
            </a:r>
            <a:r>
              <a:rPr lang="it-IT" dirty="0" err="1"/>
              <a:t>when</a:t>
            </a:r>
            <a:r>
              <a:rPr lang="it-IT" dirty="0"/>
              <a:t> the </a:t>
            </a:r>
            <a:r>
              <a:rPr lang="it-IT" dirty="0" err="1"/>
              <a:t>following</a:t>
            </a:r>
            <a:r>
              <a:rPr lang="it-IT" dirty="0"/>
              <a:t> </a:t>
            </a:r>
            <a:r>
              <a:rPr lang="it-IT" dirty="0" err="1"/>
              <a:t>conditions</a:t>
            </a:r>
            <a:r>
              <a:rPr lang="it-IT" dirty="0"/>
              <a:t> are </a:t>
            </a:r>
            <a:r>
              <a:rPr lang="it-IT" dirty="0" err="1"/>
              <a:t>met</a:t>
            </a:r>
            <a:r>
              <a:rPr lang="it-IT" dirty="0"/>
              <a:t>: </a:t>
            </a:r>
            <a:endParaRPr lang="it-IT" dirty="0" smtClean="0"/>
          </a:p>
          <a:p>
            <a:endParaRPr lang="it-IT" dirty="0"/>
          </a:p>
          <a:p>
            <a:pPr marL="342900" indent="-342900">
              <a:buAutoNum type="alphaLcParenR"/>
            </a:pPr>
            <a:r>
              <a:rPr lang="it-IT" b="1" dirty="0" smtClean="0"/>
              <a:t>regular </a:t>
            </a:r>
            <a:r>
              <a:rPr lang="it-IT" b="1" dirty="0" err="1"/>
              <a:t>contractions</a:t>
            </a:r>
            <a:r>
              <a:rPr lang="it-IT" b="1" dirty="0"/>
              <a:t> </a:t>
            </a:r>
            <a:r>
              <a:rPr lang="it-IT" dirty="0" err="1"/>
              <a:t>reported</a:t>
            </a:r>
            <a:r>
              <a:rPr lang="it-IT" dirty="0"/>
              <a:t> by </a:t>
            </a:r>
            <a:r>
              <a:rPr lang="it-IT" dirty="0" err="1"/>
              <a:t>women</a:t>
            </a:r>
            <a:r>
              <a:rPr lang="it-IT" dirty="0"/>
              <a:t>, </a:t>
            </a:r>
            <a:r>
              <a:rPr lang="it-IT" dirty="0" err="1"/>
              <a:t>longer</a:t>
            </a:r>
            <a:r>
              <a:rPr lang="it-IT" dirty="0"/>
              <a:t> </a:t>
            </a:r>
            <a:r>
              <a:rPr lang="it-IT" dirty="0" err="1"/>
              <a:t>than</a:t>
            </a:r>
            <a:r>
              <a:rPr lang="it-IT" dirty="0"/>
              <a:t> or </a:t>
            </a:r>
            <a:r>
              <a:rPr lang="it-IT" dirty="0" err="1"/>
              <a:t>equal</a:t>
            </a:r>
            <a:r>
              <a:rPr lang="it-IT" dirty="0"/>
              <a:t> to 40 '' and </a:t>
            </a:r>
            <a:r>
              <a:rPr lang="it-IT" dirty="0" err="1"/>
              <a:t>at</a:t>
            </a:r>
            <a:r>
              <a:rPr lang="it-IT" dirty="0"/>
              <a:t> </a:t>
            </a:r>
            <a:r>
              <a:rPr lang="it-IT" dirty="0" err="1"/>
              <a:t>intervals</a:t>
            </a:r>
            <a:r>
              <a:rPr lang="it-IT" dirty="0"/>
              <a:t> of </a:t>
            </a:r>
            <a:r>
              <a:rPr lang="it-IT" dirty="0" err="1"/>
              <a:t>less</a:t>
            </a:r>
            <a:r>
              <a:rPr lang="it-IT" dirty="0"/>
              <a:t> </a:t>
            </a:r>
            <a:r>
              <a:rPr lang="it-IT" dirty="0" err="1"/>
              <a:t>than</a:t>
            </a:r>
            <a:r>
              <a:rPr lang="it-IT" dirty="0"/>
              <a:t> 10 minutes; </a:t>
            </a:r>
            <a:endParaRPr lang="it-IT" dirty="0" smtClean="0"/>
          </a:p>
          <a:p>
            <a:pPr marL="342900" indent="-342900">
              <a:buAutoNum type="alphaLcParenR"/>
            </a:pPr>
            <a:endParaRPr lang="it-IT" dirty="0"/>
          </a:p>
          <a:p>
            <a:r>
              <a:rPr lang="it-IT" dirty="0"/>
              <a:t>b) </a:t>
            </a:r>
            <a:r>
              <a:rPr lang="it-IT" b="1" dirty="0" err="1"/>
              <a:t>neck</a:t>
            </a:r>
            <a:r>
              <a:rPr lang="it-IT" b="1" dirty="0"/>
              <a:t> </a:t>
            </a:r>
            <a:r>
              <a:rPr lang="it-IT" b="1" dirty="0" err="1"/>
              <a:t>smoothed</a:t>
            </a:r>
            <a:r>
              <a:rPr lang="it-IT" b="1" dirty="0"/>
              <a:t> out</a:t>
            </a:r>
            <a:r>
              <a:rPr lang="it-IT" dirty="0"/>
              <a:t>; </a:t>
            </a:r>
            <a:endParaRPr lang="it-IT" dirty="0" smtClean="0"/>
          </a:p>
          <a:p>
            <a:endParaRPr lang="it-IT" dirty="0"/>
          </a:p>
          <a:p>
            <a:r>
              <a:rPr lang="it-IT" dirty="0"/>
              <a:t>c) </a:t>
            </a:r>
            <a:r>
              <a:rPr lang="it-IT" b="1" dirty="0" err="1"/>
              <a:t>dilation</a:t>
            </a:r>
            <a:r>
              <a:rPr lang="it-IT" b="1" dirty="0"/>
              <a:t> 2-3 cm</a:t>
            </a:r>
            <a:r>
              <a:rPr lang="it-IT" dirty="0"/>
              <a:t>. </a:t>
            </a:r>
          </a:p>
          <a:p>
            <a:endParaRPr lang="it-IT" dirty="0"/>
          </a:p>
          <a:p>
            <a:r>
              <a:rPr lang="it-IT" dirty="0"/>
              <a:t>The </a:t>
            </a:r>
            <a:r>
              <a:rPr lang="it-IT" dirty="0" err="1"/>
              <a:t>beginning</a:t>
            </a:r>
            <a:r>
              <a:rPr lang="it-IT" dirty="0"/>
              <a:t> of the </a:t>
            </a:r>
            <a:r>
              <a:rPr lang="it-IT" dirty="0" err="1"/>
              <a:t>completion</a:t>
            </a:r>
            <a:r>
              <a:rPr lang="it-IT" dirty="0"/>
              <a:t> of the </a:t>
            </a:r>
            <a:r>
              <a:rPr lang="it-IT" dirty="0" err="1"/>
              <a:t>partogram</a:t>
            </a:r>
            <a:r>
              <a:rPr lang="it-IT" dirty="0"/>
              <a:t> </a:t>
            </a:r>
            <a:r>
              <a:rPr lang="it-IT" dirty="0" err="1"/>
              <a:t>coincides</a:t>
            </a:r>
            <a:r>
              <a:rPr lang="it-IT" dirty="0"/>
              <a:t> with the </a:t>
            </a:r>
            <a:r>
              <a:rPr lang="it-IT" dirty="0" err="1"/>
              <a:t>diagnosis</a:t>
            </a:r>
            <a:r>
              <a:rPr lang="it-IT" dirty="0"/>
              <a:t> of </a:t>
            </a:r>
            <a:r>
              <a:rPr lang="it-IT" dirty="0" err="1"/>
              <a:t>labor</a:t>
            </a:r>
            <a:r>
              <a:rPr lang="it-IT" dirty="0"/>
              <a:t> in </a:t>
            </a:r>
            <a:r>
              <a:rPr lang="it-IT" dirty="0" err="1"/>
              <a:t>place</a:t>
            </a:r>
            <a:r>
              <a:rPr lang="it-IT" dirty="0"/>
              <a:t>. </a:t>
            </a:r>
          </a:p>
          <a:p>
            <a:r>
              <a:rPr lang="it-IT" dirty="0" err="1"/>
              <a:t>Any</a:t>
            </a:r>
            <a:r>
              <a:rPr lang="it-IT" dirty="0"/>
              <a:t> </a:t>
            </a:r>
            <a:r>
              <a:rPr lang="it-IT" dirty="0" err="1"/>
              <a:t>cancellation</a:t>
            </a:r>
            <a:r>
              <a:rPr lang="it-IT" dirty="0"/>
              <a:t> of </a:t>
            </a:r>
            <a:r>
              <a:rPr lang="it-IT" dirty="0" err="1"/>
              <a:t>labor</a:t>
            </a:r>
            <a:r>
              <a:rPr lang="it-IT" dirty="0"/>
              <a:t> </a:t>
            </a:r>
            <a:r>
              <a:rPr lang="it-IT" dirty="0" err="1"/>
              <a:t>will</a:t>
            </a:r>
            <a:r>
              <a:rPr lang="it-IT" dirty="0"/>
              <a:t> be </a:t>
            </a:r>
            <a:r>
              <a:rPr lang="it-IT" dirty="0" err="1"/>
              <a:t>reported</a:t>
            </a:r>
            <a:r>
              <a:rPr lang="it-IT" dirty="0"/>
              <a:t> on the </a:t>
            </a:r>
            <a:r>
              <a:rPr lang="it-IT" dirty="0" err="1"/>
              <a:t>partogram</a:t>
            </a:r>
            <a:r>
              <a:rPr lang="it-IT" dirty="0"/>
              <a:t>.</a:t>
            </a:r>
          </a:p>
        </p:txBody>
      </p:sp>
      <p:sp>
        <p:nvSpPr>
          <p:cNvPr id="3" name="Rettangolo 2"/>
          <p:cNvSpPr/>
          <p:nvPr/>
        </p:nvSpPr>
        <p:spPr>
          <a:xfrm>
            <a:off x="4913761" y="37997"/>
            <a:ext cx="2826916" cy="461665"/>
          </a:xfrm>
          <a:prstGeom prst="rect">
            <a:avLst/>
          </a:prstGeom>
        </p:spPr>
        <p:txBody>
          <a:bodyPr wrap="none">
            <a:spAutoFit/>
          </a:bodyPr>
          <a:lstStyle/>
          <a:p>
            <a:r>
              <a:rPr lang="it-IT" sz="2400" dirty="0" err="1">
                <a:solidFill>
                  <a:srgbClr val="FFFFFF"/>
                </a:solidFill>
              </a:rPr>
              <a:t>Diagnosis</a:t>
            </a:r>
            <a:r>
              <a:rPr lang="it-IT" sz="2400" dirty="0">
                <a:solidFill>
                  <a:srgbClr val="FFFFFF"/>
                </a:solidFill>
              </a:rPr>
              <a:t> of </a:t>
            </a:r>
            <a:r>
              <a:rPr lang="it-IT" sz="2400" dirty="0" err="1">
                <a:solidFill>
                  <a:srgbClr val="FFFFFF"/>
                </a:solidFill>
              </a:rPr>
              <a:t>labor</a:t>
            </a:r>
            <a:endParaRPr lang="it-IT" sz="2400" dirty="0">
              <a:solidFill>
                <a:srgbClr val="FFFFFF"/>
              </a:solidFill>
            </a:endParaRPr>
          </a:p>
        </p:txBody>
      </p:sp>
    </p:spTree>
    <p:extLst>
      <p:ext uri="{BB962C8B-B14F-4D97-AF65-F5344CB8AC3E}">
        <p14:creationId xmlns:p14="http://schemas.microsoft.com/office/powerpoint/2010/main" val="13399464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96981" y="1305342"/>
            <a:ext cx="7551335" cy="2862323"/>
          </a:xfrm>
          <a:prstGeom prst="rect">
            <a:avLst/>
          </a:prstGeom>
        </p:spPr>
        <p:txBody>
          <a:bodyPr wrap="square">
            <a:spAutoFit/>
          </a:bodyPr>
          <a:lstStyle/>
          <a:p>
            <a:r>
              <a:rPr lang="it-IT" b="1" dirty="0" err="1"/>
              <a:t>S</a:t>
            </a:r>
            <a:r>
              <a:rPr lang="it-IT" b="1" dirty="0" err="1" smtClean="0"/>
              <a:t>hould</a:t>
            </a:r>
            <a:r>
              <a:rPr lang="it-IT" b="1" dirty="0" smtClean="0"/>
              <a:t> </a:t>
            </a:r>
            <a:r>
              <a:rPr lang="it-IT" b="1" dirty="0"/>
              <a:t>be </a:t>
            </a:r>
            <a:r>
              <a:rPr lang="it-IT" b="1" dirty="0" err="1"/>
              <a:t>provided</a:t>
            </a:r>
            <a:r>
              <a:rPr lang="it-IT" b="1" dirty="0"/>
              <a:t> for the </a:t>
            </a:r>
            <a:r>
              <a:rPr lang="it-IT" b="1" dirty="0" err="1"/>
              <a:t>discharge</a:t>
            </a:r>
            <a:r>
              <a:rPr lang="it-IT" b="1" dirty="0"/>
              <a:t> of the woman </a:t>
            </a:r>
            <a:r>
              <a:rPr lang="it-IT" dirty="0" err="1"/>
              <a:t>if</a:t>
            </a:r>
            <a:r>
              <a:rPr lang="it-IT" dirty="0"/>
              <a:t> </a:t>
            </a:r>
            <a:r>
              <a:rPr lang="it-IT" dirty="0" err="1"/>
              <a:t>you</a:t>
            </a:r>
            <a:r>
              <a:rPr lang="it-IT" dirty="0"/>
              <a:t> do </a:t>
            </a:r>
            <a:r>
              <a:rPr lang="it-IT" dirty="0" err="1"/>
              <a:t>not</a:t>
            </a:r>
            <a:r>
              <a:rPr lang="it-IT" dirty="0"/>
              <a:t> </a:t>
            </a:r>
            <a:r>
              <a:rPr lang="it-IT" dirty="0" err="1"/>
              <a:t>confirm</a:t>
            </a:r>
            <a:r>
              <a:rPr lang="it-IT" dirty="0"/>
              <a:t> the </a:t>
            </a:r>
            <a:r>
              <a:rPr lang="it-IT" dirty="0" err="1"/>
              <a:t>presence</a:t>
            </a:r>
            <a:r>
              <a:rPr lang="it-IT" dirty="0"/>
              <a:t> of an </a:t>
            </a:r>
            <a:r>
              <a:rPr lang="it-IT" dirty="0" err="1"/>
              <a:t>active</a:t>
            </a:r>
            <a:r>
              <a:rPr lang="it-IT" dirty="0"/>
              <a:t> </a:t>
            </a:r>
            <a:r>
              <a:rPr lang="it-IT" dirty="0" err="1"/>
              <a:t>labor</a:t>
            </a:r>
            <a:r>
              <a:rPr lang="it-IT" dirty="0"/>
              <a:t>, or do </a:t>
            </a:r>
            <a:r>
              <a:rPr lang="it-IT" dirty="0" err="1"/>
              <a:t>not</a:t>
            </a:r>
            <a:r>
              <a:rPr lang="it-IT" dirty="0"/>
              <a:t> </a:t>
            </a:r>
            <a:r>
              <a:rPr lang="it-IT" dirty="0" err="1"/>
              <a:t>provide</a:t>
            </a:r>
            <a:r>
              <a:rPr lang="it-IT" dirty="0"/>
              <a:t> for the </a:t>
            </a:r>
            <a:r>
              <a:rPr lang="it-IT" dirty="0" err="1"/>
              <a:t>onset</a:t>
            </a:r>
            <a:r>
              <a:rPr lang="it-IT" dirty="0"/>
              <a:t> over a </a:t>
            </a:r>
            <a:r>
              <a:rPr lang="it-IT" dirty="0" err="1"/>
              <a:t>few</a:t>
            </a:r>
            <a:r>
              <a:rPr lang="it-IT" dirty="0"/>
              <a:t> hours. </a:t>
            </a:r>
          </a:p>
          <a:p>
            <a:endParaRPr lang="it-IT" dirty="0"/>
          </a:p>
          <a:p>
            <a:r>
              <a:rPr lang="it-IT" dirty="0" err="1" smtClean="0"/>
              <a:t>It</a:t>
            </a:r>
            <a:r>
              <a:rPr lang="it-IT" dirty="0" smtClean="0"/>
              <a:t> </a:t>
            </a:r>
            <a:r>
              <a:rPr lang="it-IT" dirty="0" err="1" smtClean="0"/>
              <a:t>is</a:t>
            </a:r>
            <a:r>
              <a:rPr lang="it-IT" dirty="0" smtClean="0"/>
              <a:t> </a:t>
            </a:r>
            <a:r>
              <a:rPr lang="it-IT" dirty="0"/>
              <a:t>appropriate to </a:t>
            </a:r>
            <a:r>
              <a:rPr lang="it-IT" dirty="0" err="1"/>
              <a:t>provide</a:t>
            </a:r>
            <a:r>
              <a:rPr lang="it-IT" dirty="0"/>
              <a:t> </a:t>
            </a:r>
            <a:r>
              <a:rPr lang="it-IT" dirty="0" err="1"/>
              <a:t>that</a:t>
            </a:r>
            <a:r>
              <a:rPr lang="it-IT" dirty="0"/>
              <a:t> the </a:t>
            </a:r>
            <a:r>
              <a:rPr lang="it-IT" dirty="0" err="1"/>
              <a:t>reference</a:t>
            </a:r>
            <a:r>
              <a:rPr lang="it-IT" dirty="0"/>
              <a:t> to an </a:t>
            </a:r>
            <a:r>
              <a:rPr lang="it-IT" dirty="0" err="1"/>
              <a:t>address</a:t>
            </a:r>
            <a:r>
              <a:rPr lang="it-IT" dirty="0"/>
              <a:t> be </a:t>
            </a:r>
            <a:r>
              <a:rPr lang="it-IT" dirty="0" err="1"/>
              <a:t>discussed</a:t>
            </a:r>
            <a:r>
              <a:rPr lang="it-IT" dirty="0"/>
              <a:t> with the </a:t>
            </a:r>
            <a:r>
              <a:rPr lang="it-IT" dirty="0" err="1"/>
              <a:t>concerned</a:t>
            </a:r>
            <a:r>
              <a:rPr lang="it-IT" dirty="0"/>
              <a:t>, and </a:t>
            </a:r>
            <a:r>
              <a:rPr lang="it-IT" dirty="0" err="1"/>
              <a:t>that</a:t>
            </a:r>
            <a:r>
              <a:rPr lang="it-IT" dirty="0"/>
              <a:t> take </a:t>
            </a:r>
            <a:r>
              <a:rPr lang="it-IT" dirty="0" err="1"/>
              <a:t>into</a:t>
            </a:r>
            <a:r>
              <a:rPr lang="it-IT" dirty="0"/>
              <a:t> account </a:t>
            </a:r>
            <a:r>
              <a:rPr lang="it-IT" dirty="0" err="1"/>
              <a:t>any</a:t>
            </a:r>
            <a:r>
              <a:rPr lang="it-IT" dirty="0"/>
              <a:t> </a:t>
            </a:r>
            <a:r>
              <a:rPr lang="it-IT" dirty="0" err="1"/>
              <a:t>unfavorable</a:t>
            </a:r>
            <a:r>
              <a:rPr lang="it-IT" dirty="0"/>
              <a:t> </a:t>
            </a:r>
            <a:r>
              <a:rPr lang="it-IT" dirty="0" err="1"/>
              <a:t>situations</a:t>
            </a:r>
            <a:r>
              <a:rPr lang="it-IT" dirty="0"/>
              <a:t> of </a:t>
            </a:r>
            <a:r>
              <a:rPr lang="it-IT" dirty="0" err="1"/>
              <a:t>return</a:t>
            </a:r>
            <a:r>
              <a:rPr lang="it-IT" dirty="0"/>
              <a:t> (</a:t>
            </a:r>
            <a:r>
              <a:rPr lang="it-IT" dirty="0" err="1"/>
              <a:t>away</a:t>
            </a:r>
            <a:r>
              <a:rPr lang="it-IT" dirty="0"/>
              <a:t> from home, </a:t>
            </a:r>
            <a:r>
              <a:rPr lang="it-IT" dirty="0" err="1"/>
              <a:t>transportation</a:t>
            </a:r>
            <a:r>
              <a:rPr lang="it-IT" dirty="0"/>
              <a:t> </a:t>
            </a:r>
            <a:r>
              <a:rPr lang="it-IT" dirty="0" err="1"/>
              <a:t>uncomfortable</a:t>
            </a:r>
            <a:r>
              <a:rPr lang="it-IT" dirty="0"/>
              <a:t>) or </a:t>
            </a:r>
            <a:r>
              <a:rPr lang="it-IT" dirty="0" err="1"/>
              <a:t>anxiety</a:t>
            </a:r>
            <a:r>
              <a:rPr lang="it-IT" dirty="0"/>
              <a:t> </a:t>
            </a:r>
            <a:r>
              <a:rPr lang="it-IT" dirty="0" err="1"/>
              <a:t>states</a:t>
            </a:r>
            <a:r>
              <a:rPr lang="it-IT" dirty="0"/>
              <a:t> are </a:t>
            </a:r>
            <a:r>
              <a:rPr lang="it-IT" dirty="0" err="1"/>
              <a:t>particularly</a:t>
            </a:r>
            <a:r>
              <a:rPr lang="it-IT" dirty="0"/>
              <a:t> </a:t>
            </a:r>
            <a:r>
              <a:rPr lang="it-IT" dirty="0" err="1"/>
              <a:t>relevant</a:t>
            </a:r>
            <a:r>
              <a:rPr lang="it-IT" dirty="0"/>
              <a:t>. </a:t>
            </a:r>
          </a:p>
          <a:p>
            <a:endParaRPr lang="it-IT" dirty="0"/>
          </a:p>
          <a:p>
            <a:r>
              <a:rPr lang="it-IT" dirty="0"/>
              <a:t>In </a:t>
            </a:r>
            <a:r>
              <a:rPr lang="it-IT" dirty="0" err="1"/>
              <a:t>most</a:t>
            </a:r>
            <a:r>
              <a:rPr lang="it-IT" dirty="0"/>
              <a:t> </a:t>
            </a:r>
            <a:r>
              <a:rPr lang="it-IT" dirty="0" err="1"/>
              <a:t>cases</a:t>
            </a:r>
            <a:r>
              <a:rPr lang="it-IT" dirty="0"/>
              <a:t>, </a:t>
            </a:r>
            <a:r>
              <a:rPr lang="it-IT" dirty="0" err="1"/>
              <a:t>if</a:t>
            </a:r>
            <a:r>
              <a:rPr lang="it-IT" dirty="0"/>
              <a:t> the woman </a:t>
            </a:r>
            <a:r>
              <a:rPr lang="it-IT" dirty="0" err="1"/>
              <a:t>presents</a:t>
            </a:r>
            <a:r>
              <a:rPr lang="it-IT" dirty="0"/>
              <a:t> with PROM </a:t>
            </a:r>
            <a:r>
              <a:rPr lang="it-IT" dirty="0" err="1"/>
              <a:t>is</a:t>
            </a:r>
            <a:r>
              <a:rPr lang="it-IT" dirty="0"/>
              <a:t> </a:t>
            </a:r>
            <a:r>
              <a:rPr lang="it-IT" dirty="0" err="1" smtClean="0"/>
              <a:t>hospitalized</a:t>
            </a:r>
            <a:r>
              <a:rPr lang="it-IT" dirty="0" smtClean="0"/>
              <a:t>.</a:t>
            </a:r>
            <a:endParaRPr lang="it-IT" dirty="0"/>
          </a:p>
        </p:txBody>
      </p:sp>
      <p:sp>
        <p:nvSpPr>
          <p:cNvPr id="3" name="Rettangolo 2"/>
          <p:cNvSpPr/>
          <p:nvPr/>
        </p:nvSpPr>
        <p:spPr>
          <a:xfrm>
            <a:off x="4941423" y="37996"/>
            <a:ext cx="2321369" cy="461665"/>
          </a:xfrm>
          <a:prstGeom prst="rect">
            <a:avLst/>
          </a:prstGeom>
        </p:spPr>
        <p:txBody>
          <a:bodyPr wrap="none">
            <a:spAutoFit/>
          </a:bodyPr>
          <a:lstStyle/>
          <a:p>
            <a:r>
              <a:rPr lang="it-IT" sz="2400" dirty="0" err="1" smtClean="0">
                <a:solidFill>
                  <a:srgbClr val="FFFFFF"/>
                </a:solidFill>
              </a:rPr>
              <a:t>Hospitalization</a:t>
            </a:r>
            <a:endParaRPr lang="it-IT" sz="2400" dirty="0">
              <a:solidFill>
                <a:srgbClr val="FFFFFF"/>
              </a:solidFill>
            </a:endParaRPr>
          </a:p>
        </p:txBody>
      </p:sp>
    </p:spTree>
    <p:extLst>
      <p:ext uri="{BB962C8B-B14F-4D97-AF65-F5344CB8AC3E}">
        <p14:creationId xmlns:p14="http://schemas.microsoft.com/office/powerpoint/2010/main" val="2465019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1119" y="1150601"/>
            <a:ext cx="8208884" cy="3785652"/>
          </a:xfrm>
          <a:prstGeom prst="rect">
            <a:avLst/>
          </a:prstGeom>
        </p:spPr>
        <p:txBody>
          <a:bodyPr wrap="square">
            <a:spAutoFit/>
          </a:bodyPr>
          <a:lstStyle/>
          <a:p>
            <a:r>
              <a:rPr lang="it-IT" b="1" dirty="0" err="1" smtClean="0"/>
              <a:t>Anamnesis</a:t>
            </a:r>
            <a:r>
              <a:rPr lang="it-IT" dirty="0" smtClean="0"/>
              <a:t> </a:t>
            </a:r>
            <a:r>
              <a:rPr lang="it-IT" dirty="0" err="1"/>
              <a:t>provides</a:t>
            </a:r>
            <a:r>
              <a:rPr lang="it-IT" dirty="0"/>
              <a:t> an accurate </a:t>
            </a:r>
            <a:r>
              <a:rPr lang="it-IT" dirty="0" err="1"/>
              <a:t>assessment</a:t>
            </a:r>
            <a:r>
              <a:rPr lang="it-IT" dirty="0"/>
              <a:t> of the </a:t>
            </a:r>
            <a:r>
              <a:rPr lang="it-IT" dirty="0" err="1"/>
              <a:t>course</a:t>
            </a:r>
            <a:r>
              <a:rPr lang="it-IT" dirty="0"/>
              <a:t> of the </a:t>
            </a:r>
            <a:r>
              <a:rPr lang="it-IT" dirty="0" err="1"/>
              <a:t>pregnancy</a:t>
            </a:r>
            <a:r>
              <a:rPr lang="it-IT" dirty="0"/>
              <a:t>, </a:t>
            </a:r>
            <a:r>
              <a:rPr lang="it-IT" dirty="0" err="1"/>
              <a:t>previous</a:t>
            </a:r>
            <a:r>
              <a:rPr lang="it-IT" dirty="0"/>
              <a:t> </a:t>
            </a:r>
            <a:r>
              <a:rPr lang="it-IT" dirty="0" err="1"/>
              <a:t>obstetric</a:t>
            </a:r>
            <a:r>
              <a:rPr lang="it-IT" dirty="0"/>
              <a:t> </a:t>
            </a:r>
            <a:r>
              <a:rPr lang="it-IT" dirty="0" err="1" smtClean="0"/>
              <a:t>anamnesis</a:t>
            </a:r>
            <a:r>
              <a:rPr lang="it-IT" dirty="0" smtClean="0"/>
              <a:t> </a:t>
            </a:r>
            <a:r>
              <a:rPr lang="it-IT" dirty="0"/>
              <a:t>and </a:t>
            </a:r>
            <a:r>
              <a:rPr lang="it-IT" dirty="0" err="1"/>
              <a:t>any</a:t>
            </a:r>
            <a:r>
              <a:rPr lang="it-IT" dirty="0"/>
              <a:t> </a:t>
            </a:r>
            <a:r>
              <a:rPr lang="it-IT" dirty="0" err="1"/>
              <a:t>other</a:t>
            </a:r>
            <a:r>
              <a:rPr lang="it-IT" dirty="0"/>
              <a:t> </a:t>
            </a:r>
            <a:r>
              <a:rPr lang="it-IT" dirty="0" err="1"/>
              <a:t>concomitant</a:t>
            </a:r>
            <a:r>
              <a:rPr lang="it-IT" dirty="0"/>
              <a:t> </a:t>
            </a:r>
            <a:r>
              <a:rPr lang="it-IT" dirty="0" err="1" smtClean="0"/>
              <a:t>disease</a:t>
            </a:r>
            <a:r>
              <a:rPr lang="it-IT" dirty="0" smtClean="0"/>
              <a:t>. </a:t>
            </a:r>
          </a:p>
          <a:p>
            <a:endParaRPr lang="it-IT" b="1" dirty="0"/>
          </a:p>
          <a:p>
            <a:r>
              <a:rPr lang="it-IT" b="1" dirty="0" smtClean="0"/>
              <a:t>The </a:t>
            </a:r>
            <a:r>
              <a:rPr lang="it-IT" b="1" dirty="0" err="1" smtClean="0"/>
              <a:t>examination</a:t>
            </a:r>
            <a:r>
              <a:rPr lang="it-IT" b="1" dirty="0" smtClean="0"/>
              <a:t> </a:t>
            </a:r>
            <a:r>
              <a:rPr lang="it-IT" dirty="0" smtClean="0"/>
              <a:t>in triage, </a:t>
            </a:r>
            <a:r>
              <a:rPr lang="it-IT" dirty="0"/>
              <a:t>in </a:t>
            </a:r>
            <a:r>
              <a:rPr lang="it-IT" dirty="0" err="1"/>
              <a:t>addition</a:t>
            </a:r>
            <a:r>
              <a:rPr lang="it-IT" dirty="0"/>
              <a:t> to </a:t>
            </a:r>
            <a:r>
              <a:rPr lang="it-IT" dirty="0" err="1" smtClean="0"/>
              <a:t>anamnesis</a:t>
            </a:r>
            <a:r>
              <a:rPr lang="it-IT" dirty="0" smtClean="0"/>
              <a:t>, </a:t>
            </a:r>
            <a:r>
              <a:rPr lang="it-IT" dirty="0" err="1"/>
              <a:t>includes</a:t>
            </a:r>
            <a:r>
              <a:rPr lang="it-IT" dirty="0"/>
              <a:t>: Leopold </a:t>
            </a:r>
            <a:r>
              <a:rPr lang="it-IT" dirty="0" err="1"/>
              <a:t>maneuvers</a:t>
            </a:r>
            <a:r>
              <a:rPr lang="it-IT" dirty="0"/>
              <a:t>, </a:t>
            </a:r>
            <a:r>
              <a:rPr lang="it-IT" dirty="0" err="1"/>
              <a:t>measurement</a:t>
            </a:r>
            <a:r>
              <a:rPr lang="it-IT" dirty="0"/>
              <a:t> of </a:t>
            </a:r>
            <a:r>
              <a:rPr lang="it-IT" dirty="0" err="1"/>
              <a:t>symphysis-length</a:t>
            </a:r>
            <a:r>
              <a:rPr lang="it-IT" dirty="0"/>
              <a:t> bottom, </a:t>
            </a:r>
            <a:r>
              <a:rPr lang="it-IT" dirty="0" err="1"/>
              <a:t>vaginal</a:t>
            </a:r>
            <a:r>
              <a:rPr lang="it-IT" dirty="0"/>
              <a:t> </a:t>
            </a:r>
            <a:r>
              <a:rPr lang="it-IT" dirty="0" err="1"/>
              <a:t>exploration</a:t>
            </a:r>
            <a:r>
              <a:rPr lang="it-IT" dirty="0"/>
              <a:t>, </a:t>
            </a:r>
            <a:r>
              <a:rPr lang="it-IT" dirty="0" err="1"/>
              <a:t>measurement</a:t>
            </a:r>
            <a:r>
              <a:rPr lang="it-IT" dirty="0"/>
              <a:t> of </a:t>
            </a:r>
            <a:r>
              <a:rPr lang="it-IT" dirty="0" err="1"/>
              <a:t>blood</a:t>
            </a:r>
            <a:r>
              <a:rPr lang="it-IT" dirty="0"/>
              <a:t> pressure and </a:t>
            </a:r>
            <a:r>
              <a:rPr lang="it-IT" dirty="0" err="1"/>
              <a:t>maternal</a:t>
            </a:r>
            <a:r>
              <a:rPr lang="it-IT" dirty="0"/>
              <a:t> </a:t>
            </a:r>
            <a:r>
              <a:rPr lang="it-IT" dirty="0" err="1"/>
              <a:t>heart</a:t>
            </a:r>
            <a:r>
              <a:rPr lang="it-IT" dirty="0"/>
              <a:t> rate and the </a:t>
            </a:r>
            <a:r>
              <a:rPr lang="it-IT" dirty="0" err="1"/>
              <a:t>detection</a:t>
            </a:r>
            <a:r>
              <a:rPr lang="it-IT" dirty="0"/>
              <a:t> of the BCF. </a:t>
            </a:r>
            <a:endParaRPr lang="it-IT" dirty="0" smtClean="0"/>
          </a:p>
          <a:p>
            <a:endParaRPr lang="it-IT" dirty="0"/>
          </a:p>
          <a:p>
            <a:r>
              <a:rPr lang="it-IT" dirty="0"/>
              <a:t>In the </a:t>
            </a:r>
            <a:r>
              <a:rPr lang="it-IT" dirty="0" err="1"/>
              <a:t>presence</a:t>
            </a:r>
            <a:r>
              <a:rPr lang="it-IT" dirty="0"/>
              <a:t> of </a:t>
            </a:r>
            <a:r>
              <a:rPr lang="it-IT" dirty="0" err="1"/>
              <a:t>intact</a:t>
            </a:r>
            <a:r>
              <a:rPr lang="it-IT" dirty="0"/>
              <a:t> </a:t>
            </a:r>
            <a:r>
              <a:rPr lang="it-IT" dirty="0" err="1"/>
              <a:t>amniotic</a:t>
            </a:r>
            <a:r>
              <a:rPr lang="it-IT" dirty="0"/>
              <a:t> </a:t>
            </a:r>
            <a:r>
              <a:rPr lang="it-IT" dirty="0" err="1" smtClean="0"/>
              <a:t>membranes</a:t>
            </a:r>
            <a:r>
              <a:rPr lang="it-IT" dirty="0" smtClean="0"/>
              <a:t> </a:t>
            </a:r>
            <a:r>
              <a:rPr lang="it-IT" dirty="0" err="1"/>
              <a:t>is</a:t>
            </a:r>
            <a:r>
              <a:rPr lang="it-IT" dirty="0"/>
              <a:t> </a:t>
            </a:r>
            <a:r>
              <a:rPr lang="it-IT" dirty="0" err="1"/>
              <a:t>recommended</a:t>
            </a:r>
            <a:r>
              <a:rPr lang="it-IT" dirty="0"/>
              <a:t> </a:t>
            </a:r>
            <a:r>
              <a:rPr lang="it-IT" dirty="0" err="1"/>
              <a:t>that</a:t>
            </a:r>
            <a:r>
              <a:rPr lang="it-IT" dirty="0"/>
              <a:t> the performance of un'amnioscopia, </a:t>
            </a:r>
            <a:r>
              <a:rPr lang="it-IT" dirty="0" err="1"/>
              <a:t>except</a:t>
            </a:r>
            <a:r>
              <a:rPr lang="it-IT" dirty="0"/>
              <a:t> in </a:t>
            </a:r>
            <a:r>
              <a:rPr lang="it-IT" dirty="0" err="1"/>
              <a:t>cases</a:t>
            </a:r>
            <a:r>
              <a:rPr lang="it-IT" dirty="0"/>
              <a:t> </a:t>
            </a:r>
            <a:r>
              <a:rPr lang="it-IT" dirty="0" err="1"/>
              <a:t>where</a:t>
            </a:r>
            <a:r>
              <a:rPr lang="it-IT" dirty="0"/>
              <a:t> </a:t>
            </a:r>
            <a:r>
              <a:rPr lang="it-IT" dirty="0" err="1"/>
              <a:t>there</a:t>
            </a:r>
            <a:r>
              <a:rPr lang="it-IT" dirty="0"/>
              <a:t> </a:t>
            </a:r>
            <a:r>
              <a:rPr lang="it-IT" dirty="0" err="1"/>
              <a:t>is</a:t>
            </a:r>
            <a:r>
              <a:rPr lang="it-IT" dirty="0"/>
              <a:t> </a:t>
            </a:r>
            <a:r>
              <a:rPr lang="it-IT" dirty="0" err="1"/>
              <a:t>suspicion</a:t>
            </a:r>
            <a:r>
              <a:rPr lang="it-IT" dirty="0"/>
              <a:t> of </a:t>
            </a:r>
            <a:r>
              <a:rPr lang="it-IT" dirty="0" err="1"/>
              <a:t>abnormal</a:t>
            </a:r>
            <a:r>
              <a:rPr lang="it-IT" dirty="0"/>
              <a:t> </a:t>
            </a:r>
            <a:r>
              <a:rPr lang="it-IT" dirty="0" err="1"/>
              <a:t>placental</a:t>
            </a:r>
            <a:r>
              <a:rPr lang="it-IT" dirty="0"/>
              <a:t> </a:t>
            </a:r>
            <a:r>
              <a:rPr lang="it-IT" dirty="0" err="1"/>
              <a:t>insertion</a:t>
            </a:r>
            <a:r>
              <a:rPr lang="it-IT" dirty="0"/>
              <a:t>. </a:t>
            </a:r>
            <a:r>
              <a:rPr lang="it-IT" sz="1200" dirty="0" err="1"/>
              <a:t>This</a:t>
            </a:r>
            <a:r>
              <a:rPr lang="it-IT" sz="1200" dirty="0"/>
              <a:t> procedure </a:t>
            </a:r>
            <a:r>
              <a:rPr lang="it-IT" sz="1200" dirty="0" err="1"/>
              <a:t>is</a:t>
            </a:r>
            <a:r>
              <a:rPr lang="it-IT" sz="1200" dirty="0"/>
              <a:t> </a:t>
            </a:r>
            <a:r>
              <a:rPr lang="it-IT" sz="1200" dirty="0" err="1"/>
              <a:t>not</a:t>
            </a:r>
            <a:r>
              <a:rPr lang="it-IT" sz="1200" dirty="0"/>
              <a:t> </a:t>
            </a:r>
            <a:r>
              <a:rPr lang="it-IT" sz="1200" dirty="0" err="1"/>
              <a:t>validated</a:t>
            </a:r>
            <a:r>
              <a:rPr lang="it-IT" sz="1200" dirty="0"/>
              <a:t> to date from </a:t>
            </a:r>
            <a:r>
              <a:rPr lang="it-IT" sz="1200" dirty="0" err="1"/>
              <a:t>controlled</a:t>
            </a:r>
            <a:r>
              <a:rPr lang="it-IT" sz="1200" dirty="0"/>
              <a:t> </a:t>
            </a:r>
            <a:r>
              <a:rPr lang="it-IT" sz="1200" dirty="0" err="1"/>
              <a:t>clinical</a:t>
            </a:r>
            <a:r>
              <a:rPr lang="it-IT" sz="1200" dirty="0"/>
              <a:t> trials, </a:t>
            </a:r>
            <a:r>
              <a:rPr lang="it-IT" sz="1200" dirty="0" err="1"/>
              <a:t>however</a:t>
            </a:r>
            <a:r>
              <a:rPr lang="it-IT" sz="1200" dirty="0"/>
              <a:t>, </a:t>
            </a:r>
            <a:r>
              <a:rPr lang="it-IT" sz="1200" dirty="0" err="1"/>
              <a:t>allows</a:t>
            </a:r>
            <a:r>
              <a:rPr lang="it-IT" sz="1200" dirty="0"/>
              <a:t> to </a:t>
            </a:r>
            <a:r>
              <a:rPr lang="it-IT" sz="1200" dirty="0" err="1"/>
              <a:t>keep</a:t>
            </a:r>
            <a:r>
              <a:rPr lang="it-IT" sz="1200" dirty="0"/>
              <a:t> the </a:t>
            </a:r>
            <a:r>
              <a:rPr lang="it-IT" sz="1200" dirty="0" err="1"/>
              <a:t>bag</a:t>
            </a:r>
            <a:r>
              <a:rPr lang="it-IT" sz="1200" dirty="0"/>
              <a:t> </a:t>
            </a:r>
            <a:r>
              <a:rPr lang="it-IT" sz="1200" dirty="0" err="1"/>
              <a:t>intact</a:t>
            </a:r>
            <a:r>
              <a:rPr lang="it-IT" sz="1200" dirty="0"/>
              <a:t> in the </a:t>
            </a:r>
            <a:r>
              <a:rPr lang="it-IT" sz="1200" dirty="0" err="1"/>
              <a:t>absence</a:t>
            </a:r>
            <a:r>
              <a:rPr lang="it-IT" sz="1200" dirty="0"/>
              <a:t> of </a:t>
            </a:r>
            <a:r>
              <a:rPr lang="it-IT" sz="1200" dirty="0" err="1"/>
              <a:t>fetal</a:t>
            </a:r>
            <a:r>
              <a:rPr lang="it-IT" sz="1200" dirty="0"/>
              <a:t> </a:t>
            </a:r>
            <a:r>
              <a:rPr lang="it-IT" sz="1200" dirty="0" err="1"/>
              <a:t>distress</a:t>
            </a:r>
            <a:r>
              <a:rPr lang="it-IT" sz="1200" dirty="0"/>
              <a:t> or </a:t>
            </a:r>
            <a:r>
              <a:rPr lang="it-IT" sz="1200" dirty="0" err="1"/>
              <a:t>slowing</a:t>
            </a:r>
            <a:r>
              <a:rPr lang="it-IT" sz="1200" dirty="0"/>
              <a:t> of </a:t>
            </a:r>
            <a:r>
              <a:rPr lang="it-IT" sz="1200" dirty="0" err="1"/>
              <a:t>labor</a:t>
            </a:r>
            <a:r>
              <a:rPr lang="it-IT" sz="1200" dirty="0"/>
              <a:t>, or to </a:t>
            </a:r>
            <a:r>
              <a:rPr lang="it-IT" sz="1200" dirty="0" err="1"/>
              <a:t>exclude</a:t>
            </a:r>
            <a:r>
              <a:rPr lang="it-IT" sz="1200" dirty="0"/>
              <a:t> from management "</a:t>
            </a:r>
            <a:r>
              <a:rPr lang="it-IT" sz="1200" dirty="0" err="1"/>
              <a:t>physiological</a:t>
            </a:r>
            <a:r>
              <a:rPr lang="it-IT" sz="1200" dirty="0"/>
              <a:t>" </a:t>
            </a:r>
            <a:r>
              <a:rPr lang="it-IT" sz="1200" dirty="0" err="1"/>
              <a:t>condition</a:t>
            </a:r>
            <a:r>
              <a:rPr lang="it-IT" sz="1200" dirty="0"/>
              <a:t> in </a:t>
            </a:r>
            <a:r>
              <a:rPr lang="it-IT" sz="1200" dirty="0" err="1"/>
              <a:t>increased</a:t>
            </a:r>
            <a:r>
              <a:rPr lang="it-IT" sz="1200" dirty="0"/>
              <a:t> </a:t>
            </a:r>
            <a:r>
              <a:rPr lang="it-IT" sz="1200" dirty="0" err="1"/>
              <a:t>fetal</a:t>
            </a:r>
            <a:r>
              <a:rPr lang="it-IT" sz="1200" dirty="0"/>
              <a:t> </a:t>
            </a:r>
            <a:r>
              <a:rPr lang="it-IT" sz="1200" dirty="0" err="1"/>
              <a:t>risk</a:t>
            </a:r>
            <a:r>
              <a:rPr lang="it-IT" sz="1200" dirty="0"/>
              <a:t>. </a:t>
            </a:r>
          </a:p>
        </p:txBody>
      </p:sp>
      <p:sp>
        <p:nvSpPr>
          <p:cNvPr id="3" name="Rettangolo 2"/>
          <p:cNvSpPr/>
          <p:nvPr/>
        </p:nvSpPr>
        <p:spPr>
          <a:xfrm>
            <a:off x="4727996" y="128350"/>
            <a:ext cx="3295744" cy="400110"/>
          </a:xfrm>
          <a:prstGeom prst="rect">
            <a:avLst/>
          </a:prstGeom>
        </p:spPr>
        <p:txBody>
          <a:bodyPr wrap="none">
            <a:spAutoFit/>
          </a:bodyPr>
          <a:lstStyle/>
          <a:p>
            <a:r>
              <a:rPr lang="it-IT" sz="2000" dirty="0" err="1" smtClean="0">
                <a:solidFill>
                  <a:srgbClr val="FFFFFF"/>
                </a:solidFill>
              </a:rPr>
              <a:t>Acceptance</a:t>
            </a:r>
            <a:r>
              <a:rPr lang="it-IT" sz="2000" dirty="0" smtClean="0">
                <a:solidFill>
                  <a:srgbClr val="FFFFFF"/>
                </a:solidFill>
              </a:rPr>
              <a:t> </a:t>
            </a:r>
            <a:r>
              <a:rPr lang="it-IT" sz="2000" dirty="0" err="1">
                <a:solidFill>
                  <a:srgbClr val="FFFFFF"/>
                </a:solidFill>
              </a:rPr>
              <a:t>procedures</a:t>
            </a:r>
            <a:endParaRPr lang="it-IT" sz="2000" dirty="0">
              <a:solidFill>
                <a:srgbClr val="FFFFFF"/>
              </a:solidFill>
            </a:endParaRPr>
          </a:p>
        </p:txBody>
      </p:sp>
    </p:spTree>
    <p:extLst>
      <p:ext uri="{BB962C8B-B14F-4D97-AF65-F5344CB8AC3E}">
        <p14:creationId xmlns:p14="http://schemas.microsoft.com/office/powerpoint/2010/main" val="16857619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1119" y="1030286"/>
            <a:ext cx="7656986" cy="3139321"/>
          </a:xfrm>
          <a:prstGeom prst="rect">
            <a:avLst/>
          </a:prstGeom>
        </p:spPr>
        <p:txBody>
          <a:bodyPr wrap="square">
            <a:spAutoFit/>
          </a:bodyPr>
          <a:lstStyle/>
          <a:p>
            <a:r>
              <a:rPr lang="it-IT" dirty="0" smtClean="0"/>
              <a:t>In </a:t>
            </a:r>
            <a:r>
              <a:rPr lang="it-IT" dirty="0"/>
              <a:t>the case of PROM, </a:t>
            </a:r>
            <a:r>
              <a:rPr lang="it-IT" dirty="0" err="1"/>
              <a:t>is</a:t>
            </a:r>
            <a:r>
              <a:rPr lang="it-IT" dirty="0"/>
              <a:t> </a:t>
            </a:r>
            <a:r>
              <a:rPr lang="it-IT" dirty="0" err="1"/>
              <a:t>shown</a:t>
            </a:r>
            <a:r>
              <a:rPr lang="it-IT" dirty="0"/>
              <a:t> a </a:t>
            </a:r>
            <a:r>
              <a:rPr lang="it-IT" dirty="0" err="1"/>
              <a:t>direct</a:t>
            </a:r>
            <a:r>
              <a:rPr lang="it-IT" dirty="0"/>
              <a:t> </a:t>
            </a:r>
            <a:r>
              <a:rPr lang="it-IT" dirty="0" err="1"/>
              <a:t>assessment</a:t>
            </a:r>
            <a:r>
              <a:rPr lang="it-IT" dirty="0"/>
              <a:t> of the color and the </a:t>
            </a:r>
            <a:r>
              <a:rPr lang="it-IT" dirty="0" err="1"/>
              <a:t>organoleptic</a:t>
            </a:r>
            <a:r>
              <a:rPr lang="it-IT" dirty="0"/>
              <a:t> </a:t>
            </a:r>
            <a:r>
              <a:rPr lang="it-IT" dirty="0" err="1"/>
              <a:t>characteristics</a:t>
            </a:r>
            <a:r>
              <a:rPr lang="it-IT" dirty="0"/>
              <a:t> of the LA. </a:t>
            </a:r>
            <a:endParaRPr lang="it-IT" dirty="0" smtClean="0"/>
          </a:p>
          <a:p>
            <a:endParaRPr lang="it-IT" dirty="0"/>
          </a:p>
          <a:p>
            <a:r>
              <a:rPr lang="it-IT" dirty="0" err="1"/>
              <a:t>Performing</a:t>
            </a:r>
            <a:r>
              <a:rPr lang="it-IT" dirty="0"/>
              <a:t> </a:t>
            </a:r>
            <a:r>
              <a:rPr lang="it-IT" b="1" dirty="0"/>
              <a:t>routine </a:t>
            </a:r>
            <a:r>
              <a:rPr lang="it-IT" b="1" dirty="0" err="1"/>
              <a:t>recording</a:t>
            </a:r>
            <a:r>
              <a:rPr lang="it-IT" b="1" dirty="0"/>
              <a:t> </a:t>
            </a:r>
            <a:r>
              <a:rPr lang="it-IT" b="1" dirty="0" err="1"/>
              <a:t>cardiotocographic</a:t>
            </a:r>
            <a:r>
              <a:rPr lang="it-IT" b="1" dirty="0"/>
              <a:t> </a:t>
            </a:r>
            <a:r>
              <a:rPr lang="it-IT" dirty="0" err="1"/>
              <a:t>entrance</a:t>
            </a:r>
            <a:r>
              <a:rPr lang="it-IT" dirty="0"/>
              <a:t> to the hospital </a:t>
            </a:r>
            <a:r>
              <a:rPr lang="it-IT" dirty="0" err="1"/>
              <a:t>is</a:t>
            </a:r>
            <a:r>
              <a:rPr lang="it-IT" dirty="0"/>
              <a:t> </a:t>
            </a:r>
            <a:r>
              <a:rPr lang="it-IT" dirty="0" err="1"/>
              <a:t>not</a:t>
            </a:r>
            <a:r>
              <a:rPr lang="it-IT" dirty="0"/>
              <a:t>, on the </a:t>
            </a:r>
            <a:r>
              <a:rPr lang="it-IT" dirty="0" err="1"/>
              <a:t>basis</a:t>
            </a:r>
            <a:r>
              <a:rPr lang="it-IT" dirty="0"/>
              <a:t> of </a:t>
            </a:r>
            <a:r>
              <a:rPr lang="it-IT" dirty="0" err="1"/>
              <a:t>available</a:t>
            </a:r>
            <a:r>
              <a:rPr lang="it-IT" dirty="0"/>
              <a:t> </a:t>
            </a:r>
            <a:r>
              <a:rPr lang="it-IT" dirty="0" err="1"/>
              <a:t>evidence</a:t>
            </a:r>
            <a:r>
              <a:rPr lang="it-IT" dirty="0"/>
              <a:t>, a </a:t>
            </a:r>
            <a:r>
              <a:rPr lang="it-IT" dirty="0" err="1"/>
              <a:t>rational</a:t>
            </a:r>
            <a:r>
              <a:rPr lang="it-IT" dirty="0"/>
              <a:t> </a:t>
            </a:r>
            <a:r>
              <a:rPr lang="it-IT" dirty="0" err="1"/>
              <a:t>justification</a:t>
            </a:r>
            <a:r>
              <a:rPr lang="it-IT" dirty="0"/>
              <a:t>. </a:t>
            </a:r>
            <a:endParaRPr lang="it-IT" dirty="0" smtClean="0"/>
          </a:p>
          <a:p>
            <a:endParaRPr lang="it-IT" dirty="0"/>
          </a:p>
          <a:p>
            <a:r>
              <a:rPr lang="it-IT" dirty="0"/>
              <a:t>The </a:t>
            </a:r>
            <a:r>
              <a:rPr lang="it-IT" dirty="0" err="1"/>
              <a:t>making</a:t>
            </a:r>
            <a:r>
              <a:rPr lang="it-IT" dirty="0"/>
              <a:t> of a </a:t>
            </a:r>
            <a:r>
              <a:rPr lang="it-IT" dirty="0" err="1"/>
              <a:t>recording</a:t>
            </a:r>
            <a:r>
              <a:rPr lang="it-IT" dirty="0"/>
              <a:t> </a:t>
            </a:r>
            <a:r>
              <a:rPr lang="it-IT" dirty="0" err="1"/>
              <a:t>cardiotocographic</a:t>
            </a:r>
            <a:r>
              <a:rPr lang="it-IT" dirty="0"/>
              <a:t> 30 '</a:t>
            </a:r>
            <a:r>
              <a:rPr lang="it-IT" dirty="0" err="1"/>
              <a:t>will</a:t>
            </a:r>
            <a:r>
              <a:rPr lang="it-IT" dirty="0"/>
              <a:t> be </a:t>
            </a:r>
            <a:r>
              <a:rPr lang="it-IT" dirty="0" err="1"/>
              <a:t>reserved</a:t>
            </a:r>
            <a:r>
              <a:rPr lang="it-IT" dirty="0"/>
              <a:t> for </a:t>
            </a:r>
            <a:r>
              <a:rPr lang="it-IT" dirty="0" err="1"/>
              <a:t>women</a:t>
            </a:r>
            <a:r>
              <a:rPr lang="it-IT" dirty="0"/>
              <a:t> </a:t>
            </a:r>
            <a:r>
              <a:rPr lang="it-IT" dirty="0" err="1"/>
              <a:t>outside</a:t>
            </a:r>
            <a:r>
              <a:rPr lang="it-IT" dirty="0"/>
              <a:t> the </a:t>
            </a:r>
            <a:r>
              <a:rPr lang="it-IT" dirty="0" err="1"/>
              <a:t>labor</a:t>
            </a:r>
            <a:r>
              <a:rPr lang="it-IT" dirty="0"/>
              <a:t> reporting a net </a:t>
            </a:r>
            <a:r>
              <a:rPr lang="it-IT" dirty="0" err="1"/>
              <a:t>reduction</a:t>
            </a:r>
            <a:r>
              <a:rPr lang="it-IT" dirty="0"/>
              <a:t> of MAF in the last 24 hours, in case of </a:t>
            </a:r>
            <a:r>
              <a:rPr lang="it-IT" dirty="0" err="1"/>
              <a:t>detection</a:t>
            </a:r>
            <a:r>
              <a:rPr lang="it-IT" dirty="0"/>
              <a:t> of </a:t>
            </a:r>
            <a:r>
              <a:rPr lang="it-IT" dirty="0" err="1"/>
              <a:t>auscultatory</a:t>
            </a:r>
            <a:r>
              <a:rPr lang="it-IT" dirty="0"/>
              <a:t> BCF </a:t>
            </a:r>
            <a:r>
              <a:rPr lang="it-IT" dirty="0" err="1"/>
              <a:t>suspect</a:t>
            </a:r>
            <a:r>
              <a:rPr lang="it-IT" dirty="0"/>
              <a:t> / </a:t>
            </a:r>
            <a:r>
              <a:rPr lang="it-IT" dirty="0" err="1"/>
              <a:t>disease</a:t>
            </a:r>
            <a:r>
              <a:rPr lang="it-IT" dirty="0"/>
              <a:t> or </a:t>
            </a:r>
            <a:r>
              <a:rPr lang="it-IT" dirty="0" err="1"/>
              <a:t>those</a:t>
            </a:r>
            <a:r>
              <a:rPr lang="it-IT" dirty="0"/>
              <a:t> in </a:t>
            </a:r>
            <a:r>
              <a:rPr lang="it-IT" dirty="0" err="1"/>
              <a:t>which</a:t>
            </a:r>
            <a:r>
              <a:rPr lang="it-IT" dirty="0"/>
              <a:t> the amnioscopia </a:t>
            </a:r>
            <a:r>
              <a:rPr lang="it-IT" dirty="0" err="1"/>
              <a:t>impracticable</a:t>
            </a:r>
            <a:r>
              <a:rPr lang="it-IT" dirty="0"/>
              <a:t>.</a:t>
            </a:r>
          </a:p>
        </p:txBody>
      </p:sp>
      <p:sp>
        <p:nvSpPr>
          <p:cNvPr id="3" name="Rettangolo 2"/>
          <p:cNvSpPr/>
          <p:nvPr/>
        </p:nvSpPr>
        <p:spPr>
          <a:xfrm>
            <a:off x="4727996" y="128350"/>
            <a:ext cx="3295744" cy="400110"/>
          </a:xfrm>
          <a:prstGeom prst="rect">
            <a:avLst/>
          </a:prstGeom>
        </p:spPr>
        <p:txBody>
          <a:bodyPr wrap="none">
            <a:spAutoFit/>
          </a:bodyPr>
          <a:lstStyle/>
          <a:p>
            <a:r>
              <a:rPr lang="it-IT" sz="2000" dirty="0" err="1" smtClean="0">
                <a:solidFill>
                  <a:srgbClr val="FFFFFF"/>
                </a:solidFill>
              </a:rPr>
              <a:t>Acceptance</a:t>
            </a:r>
            <a:r>
              <a:rPr lang="it-IT" sz="2000" dirty="0" smtClean="0">
                <a:solidFill>
                  <a:srgbClr val="FFFFFF"/>
                </a:solidFill>
              </a:rPr>
              <a:t> </a:t>
            </a:r>
            <a:r>
              <a:rPr lang="it-IT" sz="2000" dirty="0" err="1">
                <a:solidFill>
                  <a:srgbClr val="FFFFFF"/>
                </a:solidFill>
              </a:rPr>
              <a:t>procedures</a:t>
            </a:r>
            <a:endParaRPr lang="it-IT" sz="2000" dirty="0">
              <a:solidFill>
                <a:srgbClr val="FFFFFF"/>
              </a:solidFill>
            </a:endParaRPr>
          </a:p>
        </p:txBody>
      </p:sp>
    </p:spTree>
    <p:extLst>
      <p:ext uri="{BB962C8B-B14F-4D97-AF65-F5344CB8AC3E}">
        <p14:creationId xmlns:p14="http://schemas.microsoft.com/office/powerpoint/2010/main" val="38704641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033750" y="140916"/>
            <a:ext cx="1672002" cy="461665"/>
          </a:xfrm>
          <a:prstGeom prst="rect">
            <a:avLst/>
          </a:prstGeom>
          <a:noFill/>
        </p:spPr>
        <p:txBody>
          <a:bodyPr wrap="none" rtlCol="0">
            <a:spAutoFit/>
          </a:bodyPr>
          <a:lstStyle/>
          <a:p>
            <a:r>
              <a:rPr lang="it-IT" sz="2400" dirty="0" smtClean="0">
                <a:solidFill>
                  <a:srgbClr val="FFFFFF"/>
                </a:solidFill>
              </a:rPr>
              <a:t>First Stage</a:t>
            </a:r>
            <a:endParaRPr lang="it-IT" sz="2400" dirty="0">
              <a:solidFill>
                <a:srgbClr val="FFFFFF"/>
              </a:solidFill>
            </a:endParaRPr>
          </a:p>
        </p:txBody>
      </p:sp>
      <p:sp>
        <p:nvSpPr>
          <p:cNvPr id="3" name="Rettangolo 2"/>
          <p:cNvSpPr/>
          <p:nvPr/>
        </p:nvSpPr>
        <p:spPr>
          <a:xfrm>
            <a:off x="931459" y="1128293"/>
            <a:ext cx="6932829" cy="1477328"/>
          </a:xfrm>
          <a:prstGeom prst="rect">
            <a:avLst/>
          </a:prstGeom>
        </p:spPr>
        <p:txBody>
          <a:bodyPr wrap="square">
            <a:spAutoFit/>
          </a:bodyPr>
          <a:lstStyle/>
          <a:p>
            <a:r>
              <a:rPr lang="it-IT" dirty="0" err="1"/>
              <a:t>Diagnosis</a:t>
            </a:r>
            <a:r>
              <a:rPr lang="it-IT" dirty="0"/>
              <a:t> of </a:t>
            </a:r>
            <a:r>
              <a:rPr lang="it-IT" dirty="0" err="1"/>
              <a:t>labor</a:t>
            </a:r>
            <a:r>
              <a:rPr lang="it-IT" dirty="0"/>
              <a:t>, the woman </a:t>
            </a:r>
            <a:r>
              <a:rPr lang="it-IT" dirty="0" err="1"/>
              <a:t>is</a:t>
            </a:r>
            <a:r>
              <a:rPr lang="it-IT" dirty="0"/>
              <a:t> </a:t>
            </a:r>
            <a:r>
              <a:rPr lang="it-IT" dirty="0" err="1"/>
              <a:t>accompanied</a:t>
            </a:r>
            <a:r>
              <a:rPr lang="it-IT" dirty="0"/>
              <a:t> </a:t>
            </a:r>
            <a:r>
              <a:rPr lang="it-IT" dirty="0" err="1"/>
              <a:t>walk</a:t>
            </a:r>
            <a:r>
              <a:rPr lang="it-IT" dirty="0"/>
              <a:t> </a:t>
            </a:r>
            <a:r>
              <a:rPr lang="it-IT" dirty="0" err="1"/>
              <a:t>into</a:t>
            </a:r>
            <a:r>
              <a:rPr lang="it-IT" dirty="0"/>
              <a:t> the room </a:t>
            </a:r>
            <a:r>
              <a:rPr lang="it-IT" dirty="0" err="1"/>
              <a:t>where</a:t>
            </a:r>
            <a:r>
              <a:rPr lang="it-IT" dirty="0"/>
              <a:t> he </a:t>
            </a:r>
            <a:r>
              <a:rPr lang="it-IT" dirty="0" err="1"/>
              <a:t>will</a:t>
            </a:r>
            <a:r>
              <a:rPr lang="it-IT" dirty="0"/>
              <a:t> </a:t>
            </a:r>
            <a:r>
              <a:rPr lang="it-IT" dirty="0" err="1"/>
              <a:t>spend</a:t>
            </a:r>
            <a:r>
              <a:rPr lang="it-IT" dirty="0"/>
              <a:t> the </a:t>
            </a:r>
            <a:r>
              <a:rPr lang="it-IT" dirty="0" err="1"/>
              <a:t>labor</a:t>
            </a:r>
            <a:r>
              <a:rPr lang="it-IT" dirty="0"/>
              <a:t>. </a:t>
            </a:r>
          </a:p>
          <a:p>
            <a:r>
              <a:rPr lang="it-IT" dirty="0"/>
              <a:t>The </a:t>
            </a:r>
            <a:r>
              <a:rPr lang="it-IT" dirty="0" err="1"/>
              <a:t>transport</a:t>
            </a:r>
            <a:r>
              <a:rPr lang="it-IT" dirty="0"/>
              <a:t> </a:t>
            </a:r>
            <a:r>
              <a:rPr lang="it-IT" dirty="0" err="1"/>
              <a:t>stretcher</a:t>
            </a:r>
            <a:r>
              <a:rPr lang="it-IT" dirty="0"/>
              <a:t> </a:t>
            </a:r>
            <a:r>
              <a:rPr lang="it-IT" dirty="0" err="1"/>
              <a:t>will</a:t>
            </a:r>
            <a:r>
              <a:rPr lang="it-IT" dirty="0"/>
              <a:t> be </a:t>
            </a:r>
            <a:r>
              <a:rPr lang="it-IT" dirty="0" err="1"/>
              <a:t>reserved</a:t>
            </a:r>
            <a:r>
              <a:rPr lang="it-IT" dirty="0"/>
              <a:t> </a:t>
            </a:r>
            <a:r>
              <a:rPr lang="it-IT" dirty="0" err="1"/>
              <a:t>only</a:t>
            </a:r>
            <a:r>
              <a:rPr lang="it-IT" dirty="0"/>
              <a:t> for </a:t>
            </a:r>
            <a:r>
              <a:rPr lang="it-IT" dirty="0" err="1"/>
              <a:t>cases</a:t>
            </a:r>
            <a:r>
              <a:rPr lang="it-IT" dirty="0"/>
              <a:t> of </a:t>
            </a:r>
            <a:r>
              <a:rPr lang="it-IT" dirty="0" err="1"/>
              <a:t>rupture</a:t>
            </a:r>
            <a:r>
              <a:rPr lang="it-IT" dirty="0"/>
              <a:t> of the </a:t>
            </a:r>
            <a:r>
              <a:rPr lang="it-IT" dirty="0" err="1"/>
              <a:t>membranes</a:t>
            </a:r>
            <a:r>
              <a:rPr lang="it-IT" dirty="0"/>
              <a:t> with the </a:t>
            </a:r>
            <a:r>
              <a:rPr lang="it-IT" dirty="0" err="1"/>
              <a:t>presenting</a:t>
            </a:r>
            <a:r>
              <a:rPr lang="it-IT" dirty="0"/>
              <a:t> part </a:t>
            </a:r>
            <a:r>
              <a:rPr lang="it-IT" dirty="0" err="1"/>
              <a:t>Extrapelvic</a:t>
            </a:r>
            <a:r>
              <a:rPr lang="it-IT" dirty="0"/>
              <a:t>.</a:t>
            </a:r>
          </a:p>
        </p:txBody>
      </p:sp>
    </p:spTree>
    <p:extLst>
      <p:ext uri="{BB962C8B-B14F-4D97-AF65-F5344CB8AC3E}">
        <p14:creationId xmlns:p14="http://schemas.microsoft.com/office/powerpoint/2010/main" val="7662194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219" y="564887"/>
            <a:ext cx="3300984" cy="1463040"/>
          </a:xfrm>
        </p:spPr>
        <p:txBody>
          <a:bodyPr/>
          <a:lstStyle/>
          <a:p>
            <a:r>
              <a:rPr lang="it-IT" dirty="0" err="1" smtClean="0"/>
              <a:t>Trichotomy</a:t>
            </a:r>
            <a:r>
              <a:rPr lang="it-IT" dirty="0" smtClean="0"/>
              <a:t> </a:t>
            </a:r>
            <a:endParaRPr lang="it-IT" dirty="0"/>
          </a:p>
        </p:txBody>
      </p:sp>
      <p:sp>
        <p:nvSpPr>
          <p:cNvPr id="6" name="Segnaposto testo 5"/>
          <p:cNvSpPr>
            <a:spLocks noGrp="1"/>
          </p:cNvSpPr>
          <p:nvPr>
            <p:ph type="body" sz="half" idx="2"/>
          </p:nvPr>
        </p:nvSpPr>
        <p:spPr>
          <a:xfrm>
            <a:off x="4734219" y="2071773"/>
            <a:ext cx="3300573" cy="1519561"/>
          </a:xfrm>
        </p:spPr>
        <p:txBody>
          <a:bodyPr>
            <a:normAutofit fontScale="85000" lnSpcReduction="20000"/>
          </a:bodyPr>
          <a:lstStyle/>
          <a:p>
            <a:r>
              <a:rPr lang="it-IT" sz="1900" dirty="0" smtClean="0"/>
              <a:t>The </a:t>
            </a:r>
            <a:r>
              <a:rPr lang="it-IT" sz="1900" dirty="0" err="1"/>
              <a:t>trichotomy</a:t>
            </a:r>
            <a:r>
              <a:rPr lang="it-IT" sz="1900" dirty="0"/>
              <a:t> can be </a:t>
            </a:r>
            <a:r>
              <a:rPr lang="it-IT" sz="1900" dirty="0" err="1"/>
              <a:t>performed</a:t>
            </a:r>
            <a:r>
              <a:rPr lang="it-IT" sz="1900" dirty="0"/>
              <a:t> in </a:t>
            </a:r>
            <a:r>
              <a:rPr lang="it-IT" sz="1900" dirty="0" err="1"/>
              <a:t>cases</a:t>
            </a:r>
            <a:r>
              <a:rPr lang="it-IT" sz="1900" dirty="0"/>
              <a:t> in </a:t>
            </a:r>
            <a:r>
              <a:rPr lang="it-IT" sz="1900" dirty="0" err="1"/>
              <a:t>which</a:t>
            </a:r>
            <a:r>
              <a:rPr lang="it-IT" sz="1900" dirty="0"/>
              <a:t> </a:t>
            </a:r>
            <a:r>
              <a:rPr lang="it-IT" sz="1900" dirty="0" err="1"/>
              <a:t>it</a:t>
            </a:r>
            <a:r>
              <a:rPr lang="it-IT" sz="1900" dirty="0"/>
              <a:t> </a:t>
            </a:r>
            <a:r>
              <a:rPr lang="it-IT" sz="1900" dirty="0" err="1"/>
              <a:t>provides</a:t>
            </a:r>
            <a:r>
              <a:rPr lang="it-IT" sz="1900" dirty="0"/>
              <a:t> for the </a:t>
            </a:r>
            <a:r>
              <a:rPr lang="it-IT" sz="1900" dirty="0" err="1"/>
              <a:t>making</a:t>
            </a:r>
            <a:r>
              <a:rPr lang="it-IT" sz="1900" dirty="0"/>
              <a:t> of an </a:t>
            </a:r>
            <a:r>
              <a:rPr lang="it-IT" sz="1900" dirty="0" err="1"/>
              <a:t>episiotomy</a:t>
            </a:r>
            <a:r>
              <a:rPr lang="it-IT" sz="1900" dirty="0"/>
              <a:t>; </a:t>
            </a:r>
            <a:r>
              <a:rPr lang="it-IT" sz="1900" dirty="0" err="1"/>
              <a:t>his</a:t>
            </a:r>
            <a:r>
              <a:rPr lang="it-IT" sz="1900" dirty="0"/>
              <a:t> </a:t>
            </a:r>
            <a:r>
              <a:rPr lang="it-IT" sz="1900" dirty="0" err="1"/>
              <a:t>eventual</a:t>
            </a:r>
            <a:r>
              <a:rPr lang="it-IT" sz="1900" dirty="0"/>
              <a:t> </a:t>
            </a:r>
            <a:r>
              <a:rPr lang="it-IT" sz="1900" dirty="0" err="1"/>
              <a:t>execution</a:t>
            </a:r>
            <a:r>
              <a:rPr lang="it-IT" sz="1900" dirty="0"/>
              <a:t> </a:t>
            </a:r>
            <a:r>
              <a:rPr lang="it-IT" sz="1900" dirty="0" err="1"/>
              <a:t>will</a:t>
            </a:r>
            <a:r>
              <a:rPr lang="it-IT" sz="1900" dirty="0"/>
              <a:t> </a:t>
            </a:r>
            <a:r>
              <a:rPr lang="it-IT" sz="1900" dirty="0" err="1"/>
              <a:t>therefore</a:t>
            </a:r>
            <a:r>
              <a:rPr lang="it-IT" sz="1900" dirty="0"/>
              <a:t> be </a:t>
            </a:r>
            <a:r>
              <a:rPr lang="it-IT" sz="1900" dirty="0" err="1"/>
              <a:t>referred</a:t>
            </a:r>
            <a:r>
              <a:rPr lang="it-IT" sz="1900" dirty="0"/>
              <a:t> back to the </a:t>
            </a:r>
            <a:r>
              <a:rPr lang="it-IT" sz="1900" dirty="0" err="1"/>
              <a:t>second</a:t>
            </a:r>
            <a:r>
              <a:rPr lang="it-IT" sz="1900" dirty="0"/>
              <a:t> stage of </a:t>
            </a:r>
            <a:r>
              <a:rPr lang="it-IT" sz="1900" dirty="0" err="1"/>
              <a:t>labor</a:t>
            </a:r>
            <a:r>
              <a:rPr lang="it-IT" sz="1900" dirty="0"/>
              <a:t>.</a:t>
            </a:r>
          </a:p>
          <a:p>
            <a:endParaRPr lang="it-IT" dirty="0"/>
          </a:p>
          <a:p>
            <a:endParaRPr lang="it-IT" dirty="0"/>
          </a:p>
        </p:txBody>
      </p:sp>
      <p:sp>
        <p:nvSpPr>
          <p:cNvPr id="7" name="Titolo 3"/>
          <p:cNvSpPr txBox="1">
            <a:spLocks/>
          </p:cNvSpPr>
          <p:nvPr/>
        </p:nvSpPr>
        <p:spPr>
          <a:xfrm>
            <a:off x="908756" y="556893"/>
            <a:ext cx="3951755"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smtClean="0">
                <a:solidFill>
                  <a:srgbClr val="1F38A9"/>
                </a:solidFill>
              </a:rPr>
              <a:t>Enema</a:t>
            </a:r>
            <a:r>
              <a:rPr lang="it-IT" dirty="0" smtClean="0">
                <a:solidFill>
                  <a:srgbClr val="000000"/>
                </a:solidFill>
              </a:rPr>
              <a:t> </a:t>
            </a:r>
            <a:endParaRPr lang="it-IT" dirty="0">
              <a:solidFill>
                <a:srgbClr val="000000"/>
              </a:solidFill>
            </a:endParaRPr>
          </a:p>
        </p:txBody>
      </p:sp>
      <p:sp>
        <p:nvSpPr>
          <p:cNvPr id="8" name="Segnaposto testo 5"/>
          <p:cNvSpPr txBox="1">
            <a:spLocks/>
          </p:cNvSpPr>
          <p:nvPr/>
        </p:nvSpPr>
        <p:spPr>
          <a:xfrm>
            <a:off x="908756" y="2027927"/>
            <a:ext cx="3951755"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dirty="0" smtClean="0">
                <a:solidFill>
                  <a:schemeClr val="tx1"/>
                </a:solidFill>
              </a:rPr>
              <a:t>The </a:t>
            </a:r>
            <a:r>
              <a:rPr lang="it-IT" dirty="0" err="1">
                <a:solidFill>
                  <a:schemeClr val="tx1"/>
                </a:solidFill>
              </a:rPr>
              <a:t>preparatory</a:t>
            </a:r>
            <a:r>
              <a:rPr lang="it-IT" dirty="0">
                <a:solidFill>
                  <a:schemeClr val="tx1"/>
                </a:solidFill>
              </a:rPr>
              <a:t> enema </a:t>
            </a:r>
            <a:r>
              <a:rPr lang="it-IT" dirty="0" err="1">
                <a:solidFill>
                  <a:schemeClr val="tx1"/>
                </a:solidFill>
              </a:rPr>
              <a:t>is</a:t>
            </a:r>
            <a:r>
              <a:rPr lang="it-IT" dirty="0">
                <a:solidFill>
                  <a:schemeClr val="tx1"/>
                </a:solidFill>
              </a:rPr>
              <a:t> </a:t>
            </a:r>
            <a:r>
              <a:rPr lang="it-IT" dirty="0" err="1">
                <a:solidFill>
                  <a:schemeClr val="tx1"/>
                </a:solidFill>
              </a:rPr>
              <a:t>performed</a:t>
            </a:r>
            <a:r>
              <a:rPr lang="it-IT" dirty="0">
                <a:solidFill>
                  <a:schemeClr val="tx1"/>
                </a:solidFill>
              </a:rPr>
              <a:t> </a:t>
            </a:r>
            <a:r>
              <a:rPr lang="it-IT" dirty="0" err="1">
                <a:solidFill>
                  <a:schemeClr val="tx1"/>
                </a:solidFill>
              </a:rPr>
              <a:t>only</a:t>
            </a:r>
            <a:r>
              <a:rPr lang="it-IT" dirty="0">
                <a:solidFill>
                  <a:schemeClr val="tx1"/>
                </a:solidFill>
              </a:rPr>
              <a:t> </a:t>
            </a:r>
            <a:r>
              <a:rPr lang="it-IT" dirty="0" err="1">
                <a:solidFill>
                  <a:schemeClr val="tx1"/>
                </a:solidFill>
              </a:rPr>
              <a:t>at</a:t>
            </a:r>
            <a:r>
              <a:rPr lang="it-IT" dirty="0">
                <a:solidFill>
                  <a:schemeClr val="tx1"/>
                </a:solidFill>
              </a:rPr>
              <a:t> the express </a:t>
            </a:r>
            <a:r>
              <a:rPr lang="it-IT" dirty="0" err="1">
                <a:solidFill>
                  <a:schemeClr val="tx1"/>
                </a:solidFill>
              </a:rPr>
              <a:t>request</a:t>
            </a:r>
            <a:r>
              <a:rPr lang="it-IT" dirty="0">
                <a:solidFill>
                  <a:schemeClr val="tx1"/>
                </a:solidFill>
              </a:rPr>
              <a:t> of the woman, or in the </a:t>
            </a:r>
            <a:r>
              <a:rPr lang="it-IT" dirty="0" err="1">
                <a:solidFill>
                  <a:schemeClr val="tx1"/>
                </a:solidFill>
              </a:rPr>
              <a:t>presence</a:t>
            </a:r>
            <a:r>
              <a:rPr lang="it-IT" dirty="0">
                <a:solidFill>
                  <a:schemeClr val="tx1"/>
                </a:solidFill>
              </a:rPr>
              <a:t> of a </a:t>
            </a:r>
            <a:r>
              <a:rPr lang="it-IT" dirty="0" err="1">
                <a:solidFill>
                  <a:schemeClr val="tx1"/>
                </a:solidFill>
              </a:rPr>
              <a:t>significant</a:t>
            </a:r>
            <a:r>
              <a:rPr lang="it-IT" dirty="0">
                <a:solidFill>
                  <a:schemeClr val="tx1"/>
                </a:solidFill>
              </a:rPr>
              <a:t> </a:t>
            </a:r>
            <a:r>
              <a:rPr lang="it-IT" dirty="0" err="1">
                <a:solidFill>
                  <a:schemeClr val="tx1"/>
                </a:solidFill>
              </a:rPr>
              <a:t>expansion</a:t>
            </a:r>
            <a:r>
              <a:rPr lang="it-IT" dirty="0">
                <a:solidFill>
                  <a:schemeClr val="tx1"/>
                </a:solidFill>
              </a:rPr>
              <a:t> of </a:t>
            </a:r>
            <a:r>
              <a:rPr lang="it-IT" dirty="0" smtClean="0">
                <a:solidFill>
                  <a:schemeClr val="tx1"/>
                </a:solidFill>
              </a:rPr>
              <a:t>the</a:t>
            </a:r>
            <a:endParaRPr lang="it-IT" dirty="0">
              <a:solidFill>
                <a:schemeClr val="tx1"/>
              </a:solidFill>
            </a:endParaRPr>
          </a:p>
        </p:txBody>
      </p:sp>
    </p:spTree>
    <p:extLst>
      <p:ext uri="{BB962C8B-B14F-4D97-AF65-F5344CB8AC3E}">
        <p14:creationId xmlns:p14="http://schemas.microsoft.com/office/powerpoint/2010/main" val="25767872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219" y="665090"/>
            <a:ext cx="3300984" cy="1463040"/>
          </a:xfrm>
        </p:spPr>
        <p:txBody>
          <a:bodyPr/>
          <a:lstStyle/>
          <a:p>
            <a:r>
              <a:rPr lang="it-IT" dirty="0" err="1" smtClean="0"/>
              <a:t>Diuresis</a:t>
            </a:r>
            <a:r>
              <a:rPr lang="it-IT" dirty="0" smtClean="0"/>
              <a:t> </a:t>
            </a:r>
            <a:endParaRPr lang="it-IT" dirty="0"/>
          </a:p>
        </p:txBody>
      </p:sp>
      <p:sp>
        <p:nvSpPr>
          <p:cNvPr id="6" name="Segnaposto testo 5"/>
          <p:cNvSpPr>
            <a:spLocks noGrp="1"/>
          </p:cNvSpPr>
          <p:nvPr>
            <p:ph type="body" sz="half" idx="2"/>
          </p:nvPr>
        </p:nvSpPr>
        <p:spPr>
          <a:xfrm>
            <a:off x="4734219" y="2333048"/>
            <a:ext cx="3300573" cy="2096964"/>
          </a:xfrm>
        </p:spPr>
        <p:txBody>
          <a:bodyPr>
            <a:normAutofit fontScale="62500" lnSpcReduction="20000"/>
          </a:bodyPr>
          <a:lstStyle/>
          <a:p>
            <a:r>
              <a:rPr lang="it-IT" sz="2600" dirty="0" err="1" smtClean="0"/>
              <a:t>Avoid</a:t>
            </a:r>
            <a:r>
              <a:rPr lang="it-IT" sz="2600" dirty="0" smtClean="0"/>
              <a:t> </a:t>
            </a:r>
            <a:r>
              <a:rPr lang="it-IT" sz="2600" dirty="0"/>
              <a:t>the use of the </a:t>
            </a:r>
            <a:r>
              <a:rPr lang="it-IT" sz="2600" dirty="0" err="1"/>
              <a:t>catheter</a:t>
            </a:r>
            <a:r>
              <a:rPr lang="it-IT" sz="2600" dirty="0"/>
              <a:t>. </a:t>
            </a:r>
          </a:p>
          <a:p>
            <a:r>
              <a:rPr lang="it-IT" sz="2600" dirty="0" err="1"/>
              <a:t>It</a:t>
            </a:r>
            <a:r>
              <a:rPr lang="it-IT" sz="2600" dirty="0"/>
              <a:t> </a:t>
            </a:r>
            <a:r>
              <a:rPr lang="it-IT" sz="2600" dirty="0" err="1"/>
              <a:t>is</a:t>
            </a:r>
            <a:r>
              <a:rPr lang="it-IT" sz="2600" dirty="0"/>
              <a:t> </a:t>
            </a:r>
            <a:r>
              <a:rPr lang="it-IT" sz="2600" dirty="0" err="1"/>
              <a:t>advisable</a:t>
            </a:r>
            <a:r>
              <a:rPr lang="it-IT" sz="2600" dirty="0"/>
              <a:t> to </a:t>
            </a:r>
            <a:r>
              <a:rPr lang="it-IT" sz="2600" dirty="0" err="1"/>
              <a:t>ask</a:t>
            </a:r>
            <a:r>
              <a:rPr lang="it-IT" sz="2600" dirty="0"/>
              <a:t> the woman to urinate </a:t>
            </a:r>
            <a:r>
              <a:rPr lang="it-IT" sz="2600" dirty="0" err="1"/>
              <a:t>every</a:t>
            </a:r>
            <a:r>
              <a:rPr lang="it-IT" sz="2600" dirty="0"/>
              <a:t> </a:t>
            </a:r>
            <a:r>
              <a:rPr lang="it-IT" sz="2600" dirty="0" err="1"/>
              <a:t>two</a:t>
            </a:r>
            <a:r>
              <a:rPr lang="it-IT" sz="2600" dirty="0"/>
              <a:t> hours to </a:t>
            </a:r>
            <a:r>
              <a:rPr lang="it-IT" sz="2600" dirty="0" err="1"/>
              <a:t>prevent</a:t>
            </a:r>
            <a:r>
              <a:rPr lang="it-IT" sz="2600" dirty="0"/>
              <a:t> over-</a:t>
            </a:r>
            <a:r>
              <a:rPr lang="it-IT" sz="2600" dirty="0" err="1"/>
              <a:t>distension</a:t>
            </a:r>
            <a:r>
              <a:rPr lang="it-IT" sz="2600" dirty="0"/>
              <a:t> of the </a:t>
            </a:r>
            <a:r>
              <a:rPr lang="it-IT" sz="2600" dirty="0" err="1"/>
              <a:t>bladder</a:t>
            </a:r>
            <a:r>
              <a:rPr lang="it-IT" sz="2600" dirty="0"/>
              <a:t> </a:t>
            </a:r>
            <a:r>
              <a:rPr lang="it-IT" sz="2600" dirty="0" err="1"/>
              <a:t>presenting</a:t>
            </a:r>
            <a:r>
              <a:rPr lang="it-IT" sz="2600" dirty="0"/>
              <a:t> part </a:t>
            </a:r>
            <a:r>
              <a:rPr lang="it-IT" sz="2600" dirty="0" err="1"/>
              <a:t>deeply</a:t>
            </a:r>
            <a:r>
              <a:rPr lang="it-IT" sz="2600" dirty="0"/>
              <a:t> </a:t>
            </a:r>
            <a:r>
              <a:rPr lang="it-IT" sz="2600" dirty="0" err="1"/>
              <a:t>committed</a:t>
            </a:r>
            <a:r>
              <a:rPr lang="it-IT" sz="2600" dirty="0"/>
              <a:t>, </a:t>
            </a:r>
            <a:r>
              <a:rPr lang="it-IT" sz="2600" dirty="0" err="1"/>
              <a:t>provided</a:t>
            </a:r>
            <a:r>
              <a:rPr lang="it-IT" sz="2600" dirty="0"/>
              <a:t> </a:t>
            </a:r>
            <a:r>
              <a:rPr lang="it-IT" sz="2600" dirty="0" err="1"/>
              <a:t>that</a:t>
            </a:r>
            <a:r>
              <a:rPr lang="it-IT" sz="2600" dirty="0"/>
              <a:t> </a:t>
            </a:r>
            <a:r>
              <a:rPr lang="it-IT" sz="2600" dirty="0" err="1"/>
              <a:t>prevents</a:t>
            </a:r>
            <a:r>
              <a:rPr lang="it-IT" sz="2600" dirty="0"/>
              <a:t> </a:t>
            </a:r>
            <a:r>
              <a:rPr lang="it-IT" sz="2600" dirty="0" err="1"/>
              <a:t>spontaneous</a:t>
            </a:r>
            <a:r>
              <a:rPr lang="it-IT" sz="2600" dirty="0"/>
              <a:t> </a:t>
            </a:r>
            <a:r>
              <a:rPr lang="it-IT" sz="2600" dirty="0" err="1"/>
              <a:t>urination</a:t>
            </a:r>
            <a:r>
              <a:rPr lang="it-IT" sz="2600" dirty="0"/>
              <a:t>.</a:t>
            </a:r>
          </a:p>
          <a:p>
            <a:endParaRPr lang="it-IT" dirty="0"/>
          </a:p>
          <a:p>
            <a:endParaRPr lang="it-IT" dirty="0"/>
          </a:p>
        </p:txBody>
      </p:sp>
      <p:sp>
        <p:nvSpPr>
          <p:cNvPr id="7" name="Titolo 3"/>
          <p:cNvSpPr txBox="1">
            <a:spLocks/>
          </p:cNvSpPr>
          <p:nvPr/>
        </p:nvSpPr>
        <p:spPr>
          <a:xfrm>
            <a:off x="1424582" y="841881"/>
            <a:ext cx="3951755"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err="1" smtClean="0">
                <a:solidFill>
                  <a:schemeClr val="bg2">
                    <a:lumMod val="50000"/>
                  </a:schemeClr>
                </a:solidFill>
              </a:rPr>
              <a:t>Feeding</a:t>
            </a:r>
            <a:r>
              <a:rPr lang="it-IT" dirty="0" smtClean="0">
                <a:solidFill>
                  <a:schemeClr val="bg2">
                    <a:lumMod val="50000"/>
                  </a:schemeClr>
                </a:solidFill>
              </a:rPr>
              <a:t> </a:t>
            </a:r>
            <a:endParaRPr lang="it-IT" dirty="0">
              <a:solidFill>
                <a:schemeClr val="bg2">
                  <a:lumMod val="50000"/>
                </a:schemeClr>
              </a:solidFill>
            </a:endParaRPr>
          </a:p>
        </p:txBody>
      </p:sp>
      <p:sp>
        <p:nvSpPr>
          <p:cNvPr id="8" name="Segnaposto testo 5"/>
          <p:cNvSpPr txBox="1">
            <a:spLocks/>
          </p:cNvSpPr>
          <p:nvPr/>
        </p:nvSpPr>
        <p:spPr>
          <a:xfrm>
            <a:off x="924245" y="2273713"/>
            <a:ext cx="3520944"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endParaRPr lang="it-IT" dirty="0">
              <a:solidFill>
                <a:srgbClr val="000000"/>
              </a:solidFill>
            </a:endParaRPr>
          </a:p>
        </p:txBody>
      </p:sp>
      <p:sp>
        <p:nvSpPr>
          <p:cNvPr id="2" name="Rettangolo 1"/>
          <p:cNvSpPr/>
          <p:nvPr/>
        </p:nvSpPr>
        <p:spPr>
          <a:xfrm>
            <a:off x="1279250" y="2413338"/>
            <a:ext cx="3026542" cy="2862323"/>
          </a:xfrm>
          <a:prstGeom prst="rect">
            <a:avLst/>
          </a:prstGeom>
        </p:spPr>
        <p:txBody>
          <a:bodyPr wrap="square">
            <a:spAutoFit/>
          </a:bodyPr>
          <a:lstStyle/>
          <a:p>
            <a:r>
              <a:rPr lang="it-IT" dirty="0"/>
              <a:t>The </a:t>
            </a:r>
            <a:r>
              <a:rPr lang="it-IT" dirty="0" err="1"/>
              <a:t>laboring</a:t>
            </a:r>
            <a:r>
              <a:rPr lang="it-IT" dirty="0"/>
              <a:t> woman can take, </a:t>
            </a:r>
            <a:r>
              <a:rPr lang="it-IT" dirty="0" err="1"/>
              <a:t>if</a:t>
            </a:r>
            <a:r>
              <a:rPr lang="it-IT" dirty="0"/>
              <a:t> he </a:t>
            </a:r>
            <a:r>
              <a:rPr lang="it-IT" dirty="0" err="1"/>
              <a:t>wishes</a:t>
            </a:r>
            <a:r>
              <a:rPr lang="it-IT" dirty="0"/>
              <a:t>, small </a:t>
            </a:r>
            <a:r>
              <a:rPr lang="it-IT" dirty="0" err="1"/>
              <a:t>meals</a:t>
            </a:r>
            <a:r>
              <a:rPr lang="it-IT" dirty="0"/>
              <a:t> </a:t>
            </a:r>
            <a:r>
              <a:rPr lang="it-IT" dirty="0" err="1"/>
              <a:t>low</a:t>
            </a:r>
            <a:r>
              <a:rPr lang="it-IT" dirty="0"/>
              <a:t> in </a:t>
            </a:r>
            <a:r>
              <a:rPr lang="it-IT" dirty="0" err="1"/>
              <a:t>fat</a:t>
            </a:r>
            <a:r>
              <a:rPr lang="it-IT" dirty="0"/>
              <a:t>, </a:t>
            </a:r>
            <a:r>
              <a:rPr lang="it-IT" dirty="0" err="1"/>
              <a:t>drinks</a:t>
            </a:r>
            <a:r>
              <a:rPr lang="it-IT" dirty="0"/>
              <a:t>, </a:t>
            </a:r>
            <a:r>
              <a:rPr lang="it-IT" dirty="0" err="1"/>
              <a:t>bread</a:t>
            </a:r>
            <a:r>
              <a:rPr lang="it-IT" dirty="0"/>
              <a:t>, cookies, or </a:t>
            </a:r>
            <a:r>
              <a:rPr lang="it-IT" dirty="0" err="1"/>
              <a:t>fruit</a:t>
            </a:r>
            <a:r>
              <a:rPr lang="it-IT" dirty="0"/>
              <a:t>. </a:t>
            </a:r>
          </a:p>
          <a:p>
            <a:r>
              <a:rPr lang="it-IT" dirty="0"/>
              <a:t>The use of </a:t>
            </a:r>
            <a:r>
              <a:rPr lang="it-IT" dirty="0" err="1"/>
              <a:t>drip</a:t>
            </a:r>
            <a:r>
              <a:rPr lang="it-IT" dirty="0"/>
              <a:t> or </a:t>
            </a:r>
            <a:r>
              <a:rPr lang="it-IT" dirty="0" err="1"/>
              <a:t>glucose</a:t>
            </a:r>
            <a:r>
              <a:rPr lang="it-IT" dirty="0"/>
              <a:t> </a:t>
            </a:r>
            <a:r>
              <a:rPr lang="it-IT" dirty="0" err="1"/>
              <a:t>is</a:t>
            </a:r>
            <a:r>
              <a:rPr lang="it-IT" dirty="0"/>
              <a:t> </a:t>
            </a:r>
            <a:r>
              <a:rPr lang="it-IT" dirty="0" err="1"/>
              <a:t>reserved</a:t>
            </a:r>
            <a:r>
              <a:rPr lang="it-IT" dirty="0"/>
              <a:t> for </a:t>
            </a:r>
            <a:r>
              <a:rPr lang="it-IT" dirty="0" err="1"/>
              <a:t>cases</a:t>
            </a:r>
            <a:r>
              <a:rPr lang="it-IT" dirty="0"/>
              <a:t> in </a:t>
            </a:r>
            <a:r>
              <a:rPr lang="it-IT" dirty="0" err="1"/>
              <a:t>which</a:t>
            </a:r>
            <a:r>
              <a:rPr lang="it-IT" dirty="0"/>
              <a:t> </a:t>
            </a:r>
            <a:r>
              <a:rPr lang="it-IT" dirty="0" err="1"/>
              <a:t>there</a:t>
            </a:r>
            <a:r>
              <a:rPr lang="it-IT" dirty="0"/>
              <a:t> </a:t>
            </a:r>
            <a:r>
              <a:rPr lang="it-IT" dirty="0" err="1"/>
              <a:t>is</a:t>
            </a:r>
            <a:r>
              <a:rPr lang="it-IT" dirty="0"/>
              <a:t> a </a:t>
            </a:r>
            <a:r>
              <a:rPr lang="it-IT" dirty="0" err="1"/>
              <a:t>maternal</a:t>
            </a:r>
            <a:r>
              <a:rPr lang="it-IT" dirty="0"/>
              <a:t> </a:t>
            </a:r>
            <a:r>
              <a:rPr lang="it-IT" dirty="0" err="1"/>
              <a:t>ketosis</a:t>
            </a:r>
            <a:r>
              <a:rPr lang="it-IT" dirty="0"/>
              <a:t>, and the woman </a:t>
            </a:r>
            <a:r>
              <a:rPr lang="it-IT" dirty="0" err="1"/>
              <a:t>does</a:t>
            </a:r>
            <a:r>
              <a:rPr lang="it-IT" dirty="0"/>
              <a:t> </a:t>
            </a:r>
            <a:r>
              <a:rPr lang="it-IT" dirty="0" err="1"/>
              <a:t>not</a:t>
            </a:r>
            <a:r>
              <a:rPr lang="it-IT" dirty="0"/>
              <a:t> </a:t>
            </a:r>
            <a:r>
              <a:rPr lang="it-IT" dirty="0" err="1"/>
              <a:t>want</a:t>
            </a:r>
            <a:r>
              <a:rPr lang="it-IT" dirty="0"/>
              <a:t> to take </a:t>
            </a:r>
            <a:r>
              <a:rPr lang="it-IT" dirty="0" err="1"/>
              <a:t>drinks</a:t>
            </a:r>
            <a:r>
              <a:rPr lang="it-IT" dirty="0"/>
              <a:t> or </a:t>
            </a:r>
            <a:r>
              <a:rPr lang="it-IT" dirty="0" err="1"/>
              <a:t>other</a:t>
            </a:r>
            <a:r>
              <a:rPr lang="it-IT" dirty="0"/>
              <a:t> </a:t>
            </a:r>
            <a:r>
              <a:rPr lang="it-IT" dirty="0" err="1"/>
              <a:t>foods</a:t>
            </a:r>
            <a:r>
              <a:rPr lang="it-IT" dirty="0"/>
              <a:t>.</a:t>
            </a:r>
          </a:p>
        </p:txBody>
      </p:sp>
    </p:spTree>
    <p:extLst>
      <p:ext uri="{BB962C8B-B14F-4D97-AF65-F5344CB8AC3E}">
        <p14:creationId xmlns:p14="http://schemas.microsoft.com/office/powerpoint/2010/main" val="2969426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555597" y="475200"/>
            <a:ext cx="3879006" cy="2015265"/>
          </a:xfrm>
          <a:prstGeom prst="rect">
            <a:avLst/>
          </a:prstGeom>
        </p:spPr>
      </p:pic>
      <p:pic>
        <p:nvPicPr>
          <p:cNvPr id="3" name="Immagine 2"/>
          <p:cNvPicPr>
            <a:picLocks noChangeAspect="1"/>
          </p:cNvPicPr>
          <p:nvPr/>
        </p:nvPicPr>
        <p:blipFill>
          <a:blip r:embed="rId3"/>
          <a:stretch>
            <a:fillRect/>
          </a:stretch>
        </p:blipFill>
        <p:spPr>
          <a:xfrm>
            <a:off x="6281093" y="935583"/>
            <a:ext cx="2304823" cy="2143485"/>
          </a:xfrm>
          <a:prstGeom prst="rect">
            <a:avLst/>
          </a:prstGeom>
        </p:spPr>
      </p:pic>
      <p:pic>
        <p:nvPicPr>
          <p:cNvPr id="4" name="Immagine 3"/>
          <p:cNvPicPr>
            <a:picLocks noChangeAspect="1"/>
          </p:cNvPicPr>
          <p:nvPr/>
        </p:nvPicPr>
        <p:blipFill>
          <a:blip r:embed="rId4"/>
          <a:stretch>
            <a:fillRect/>
          </a:stretch>
        </p:blipFill>
        <p:spPr>
          <a:xfrm>
            <a:off x="443172" y="2976629"/>
            <a:ext cx="5991430" cy="2168480"/>
          </a:xfrm>
          <a:prstGeom prst="rect">
            <a:avLst/>
          </a:prstGeom>
        </p:spPr>
      </p:pic>
      <p:pic>
        <p:nvPicPr>
          <p:cNvPr id="5" name="Immagine 4"/>
          <p:cNvPicPr>
            <a:picLocks noChangeAspect="1"/>
          </p:cNvPicPr>
          <p:nvPr/>
        </p:nvPicPr>
        <p:blipFill>
          <a:blip r:embed="rId5"/>
          <a:stretch>
            <a:fillRect/>
          </a:stretch>
        </p:blipFill>
        <p:spPr>
          <a:xfrm>
            <a:off x="5068016" y="4060869"/>
            <a:ext cx="3517900" cy="2311400"/>
          </a:xfrm>
          <a:prstGeom prst="rect">
            <a:avLst/>
          </a:prstGeom>
        </p:spPr>
      </p:pic>
      <p:sp>
        <p:nvSpPr>
          <p:cNvPr id="7" name="CasellaDiTesto 6"/>
          <p:cNvSpPr txBox="1"/>
          <p:nvPr/>
        </p:nvSpPr>
        <p:spPr>
          <a:xfrm>
            <a:off x="4814185" y="0"/>
            <a:ext cx="3000641" cy="461665"/>
          </a:xfrm>
          <a:prstGeom prst="rect">
            <a:avLst/>
          </a:prstGeom>
          <a:noFill/>
        </p:spPr>
        <p:txBody>
          <a:bodyPr wrap="none" rtlCol="0">
            <a:spAutoFit/>
          </a:bodyPr>
          <a:lstStyle/>
          <a:p>
            <a:r>
              <a:rPr lang="it-IT" sz="2400" dirty="0" err="1" smtClean="0">
                <a:solidFill>
                  <a:srgbClr val="FFFFFF"/>
                </a:solidFill>
              </a:rPr>
              <a:t>University</a:t>
            </a:r>
            <a:r>
              <a:rPr lang="it-IT" sz="2400" dirty="0" smtClean="0">
                <a:solidFill>
                  <a:srgbClr val="FFFFFF"/>
                </a:solidFill>
              </a:rPr>
              <a:t> - Hospital</a:t>
            </a:r>
            <a:endParaRPr lang="it-IT" sz="2400" dirty="0">
              <a:solidFill>
                <a:srgbClr val="FFFFFF"/>
              </a:solidFill>
            </a:endParaRPr>
          </a:p>
        </p:txBody>
      </p:sp>
      <p:pic>
        <p:nvPicPr>
          <p:cNvPr id="8" name="Segnaposto contenuto 3" descr="2Italia.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827088" y="404813"/>
            <a:ext cx="1728508" cy="2608559"/>
          </a:xfrm>
          <a:prstGeom prst="rect">
            <a:avLst/>
          </a:prstGeom>
        </p:spPr>
      </p:pic>
      <p:sp>
        <p:nvSpPr>
          <p:cNvPr id="6" name="Freccia destra 5"/>
          <p:cNvSpPr/>
          <p:nvPr/>
        </p:nvSpPr>
        <p:spPr>
          <a:xfrm>
            <a:off x="602972" y="935583"/>
            <a:ext cx="846726" cy="167598"/>
          </a:xfrm>
          <a:prstGeom prst="rightArrow">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9" name="Immagine 1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68016" y="6010106"/>
            <a:ext cx="417159" cy="444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63025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013" y="37041"/>
            <a:ext cx="3300984" cy="1463040"/>
          </a:xfrm>
        </p:spPr>
        <p:txBody>
          <a:bodyPr/>
          <a:lstStyle/>
          <a:p>
            <a:r>
              <a:rPr lang="it-IT" dirty="0" err="1" smtClean="0"/>
              <a:t>Examination</a:t>
            </a:r>
            <a:r>
              <a:rPr lang="it-IT" dirty="0" smtClean="0"/>
              <a:t> </a:t>
            </a:r>
            <a:endParaRPr lang="it-IT" dirty="0"/>
          </a:p>
        </p:txBody>
      </p:sp>
      <p:sp>
        <p:nvSpPr>
          <p:cNvPr id="6" name="Segnaposto testo 5"/>
          <p:cNvSpPr>
            <a:spLocks noGrp="1"/>
          </p:cNvSpPr>
          <p:nvPr>
            <p:ph type="body" sz="half" idx="2"/>
          </p:nvPr>
        </p:nvSpPr>
        <p:spPr>
          <a:xfrm>
            <a:off x="4734013" y="1463228"/>
            <a:ext cx="3300573" cy="1519561"/>
          </a:xfrm>
        </p:spPr>
        <p:txBody>
          <a:bodyPr>
            <a:noAutofit/>
          </a:bodyPr>
          <a:lstStyle/>
          <a:p>
            <a:r>
              <a:rPr lang="it-IT" sz="1500" dirty="0"/>
              <a:t>The </a:t>
            </a:r>
            <a:r>
              <a:rPr lang="it-IT" sz="1500" dirty="0" err="1"/>
              <a:t>visit</a:t>
            </a:r>
            <a:r>
              <a:rPr lang="it-IT" sz="1500" dirty="0"/>
              <a:t> </a:t>
            </a:r>
            <a:r>
              <a:rPr lang="it-IT" sz="1500" dirty="0" err="1"/>
              <a:t>is</a:t>
            </a:r>
            <a:r>
              <a:rPr lang="it-IT" sz="1500" dirty="0"/>
              <a:t> </a:t>
            </a:r>
            <a:r>
              <a:rPr lang="it-IT" sz="1500" dirty="0" err="1"/>
              <a:t>aimed</a:t>
            </a:r>
            <a:r>
              <a:rPr lang="it-IT" sz="1500" dirty="0"/>
              <a:t> </a:t>
            </a:r>
            <a:r>
              <a:rPr lang="it-IT" sz="1500" dirty="0" err="1"/>
              <a:t>at</a:t>
            </a:r>
            <a:r>
              <a:rPr lang="it-IT" sz="1500" dirty="0"/>
              <a:t> the </a:t>
            </a:r>
            <a:r>
              <a:rPr lang="it-IT" sz="1500" dirty="0" err="1"/>
              <a:t>evaluation</a:t>
            </a:r>
            <a:r>
              <a:rPr lang="it-IT" sz="1500" dirty="0"/>
              <a:t> of </a:t>
            </a:r>
            <a:r>
              <a:rPr lang="it-IT" sz="1500" dirty="0" err="1"/>
              <a:t>vaginal</a:t>
            </a:r>
            <a:r>
              <a:rPr lang="it-IT" sz="1500" dirty="0"/>
              <a:t> </a:t>
            </a:r>
            <a:r>
              <a:rPr lang="it-IT" sz="1500" dirty="0" err="1"/>
              <a:t>cervical</a:t>
            </a:r>
            <a:r>
              <a:rPr lang="it-IT" sz="1500" dirty="0"/>
              <a:t> </a:t>
            </a:r>
            <a:r>
              <a:rPr lang="it-IT" sz="1500" dirty="0" err="1"/>
              <a:t>dilatation</a:t>
            </a:r>
            <a:r>
              <a:rPr lang="it-IT" sz="1500" dirty="0"/>
              <a:t>, the </a:t>
            </a:r>
            <a:r>
              <a:rPr lang="it-IT" sz="1500" dirty="0" err="1"/>
              <a:t>level</a:t>
            </a:r>
            <a:r>
              <a:rPr lang="it-IT" sz="1500" dirty="0"/>
              <a:t> of the </a:t>
            </a:r>
            <a:r>
              <a:rPr lang="it-IT" sz="1500" dirty="0" err="1"/>
              <a:t>presenting</a:t>
            </a:r>
            <a:r>
              <a:rPr lang="it-IT" sz="1500" dirty="0"/>
              <a:t> part in relation to </a:t>
            </a:r>
            <a:r>
              <a:rPr lang="it-IT" sz="1500" dirty="0" err="1"/>
              <a:t>ischial</a:t>
            </a:r>
            <a:r>
              <a:rPr lang="it-IT" sz="1500" dirty="0"/>
              <a:t> </a:t>
            </a:r>
            <a:r>
              <a:rPr lang="it-IT" sz="1500" dirty="0" err="1"/>
              <a:t>spines</a:t>
            </a:r>
            <a:r>
              <a:rPr lang="it-IT" sz="1500" dirty="0"/>
              <a:t> and the position of the </a:t>
            </a:r>
            <a:r>
              <a:rPr lang="it-IT" sz="1500" dirty="0" err="1"/>
              <a:t>index</a:t>
            </a:r>
            <a:r>
              <a:rPr lang="it-IT" sz="1500" dirty="0"/>
              <a:t> of the </a:t>
            </a:r>
            <a:r>
              <a:rPr lang="it-IT" sz="1500" dirty="0" err="1"/>
              <a:t>presentation</a:t>
            </a:r>
            <a:r>
              <a:rPr lang="it-IT" sz="1500" dirty="0"/>
              <a:t>. </a:t>
            </a:r>
          </a:p>
          <a:p>
            <a:r>
              <a:rPr lang="it-IT" sz="1500" dirty="0"/>
              <a:t>In the case in </a:t>
            </a:r>
            <a:r>
              <a:rPr lang="it-IT" sz="1500" dirty="0" err="1"/>
              <a:t>which</a:t>
            </a:r>
            <a:r>
              <a:rPr lang="it-IT" sz="1500" dirty="0"/>
              <a:t> the </a:t>
            </a:r>
            <a:r>
              <a:rPr lang="it-IT" sz="1500" dirty="0" err="1"/>
              <a:t>membranes</a:t>
            </a:r>
            <a:r>
              <a:rPr lang="it-IT" sz="1500" dirty="0"/>
              <a:t> are </a:t>
            </a:r>
            <a:r>
              <a:rPr lang="it-IT" sz="1500" dirty="0" err="1"/>
              <a:t>broken</a:t>
            </a:r>
            <a:r>
              <a:rPr lang="it-IT" sz="1500" dirty="0"/>
              <a:t>, </a:t>
            </a:r>
            <a:r>
              <a:rPr lang="it-IT" sz="1500" dirty="0" err="1"/>
              <a:t>during</a:t>
            </a:r>
            <a:r>
              <a:rPr lang="it-IT" sz="1500" dirty="0"/>
              <a:t> </a:t>
            </a:r>
            <a:r>
              <a:rPr lang="it-IT" sz="1500" dirty="0" err="1"/>
              <a:t>each</a:t>
            </a:r>
            <a:r>
              <a:rPr lang="it-IT" sz="1500" dirty="0"/>
              <a:t> </a:t>
            </a:r>
            <a:r>
              <a:rPr lang="it-IT" sz="1500" dirty="0" err="1"/>
              <a:t>visit</a:t>
            </a:r>
            <a:r>
              <a:rPr lang="it-IT" sz="1500" dirty="0"/>
              <a:t> </a:t>
            </a:r>
            <a:r>
              <a:rPr lang="it-IT" sz="1500" dirty="0" err="1"/>
              <a:t>is</a:t>
            </a:r>
            <a:r>
              <a:rPr lang="it-IT" sz="1500" dirty="0"/>
              <a:t> appropriate to </a:t>
            </a:r>
            <a:r>
              <a:rPr lang="it-IT" sz="1500" dirty="0" err="1"/>
              <a:t>evaluate</a:t>
            </a:r>
            <a:r>
              <a:rPr lang="it-IT" sz="1500" dirty="0"/>
              <a:t> the </a:t>
            </a:r>
            <a:r>
              <a:rPr lang="it-IT" sz="1500" dirty="0" err="1"/>
              <a:t>characteristics</a:t>
            </a:r>
            <a:r>
              <a:rPr lang="it-IT" sz="1500" dirty="0"/>
              <a:t> of the LA. </a:t>
            </a:r>
            <a:endParaRPr lang="it-IT" sz="1500" dirty="0" smtClean="0"/>
          </a:p>
          <a:p>
            <a:r>
              <a:rPr lang="it-IT" sz="1500" dirty="0" smtClean="0"/>
              <a:t>The </a:t>
            </a:r>
            <a:r>
              <a:rPr lang="it-IT" sz="1500" dirty="0" err="1"/>
              <a:t>vaginal</a:t>
            </a:r>
            <a:r>
              <a:rPr lang="it-IT" sz="1500" dirty="0"/>
              <a:t> </a:t>
            </a:r>
            <a:r>
              <a:rPr lang="it-IT" sz="1500" dirty="0" err="1"/>
              <a:t>examination</a:t>
            </a:r>
            <a:r>
              <a:rPr lang="it-IT" sz="1500" dirty="0"/>
              <a:t> </a:t>
            </a:r>
            <a:r>
              <a:rPr lang="it-IT" sz="1500" dirty="0" err="1"/>
              <a:t>is</a:t>
            </a:r>
            <a:r>
              <a:rPr lang="it-IT" sz="1500" dirty="0"/>
              <a:t> </a:t>
            </a:r>
            <a:r>
              <a:rPr lang="it-IT" sz="1500" dirty="0" err="1"/>
              <a:t>carried</a:t>
            </a:r>
            <a:r>
              <a:rPr lang="it-IT" sz="1500" dirty="0"/>
              <a:t> out </a:t>
            </a:r>
            <a:r>
              <a:rPr lang="it-IT" sz="1500" dirty="0" err="1"/>
              <a:t>every</a:t>
            </a:r>
            <a:r>
              <a:rPr lang="it-IT" sz="1500" dirty="0"/>
              <a:t> </a:t>
            </a:r>
            <a:r>
              <a:rPr lang="it-IT" sz="1500" dirty="0" err="1"/>
              <a:t>two</a:t>
            </a:r>
            <a:r>
              <a:rPr lang="it-IT" sz="1500" dirty="0"/>
              <a:t> hours, </a:t>
            </a:r>
            <a:r>
              <a:rPr lang="it-IT" sz="1500" dirty="0" err="1"/>
              <a:t>possibly</a:t>
            </a:r>
            <a:r>
              <a:rPr lang="it-IT" sz="1500" dirty="0"/>
              <a:t> by the </a:t>
            </a:r>
            <a:r>
              <a:rPr lang="it-IT" sz="1500" dirty="0" err="1"/>
              <a:t>same</a:t>
            </a:r>
            <a:r>
              <a:rPr lang="it-IT" sz="1500" dirty="0"/>
              <a:t> operator and </a:t>
            </a:r>
            <a:r>
              <a:rPr lang="it-IT" sz="1500" dirty="0" err="1"/>
              <a:t>is</a:t>
            </a:r>
            <a:r>
              <a:rPr lang="it-IT" sz="1500" dirty="0"/>
              <a:t> </a:t>
            </a:r>
            <a:r>
              <a:rPr lang="it-IT" sz="1500" dirty="0" err="1"/>
              <a:t>recorded</a:t>
            </a:r>
            <a:r>
              <a:rPr lang="it-IT" sz="1500" dirty="0"/>
              <a:t> on the </a:t>
            </a:r>
            <a:r>
              <a:rPr lang="it-IT" sz="1500" dirty="0" err="1" smtClean="0"/>
              <a:t>partogram</a:t>
            </a:r>
            <a:r>
              <a:rPr lang="it-IT" sz="1500" dirty="0" smtClean="0"/>
              <a:t>.</a:t>
            </a:r>
            <a:endParaRPr lang="it-IT" sz="1500" dirty="0"/>
          </a:p>
        </p:txBody>
      </p:sp>
      <p:sp>
        <p:nvSpPr>
          <p:cNvPr id="7" name="Titolo 3"/>
          <p:cNvSpPr txBox="1">
            <a:spLocks/>
          </p:cNvSpPr>
          <p:nvPr/>
        </p:nvSpPr>
        <p:spPr>
          <a:xfrm>
            <a:off x="885303" y="185830"/>
            <a:ext cx="3951755"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err="1" smtClean="0">
                <a:solidFill>
                  <a:srgbClr val="1F38A9"/>
                </a:solidFill>
              </a:rPr>
              <a:t>Maternal</a:t>
            </a:r>
            <a:r>
              <a:rPr lang="it-IT" dirty="0" smtClean="0">
                <a:solidFill>
                  <a:srgbClr val="1F38A9"/>
                </a:solidFill>
              </a:rPr>
              <a:t> position</a:t>
            </a:r>
            <a:endParaRPr lang="it-IT" dirty="0">
              <a:solidFill>
                <a:srgbClr val="1F38A9"/>
              </a:solidFill>
            </a:endParaRPr>
          </a:p>
        </p:txBody>
      </p:sp>
      <p:sp>
        <p:nvSpPr>
          <p:cNvPr id="8" name="Segnaposto testo 5"/>
          <p:cNvSpPr txBox="1">
            <a:spLocks/>
          </p:cNvSpPr>
          <p:nvPr/>
        </p:nvSpPr>
        <p:spPr>
          <a:xfrm>
            <a:off x="986198" y="2273713"/>
            <a:ext cx="3551921"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sz="1500" dirty="0" smtClean="0">
                <a:solidFill>
                  <a:srgbClr val="000000"/>
                </a:solidFill>
              </a:rPr>
              <a:t>.</a:t>
            </a:r>
            <a:endParaRPr lang="it-IT" sz="1500" dirty="0">
              <a:solidFill>
                <a:srgbClr val="000000"/>
              </a:solidFill>
            </a:endParaRPr>
          </a:p>
          <a:p>
            <a:endParaRPr lang="it-IT" sz="1500" dirty="0">
              <a:solidFill>
                <a:srgbClr val="000000"/>
              </a:solidFill>
            </a:endParaRPr>
          </a:p>
        </p:txBody>
      </p:sp>
      <p:sp>
        <p:nvSpPr>
          <p:cNvPr id="2" name="Rettangolo 1"/>
          <p:cNvSpPr/>
          <p:nvPr/>
        </p:nvSpPr>
        <p:spPr>
          <a:xfrm>
            <a:off x="986198" y="1997839"/>
            <a:ext cx="3551921" cy="3970318"/>
          </a:xfrm>
          <a:prstGeom prst="rect">
            <a:avLst/>
          </a:prstGeom>
        </p:spPr>
        <p:txBody>
          <a:bodyPr wrap="square">
            <a:spAutoFit/>
          </a:bodyPr>
          <a:lstStyle/>
          <a:p>
            <a:r>
              <a:rPr lang="it-IT" dirty="0"/>
              <a:t>The position in </a:t>
            </a:r>
            <a:r>
              <a:rPr lang="it-IT" dirty="0" err="1"/>
              <a:t>labor</a:t>
            </a:r>
            <a:r>
              <a:rPr lang="it-IT" dirty="0"/>
              <a:t> </a:t>
            </a:r>
            <a:r>
              <a:rPr lang="it-IT" dirty="0" err="1"/>
              <a:t>is</a:t>
            </a:r>
            <a:r>
              <a:rPr lang="it-IT" dirty="0"/>
              <a:t> free. </a:t>
            </a:r>
            <a:r>
              <a:rPr lang="it-IT" dirty="0" err="1"/>
              <a:t>It</a:t>
            </a:r>
            <a:r>
              <a:rPr lang="it-IT" dirty="0"/>
              <a:t> </a:t>
            </a:r>
            <a:r>
              <a:rPr lang="it-IT" dirty="0" err="1"/>
              <a:t>is</a:t>
            </a:r>
            <a:r>
              <a:rPr lang="it-IT" dirty="0"/>
              <a:t> the </a:t>
            </a:r>
            <a:r>
              <a:rPr lang="it-IT" dirty="0" err="1"/>
              <a:t>responsibility</a:t>
            </a:r>
            <a:r>
              <a:rPr lang="it-IT" dirty="0"/>
              <a:t> of the </a:t>
            </a:r>
            <a:r>
              <a:rPr lang="it-IT" dirty="0" err="1"/>
              <a:t>midwife</a:t>
            </a:r>
            <a:r>
              <a:rPr lang="it-IT" dirty="0"/>
              <a:t> to the woman </a:t>
            </a:r>
            <a:r>
              <a:rPr lang="it-IT" dirty="0" err="1"/>
              <a:t>suggest</a:t>
            </a:r>
            <a:r>
              <a:rPr lang="it-IT" dirty="0"/>
              <a:t> the </a:t>
            </a:r>
            <a:r>
              <a:rPr lang="it-IT" dirty="0" err="1"/>
              <a:t>different</a:t>
            </a:r>
            <a:r>
              <a:rPr lang="it-IT" dirty="0"/>
              <a:t> positions </a:t>
            </a:r>
            <a:r>
              <a:rPr lang="it-IT" dirty="0" err="1"/>
              <a:t>that</a:t>
            </a:r>
            <a:r>
              <a:rPr lang="it-IT" dirty="0"/>
              <a:t> can help </a:t>
            </a:r>
            <a:r>
              <a:rPr lang="it-IT" dirty="0" err="1"/>
              <a:t>you</a:t>
            </a:r>
            <a:r>
              <a:rPr lang="it-IT" dirty="0"/>
              <a:t> </a:t>
            </a:r>
            <a:r>
              <a:rPr lang="it-IT" dirty="0" err="1"/>
              <a:t>better</a:t>
            </a:r>
            <a:r>
              <a:rPr lang="it-IT" dirty="0"/>
              <a:t> </a:t>
            </a:r>
            <a:r>
              <a:rPr lang="it-IT" dirty="0" err="1"/>
              <a:t>endure</a:t>
            </a:r>
            <a:r>
              <a:rPr lang="it-IT" dirty="0"/>
              <a:t> the </a:t>
            </a:r>
            <a:r>
              <a:rPr lang="it-IT" dirty="0" err="1"/>
              <a:t>pain</a:t>
            </a:r>
            <a:r>
              <a:rPr lang="it-IT" dirty="0"/>
              <a:t> of </a:t>
            </a:r>
            <a:r>
              <a:rPr lang="it-IT" dirty="0" err="1"/>
              <a:t>contractions</a:t>
            </a:r>
            <a:r>
              <a:rPr lang="it-IT" dirty="0"/>
              <a:t>. </a:t>
            </a:r>
          </a:p>
          <a:p>
            <a:r>
              <a:rPr lang="it-IT" dirty="0" err="1"/>
              <a:t>If</a:t>
            </a:r>
            <a:r>
              <a:rPr lang="it-IT" dirty="0"/>
              <a:t> the woman </a:t>
            </a:r>
            <a:r>
              <a:rPr lang="it-IT" dirty="0" err="1"/>
              <a:t>prefers</a:t>
            </a:r>
            <a:r>
              <a:rPr lang="it-IT" dirty="0"/>
              <a:t> to be </a:t>
            </a:r>
            <a:r>
              <a:rPr lang="it-IT" dirty="0" err="1"/>
              <a:t>lying</a:t>
            </a:r>
            <a:r>
              <a:rPr lang="it-IT" dirty="0"/>
              <a:t>, </a:t>
            </a:r>
            <a:r>
              <a:rPr lang="it-IT" dirty="0" err="1"/>
              <a:t>it</a:t>
            </a:r>
            <a:r>
              <a:rPr lang="it-IT" dirty="0"/>
              <a:t> </a:t>
            </a:r>
            <a:r>
              <a:rPr lang="it-IT" dirty="0" err="1"/>
              <a:t>is</a:t>
            </a:r>
            <a:r>
              <a:rPr lang="it-IT" dirty="0"/>
              <a:t> appropriate to </a:t>
            </a:r>
            <a:r>
              <a:rPr lang="it-IT" dirty="0" err="1"/>
              <a:t>advise</a:t>
            </a:r>
            <a:r>
              <a:rPr lang="it-IT" dirty="0"/>
              <a:t> to </a:t>
            </a:r>
            <a:r>
              <a:rPr lang="it-IT" dirty="0" err="1"/>
              <a:t>avoid</a:t>
            </a:r>
            <a:r>
              <a:rPr lang="it-IT" dirty="0"/>
              <a:t> the supine position in </a:t>
            </a:r>
            <a:r>
              <a:rPr lang="it-IT" dirty="0" err="1"/>
              <a:t>favor</a:t>
            </a:r>
            <a:r>
              <a:rPr lang="it-IT" dirty="0"/>
              <a:t> of semi-</a:t>
            </a:r>
            <a:r>
              <a:rPr lang="it-IT" dirty="0" err="1"/>
              <a:t>sitting</a:t>
            </a:r>
            <a:r>
              <a:rPr lang="it-IT" dirty="0"/>
              <a:t> position or the </a:t>
            </a:r>
            <a:r>
              <a:rPr lang="it-IT" dirty="0" err="1"/>
              <a:t>left</a:t>
            </a:r>
            <a:r>
              <a:rPr lang="it-IT" dirty="0"/>
              <a:t> side, to </a:t>
            </a:r>
            <a:r>
              <a:rPr lang="it-IT" dirty="0" err="1"/>
              <a:t>avoid</a:t>
            </a:r>
            <a:r>
              <a:rPr lang="it-IT" dirty="0"/>
              <a:t> </a:t>
            </a:r>
            <a:r>
              <a:rPr lang="it-IT" dirty="0" err="1"/>
              <a:t>compression</a:t>
            </a:r>
            <a:r>
              <a:rPr lang="it-IT" dirty="0"/>
              <a:t> of the vena cava.</a:t>
            </a:r>
          </a:p>
        </p:txBody>
      </p:sp>
    </p:spTree>
    <p:extLst>
      <p:ext uri="{BB962C8B-B14F-4D97-AF65-F5344CB8AC3E}">
        <p14:creationId xmlns:p14="http://schemas.microsoft.com/office/powerpoint/2010/main" val="2475995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219" y="-223664"/>
            <a:ext cx="3300984" cy="1463040"/>
          </a:xfrm>
        </p:spPr>
        <p:txBody>
          <a:bodyPr/>
          <a:lstStyle/>
          <a:p>
            <a:r>
              <a:rPr lang="it-IT" dirty="0" err="1" smtClean="0"/>
              <a:t>Monitoring</a:t>
            </a:r>
            <a:r>
              <a:rPr lang="it-IT" dirty="0" smtClean="0"/>
              <a:t> BCF </a:t>
            </a:r>
            <a:endParaRPr lang="it-IT" dirty="0"/>
          </a:p>
        </p:txBody>
      </p:sp>
      <p:sp>
        <p:nvSpPr>
          <p:cNvPr id="6" name="Segnaposto testo 5"/>
          <p:cNvSpPr>
            <a:spLocks noGrp="1"/>
          </p:cNvSpPr>
          <p:nvPr>
            <p:ph type="body" sz="half" idx="2"/>
          </p:nvPr>
        </p:nvSpPr>
        <p:spPr>
          <a:xfrm>
            <a:off x="4734630" y="1254961"/>
            <a:ext cx="3300573" cy="1519561"/>
          </a:xfrm>
        </p:spPr>
        <p:txBody>
          <a:bodyPr>
            <a:noAutofit/>
          </a:bodyPr>
          <a:lstStyle/>
          <a:p>
            <a:r>
              <a:rPr lang="it-IT" dirty="0" smtClean="0"/>
              <a:t>The </a:t>
            </a:r>
            <a:r>
              <a:rPr lang="it-IT" dirty="0"/>
              <a:t>BCF </a:t>
            </a:r>
            <a:r>
              <a:rPr lang="it-IT" dirty="0" err="1"/>
              <a:t>is</a:t>
            </a:r>
            <a:r>
              <a:rPr lang="it-IT" dirty="0"/>
              <a:t> </a:t>
            </a:r>
            <a:r>
              <a:rPr lang="it-IT" dirty="0" err="1"/>
              <a:t>monitored</a:t>
            </a:r>
            <a:r>
              <a:rPr lang="it-IT" dirty="0"/>
              <a:t> by </a:t>
            </a:r>
            <a:r>
              <a:rPr lang="it-IT" dirty="0" err="1"/>
              <a:t>intermittent</a:t>
            </a:r>
            <a:r>
              <a:rPr lang="it-IT" dirty="0"/>
              <a:t> </a:t>
            </a:r>
            <a:r>
              <a:rPr lang="it-IT" dirty="0" err="1"/>
              <a:t>auscultation</a:t>
            </a:r>
            <a:r>
              <a:rPr lang="it-IT" dirty="0"/>
              <a:t> with a </a:t>
            </a:r>
            <a:r>
              <a:rPr lang="it-IT" dirty="0" err="1"/>
              <a:t>stethoscope</a:t>
            </a:r>
            <a:r>
              <a:rPr lang="it-IT" dirty="0"/>
              <a:t> and </a:t>
            </a:r>
            <a:r>
              <a:rPr lang="it-IT" dirty="0" err="1"/>
              <a:t>ultrasound</a:t>
            </a:r>
            <a:r>
              <a:rPr lang="it-IT" dirty="0"/>
              <a:t> </a:t>
            </a:r>
            <a:r>
              <a:rPr lang="it-IT" dirty="0" err="1"/>
              <a:t>transducer</a:t>
            </a:r>
            <a:r>
              <a:rPr lang="it-IT" dirty="0"/>
              <a:t>. </a:t>
            </a:r>
            <a:endParaRPr lang="it-IT" dirty="0" smtClean="0"/>
          </a:p>
          <a:p>
            <a:r>
              <a:rPr lang="it-IT" dirty="0" smtClean="0"/>
              <a:t>The </a:t>
            </a:r>
            <a:r>
              <a:rPr lang="it-IT" dirty="0" err="1"/>
              <a:t>auscultation</a:t>
            </a:r>
            <a:r>
              <a:rPr lang="it-IT" dirty="0"/>
              <a:t> </a:t>
            </a:r>
            <a:r>
              <a:rPr lang="it-IT" dirty="0" err="1"/>
              <a:t>is</a:t>
            </a:r>
            <a:r>
              <a:rPr lang="it-IT" dirty="0"/>
              <a:t> </a:t>
            </a:r>
            <a:r>
              <a:rPr lang="it-IT" dirty="0" err="1"/>
              <a:t>performed</a:t>
            </a:r>
            <a:r>
              <a:rPr lang="it-IT" dirty="0"/>
              <a:t> </a:t>
            </a:r>
            <a:r>
              <a:rPr lang="it-IT" dirty="0" err="1"/>
              <a:t>at</a:t>
            </a:r>
            <a:r>
              <a:rPr lang="it-IT" dirty="0"/>
              <a:t> </a:t>
            </a:r>
            <a:r>
              <a:rPr lang="it-IT" dirty="0" err="1"/>
              <a:t>intervals</a:t>
            </a:r>
            <a:r>
              <a:rPr lang="it-IT" dirty="0"/>
              <a:t> of 15-20 minutes, </a:t>
            </a:r>
            <a:r>
              <a:rPr lang="it-IT" dirty="0" err="1"/>
              <a:t>before</a:t>
            </a:r>
            <a:r>
              <a:rPr lang="it-IT" dirty="0"/>
              <a:t>, </a:t>
            </a:r>
            <a:r>
              <a:rPr lang="it-IT" dirty="0" err="1"/>
              <a:t>during</a:t>
            </a:r>
            <a:r>
              <a:rPr lang="it-IT" dirty="0"/>
              <a:t>, and for </a:t>
            </a:r>
            <a:r>
              <a:rPr lang="it-IT" dirty="0" err="1"/>
              <a:t>at</a:t>
            </a:r>
            <a:r>
              <a:rPr lang="it-IT" dirty="0"/>
              <a:t> </a:t>
            </a:r>
            <a:r>
              <a:rPr lang="it-IT" dirty="0" err="1"/>
              <a:t>least</a:t>
            </a:r>
            <a:r>
              <a:rPr lang="it-IT" dirty="0"/>
              <a:t> </a:t>
            </a:r>
            <a:r>
              <a:rPr lang="it-IT" dirty="0" err="1"/>
              <a:t>one</a:t>
            </a:r>
            <a:r>
              <a:rPr lang="it-IT" dirty="0"/>
              <a:t> minute </a:t>
            </a:r>
            <a:r>
              <a:rPr lang="it-IT" dirty="0" err="1"/>
              <a:t>after</a:t>
            </a:r>
            <a:r>
              <a:rPr lang="it-IT" dirty="0"/>
              <a:t> the </a:t>
            </a:r>
            <a:r>
              <a:rPr lang="it-IT" dirty="0" err="1"/>
              <a:t>contraction</a:t>
            </a:r>
            <a:r>
              <a:rPr lang="it-IT" dirty="0"/>
              <a:t>. </a:t>
            </a:r>
          </a:p>
          <a:p>
            <a:r>
              <a:rPr lang="it-IT" dirty="0"/>
              <a:t>In the </a:t>
            </a:r>
            <a:r>
              <a:rPr lang="it-IT" dirty="0" err="1"/>
              <a:t>presence</a:t>
            </a:r>
            <a:r>
              <a:rPr lang="it-IT" dirty="0"/>
              <a:t> of </a:t>
            </a:r>
            <a:r>
              <a:rPr lang="it-IT" dirty="0" err="1"/>
              <a:t>alterations</a:t>
            </a:r>
            <a:r>
              <a:rPr lang="it-IT" dirty="0"/>
              <a:t> of the BCF, or a </a:t>
            </a:r>
            <a:r>
              <a:rPr lang="it-IT" dirty="0" err="1"/>
              <a:t>suspicion</a:t>
            </a:r>
            <a:r>
              <a:rPr lang="it-IT" dirty="0"/>
              <a:t> </a:t>
            </a:r>
            <a:r>
              <a:rPr lang="it-IT" dirty="0" err="1"/>
              <a:t>confirmed</a:t>
            </a:r>
            <a:r>
              <a:rPr lang="it-IT" dirty="0"/>
              <a:t> in </a:t>
            </a:r>
            <a:r>
              <a:rPr lang="it-IT" dirty="0" err="1"/>
              <a:t>three</a:t>
            </a:r>
            <a:r>
              <a:rPr lang="it-IT" dirty="0"/>
              <a:t> </a:t>
            </a:r>
            <a:r>
              <a:rPr lang="it-IT" dirty="0" err="1"/>
              <a:t>subsequent</a:t>
            </a:r>
            <a:r>
              <a:rPr lang="it-IT" dirty="0"/>
              <a:t> </a:t>
            </a:r>
            <a:r>
              <a:rPr lang="it-IT" dirty="0" err="1"/>
              <a:t>auscultations</a:t>
            </a:r>
            <a:r>
              <a:rPr lang="it-IT" dirty="0"/>
              <a:t>, </a:t>
            </a:r>
            <a:r>
              <a:rPr lang="it-IT" dirty="0" err="1"/>
              <a:t>it</a:t>
            </a:r>
            <a:r>
              <a:rPr lang="it-IT" dirty="0"/>
              <a:t> </a:t>
            </a:r>
            <a:r>
              <a:rPr lang="it-IT" dirty="0" err="1"/>
              <a:t>is</a:t>
            </a:r>
            <a:r>
              <a:rPr lang="it-IT" dirty="0"/>
              <a:t> appropriate to </a:t>
            </a:r>
            <a:r>
              <a:rPr lang="it-IT" dirty="0" err="1"/>
              <a:t>make</a:t>
            </a:r>
            <a:r>
              <a:rPr lang="it-IT" dirty="0"/>
              <a:t> a </a:t>
            </a:r>
            <a:r>
              <a:rPr lang="it-IT" dirty="0" err="1"/>
              <a:t>recording</a:t>
            </a:r>
            <a:r>
              <a:rPr lang="it-IT" dirty="0"/>
              <a:t> </a:t>
            </a:r>
            <a:r>
              <a:rPr lang="it-IT" dirty="0" err="1"/>
              <a:t>cardiotocographic</a:t>
            </a:r>
            <a:r>
              <a:rPr lang="it-IT" dirty="0"/>
              <a:t> </a:t>
            </a:r>
            <a:r>
              <a:rPr lang="it-IT" dirty="0" err="1"/>
              <a:t>continues</a:t>
            </a:r>
            <a:r>
              <a:rPr lang="it-IT" dirty="0"/>
              <a:t>, </a:t>
            </a:r>
            <a:r>
              <a:rPr lang="it-IT" dirty="0" err="1"/>
              <a:t>which</a:t>
            </a:r>
            <a:r>
              <a:rPr lang="it-IT" dirty="0"/>
              <a:t> </a:t>
            </a:r>
            <a:r>
              <a:rPr lang="it-IT" dirty="0" err="1"/>
              <a:t>will</a:t>
            </a:r>
            <a:r>
              <a:rPr lang="it-IT" dirty="0"/>
              <a:t> be </a:t>
            </a:r>
            <a:r>
              <a:rPr lang="it-IT" dirty="0" err="1"/>
              <a:t>suspended</a:t>
            </a:r>
            <a:r>
              <a:rPr lang="it-IT" dirty="0"/>
              <a:t> </a:t>
            </a:r>
            <a:r>
              <a:rPr lang="it-IT" dirty="0" err="1"/>
              <a:t>after</a:t>
            </a:r>
            <a:r>
              <a:rPr lang="it-IT" dirty="0"/>
              <a:t> 30-45 '</a:t>
            </a:r>
            <a:r>
              <a:rPr lang="it-IT" dirty="0" err="1"/>
              <a:t>if</a:t>
            </a:r>
            <a:r>
              <a:rPr lang="it-IT" dirty="0"/>
              <a:t> the </a:t>
            </a:r>
            <a:r>
              <a:rPr lang="it-IT" dirty="0" err="1"/>
              <a:t>path</a:t>
            </a:r>
            <a:r>
              <a:rPr lang="it-IT" dirty="0"/>
              <a:t> </a:t>
            </a:r>
            <a:r>
              <a:rPr lang="it-IT" dirty="0" err="1"/>
              <a:t>does</a:t>
            </a:r>
            <a:r>
              <a:rPr lang="it-IT" dirty="0"/>
              <a:t> </a:t>
            </a:r>
            <a:r>
              <a:rPr lang="it-IT" dirty="0" err="1"/>
              <a:t>not</a:t>
            </a:r>
            <a:r>
              <a:rPr lang="it-IT" dirty="0"/>
              <a:t> </a:t>
            </a:r>
            <a:r>
              <a:rPr lang="it-IT" dirty="0" err="1"/>
              <a:t>confirm</a:t>
            </a:r>
            <a:r>
              <a:rPr lang="it-IT" dirty="0"/>
              <a:t> the </a:t>
            </a:r>
            <a:r>
              <a:rPr lang="it-IT" dirty="0" err="1"/>
              <a:t>presence</a:t>
            </a:r>
            <a:r>
              <a:rPr lang="it-IT" dirty="0"/>
              <a:t> of a </a:t>
            </a:r>
            <a:r>
              <a:rPr lang="it-IT" dirty="0" err="1"/>
              <a:t>fetal</a:t>
            </a:r>
            <a:r>
              <a:rPr lang="it-IT" dirty="0"/>
              <a:t> </a:t>
            </a:r>
            <a:r>
              <a:rPr lang="it-IT" dirty="0" err="1"/>
              <a:t>distress</a:t>
            </a:r>
            <a:r>
              <a:rPr lang="it-IT" dirty="0"/>
              <a:t>.</a:t>
            </a:r>
            <a:endParaRPr lang="it-IT" sz="1500" dirty="0"/>
          </a:p>
        </p:txBody>
      </p:sp>
      <p:sp>
        <p:nvSpPr>
          <p:cNvPr id="7" name="Titolo 3"/>
          <p:cNvSpPr txBox="1">
            <a:spLocks/>
          </p:cNvSpPr>
          <p:nvPr/>
        </p:nvSpPr>
        <p:spPr>
          <a:xfrm>
            <a:off x="936825" y="0"/>
            <a:ext cx="3951755"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err="1" smtClean="0">
                <a:solidFill>
                  <a:srgbClr val="1F38A9"/>
                </a:solidFill>
              </a:rPr>
              <a:t>Monitoring</a:t>
            </a:r>
            <a:r>
              <a:rPr lang="it-IT" dirty="0" smtClean="0">
                <a:solidFill>
                  <a:srgbClr val="1F38A9"/>
                </a:solidFill>
              </a:rPr>
              <a:t> ACU</a:t>
            </a:r>
          </a:p>
          <a:p>
            <a:r>
              <a:rPr lang="it-IT" sz="1800" dirty="0" smtClean="0">
                <a:solidFill>
                  <a:srgbClr val="1F38A9"/>
                </a:solidFill>
              </a:rPr>
              <a:t>Activity </a:t>
            </a:r>
            <a:r>
              <a:rPr lang="it-IT" sz="1800" dirty="0" err="1" smtClean="0">
                <a:solidFill>
                  <a:srgbClr val="1F38A9"/>
                </a:solidFill>
              </a:rPr>
              <a:t>Contraction</a:t>
            </a:r>
            <a:r>
              <a:rPr lang="it-IT" sz="1800" dirty="0" smtClean="0">
                <a:solidFill>
                  <a:srgbClr val="1F38A9"/>
                </a:solidFill>
              </a:rPr>
              <a:t> Uterine</a:t>
            </a:r>
            <a:endParaRPr lang="it-IT" sz="1800" dirty="0">
              <a:solidFill>
                <a:srgbClr val="1F38A9"/>
              </a:solidFill>
            </a:endParaRPr>
          </a:p>
        </p:txBody>
      </p:sp>
      <p:sp>
        <p:nvSpPr>
          <p:cNvPr id="8" name="Segnaposto testo 5"/>
          <p:cNvSpPr txBox="1">
            <a:spLocks/>
          </p:cNvSpPr>
          <p:nvPr/>
        </p:nvSpPr>
        <p:spPr>
          <a:xfrm>
            <a:off x="936825" y="1856938"/>
            <a:ext cx="3527730"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sz="1600" dirty="0" smtClean="0">
                <a:solidFill>
                  <a:schemeClr val="tx1"/>
                </a:solidFill>
              </a:rPr>
              <a:t>The </a:t>
            </a:r>
            <a:r>
              <a:rPr lang="it-IT" sz="1600" dirty="0" err="1">
                <a:solidFill>
                  <a:schemeClr val="tx1"/>
                </a:solidFill>
              </a:rPr>
              <a:t>subjective</a:t>
            </a:r>
            <a:r>
              <a:rPr lang="it-IT" sz="1600" dirty="0">
                <a:solidFill>
                  <a:schemeClr val="tx1"/>
                </a:solidFill>
              </a:rPr>
              <a:t> </a:t>
            </a:r>
            <a:r>
              <a:rPr lang="it-IT" sz="1600" dirty="0" err="1">
                <a:solidFill>
                  <a:schemeClr val="tx1"/>
                </a:solidFill>
              </a:rPr>
              <a:t>evaluation</a:t>
            </a:r>
            <a:r>
              <a:rPr lang="it-IT" sz="1600" dirty="0">
                <a:solidFill>
                  <a:schemeClr val="tx1"/>
                </a:solidFill>
              </a:rPr>
              <a:t> of the woman and </a:t>
            </a:r>
            <a:r>
              <a:rPr lang="it-IT" sz="1600" dirty="0" err="1">
                <a:solidFill>
                  <a:schemeClr val="tx1"/>
                </a:solidFill>
              </a:rPr>
              <a:t>abdominal</a:t>
            </a:r>
            <a:r>
              <a:rPr lang="it-IT" sz="1600" dirty="0">
                <a:solidFill>
                  <a:schemeClr val="tx1"/>
                </a:solidFill>
              </a:rPr>
              <a:t> </a:t>
            </a:r>
            <a:r>
              <a:rPr lang="it-IT" sz="1600" dirty="0" err="1">
                <a:solidFill>
                  <a:schemeClr val="tx1"/>
                </a:solidFill>
              </a:rPr>
              <a:t>palpation</a:t>
            </a:r>
            <a:r>
              <a:rPr lang="it-IT" sz="1600" dirty="0">
                <a:solidFill>
                  <a:schemeClr val="tx1"/>
                </a:solidFill>
              </a:rPr>
              <a:t> are more </a:t>
            </a:r>
            <a:r>
              <a:rPr lang="it-IT" sz="1600" dirty="0" err="1">
                <a:solidFill>
                  <a:schemeClr val="tx1"/>
                </a:solidFill>
              </a:rPr>
              <a:t>valid</a:t>
            </a:r>
            <a:r>
              <a:rPr lang="it-IT" sz="1600" dirty="0">
                <a:solidFill>
                  <a:schemeClr val="tx1"/>
                </a:solidFill>
              </a:rPr>
              <a:t> </a:t>
            </a:r>
            <a:r>
              <a:rPr lang="it-IT" sz="1600" dirty="0" err="1">
                <a:solidFill>
                  <a:schemeClr val="tx1"/>
                </a:solidFill>
              </a:rPr>
              <a:t>indicators</a:t>
            </a:r>
            <a:r>
              <a:rPr lang="it-IT" sz="1600" dirty="0">
                <a:solidFill>
                  <a:schemeClr val="tx1"/>
                </a:solidFill>
              </a:rPr>
              <a:t> of the </a:t>
            </a:r>
            <a:r>
              <a:rPr lang="it-IT" sz="1600" dirty="0" err="1">
                <a:solidFill>
                  <a:schemeClr val="tx1"/>
                </a:solidFill>
              </a:rPr>
              <a:t>intensity</a:t>
            </a:r>
            <a:r>
              <a:rPr lang="it-IT" sz="1600" dirty="0">
                <a:solidFill>
                  <a:schemeClr val="tx1"/>
                </a:solidFill>
              </a:rPr>
              <a:t>, </a:t>
            </a:r>
            <a:r>
              <a:rPr lang="it-IT" sz="1600" dirty="0" err="1">
                <a:solidFill>
                  <a:schemeClr val="tx1"/>
                </a:solidFill>
              </a:rPr>
              <a:t>duration</a:t>
            </a:r>
            <a:r>
              <a:rPr lang="it-IT" sz="1600" dirty="0">
                <a:solidFill>
                  <a:schemeClr val="tx1"/>
                </a:solidFill>
              </a:rPr>
              <a:t> and </a:t>
            </a:r>
            <a:r>
              <a:rPr lang="it-IT" sz="1600" dirty="0" err="1">
                <a:solidFill>
                  <a:schemeClr val="tx1"/>
                </a:solidFill>
              </a:rPr>
              <a:t>frequency</a:t>
            </a:r>
            <a:r>
              <a:rPr lang="it-IT" sz="1600" dirty="0">
                <a:solidFill>
                  <a:schemeClr val="tx1"/>
                </a:solidFill>
              </a:rPr>
              <a:t> of uterine </a:t>
            </a:r>
            <a:r>
              <a:rPr lang="it-IT" sz="1600" dirty="0" err="1">
                <a:solidFill>
                  <a:schemeClr val="tx1"/>
                </a:solidFill>
              </a:rPr>
              <a:t>contractions</a:t>
            </a:r>
            <a:r>
              <a:rPr lang="it-IT" sz="1600" dirty="0">
                <a:solidFill>
                  <a:schemeClr val="tx1"/>
                </a:solidFill>
              </a:rPr>
              <a:t>. </a:t>
            </a:r>
            <a:endParaRPr lang="it-IT" sz="1600" dirty="0" smtClean="0">
              <a:solidFill>
                <a:schemeClr val="tx1"/>
              </a:solidFill>
            </a:endParaRPr>
          </a:p>
          <a:p>
            <a:r>
              <a:rPr lang="it-IT" sz="1600" dirty="0" smtClean="0">
                <a:solidFill>
                  <a:schemeClr val="tx1"/>
                </a:solidFill>
              </a:rPr>
              <a:t>The </a:t>
            </a:r>
            <a:r>
              <a:rPr lang="it-IT" sz="1600" dirty="0" err="1" smtClean="0">
                <a:solidFill>
                  <a:schemeClr val="tx1"/>
                </a:solidFill>
              </a:rPr>
              <a:t>track</a:t>
            </a:r>
            <a:r>
              <a:rPr lang="it-IT" sz="1600" dirty="0" smtClean="0">
                <a:solidFill>
                  <a:schemeClr val="tx1"/>
                </a:solidFill>
              </a:rPr>
              <a:t> </a:t>
            </a:r>
            <a:r>
              <a:rPr lang="it-IT" sz="1600" dirty="0" err="1">
                <a:solidFill>
                  <a:schemeClr val="tx1"/>
                </a:solidFill>
              </a:rPr>
              <a:t>may</a:t>
            </a:r>
            <a:r>
              <a:rPr lang="it-IT" sz="1600" dirty="0">
                <a:solidFill>
                  <a:schemeClr val="tx1"/>
                </a:solidFill>
              </a:rPr>
              <a:t> be an </a:t>
            </a:r>
            <a:r>
              <a:rPr lang="it-IT" sz="1600" dirty="0" err="1">
                <a:solidFill>
                  <a:schemeClr val="tx1"/>
                </a:solidFill>
              </a:rPr>
              <a:t>indicator</a:t>
            </a:r>
            <a:r>
              <a:rPr lang="it-IT" sz="1600" dirty="0">
                <a:solidFill>
                  <a:schemeClr val="tx1"/>
                </a:solidFill>
              </a:rPr>
              <a:t> of the </a:t>
            </a:r>
            <a:r>
              <a:rPr lang="it-IT" sz="1600" dirty="0" err="1">
                <a:solidFill>
                  <a:schemeClr val="tx1"/>
                </a:solidFill>
              </a:rPr>
              <a:t>frequency</a:t>
            </a:r>
            <a:r>
              <a:rPr lang="it-IT" sz="1600" dirty="0">
                <a:solidFill>
                  <a:schemeClr val="tx1"/>
                </a:solidFill>
              </a:rPr>
              <a:t> and </a:t>
            </a:r>
            <a:r>
              <a:rPr lang="it-IT" sz="1600" dirty="0" err="1">
                <a:solidFill>
                  <a:schemeClr val="tx1"/>
                </a:solidFill>
              </a:rPr>
              <a:t>duration</a:t>
            </a:r>
            <a:r>
              <a:rPr lang="it-IT" sz="1600" dirty="0">
                <a:solidFill>
                  <a:schemeClr val="tx1"/>
                </a:solidFill>
              </a:rPr>
              <a:t> of </a:t>
            </a:r>
            <a:r>
              <a:rPr lang="it-IT" sz="1600" dirty="0" err="1">
                <a:solidFill>
                  <a:schemeClr val="tx1"/>
                </a:solidFill>
              </a:rPr>
              <a:t>contractions</a:t>
            </a:r>
            <a:r>
              <a:rPr lang="it-IT" sz="1600" dirty="0">
                <a:solidFill>
                  <a:schemeClr val="tx1"/>
                </a:solidFill>
              </a:rPr>
              <a:t>, </a:t>
            </a:r>
            <a:r>
              <a:rPr lang="it-IT" sz="1600" dirty="0" err="1">
                <a:solidFill>
                  <a:schemeClr val="tx1"/>
                </a:solidFill>
              </a:rPr>
              <a:t>but</a:t>
            </a:r>
            <a:r>
              <a:rPr lang="it-IT" sz="1600" dirty="0">
                <a:solidFill>
                  <a:schemeClr val="tx1"/>
                </a:solidFill>
              </a:rPr>
              <a:t> </a:t>
            </a:r>
            <a:r>
              <a:rPr lang="it-IT" sz="1600" dirty="0" err="1">
                <a:solidFill>
                  <a:schemeClr val="tx1"/>
                </a:solidFill>
              </a:rPr>
              <a:t>does</a:t>
            </a:r>
            <a:r>
              <a:rPr lang="it-IT" sz="1600" dirty="0">
                <a:solidFill>
                  <a:schemeClr val="tx1"/>
                </a:solidFill>
              </a:rPr>
              <a:t> </a:t>
            </a:r>
            <a:r>
              <a:rPr lang="it-IT" sz="1600" dirty="0" err="1">
                <a:solidFill>
                  <a:schemeClr val="tx1"/>
                </a:solidFill>
              </a:rPr>
              <a:t>not</a:t>
            </a:r>
            <a:r>
              <a:rPr lang="it-IT" sz="1600" dirty="0">
                <a:solidFill>
                  <a:schemeClr val="tx1"/>
                </a:solidFill>
              </a:rPr>
              <a:t> </a:t>
            </a:r>
            <a:r>
              <a:rPr lang="it-IT" sz="1600" dirty="0" err="1">
                <a:solidFill>
                  <a:schemeClr val="tx1"/>
                </a:solidFill>
              </a:rPr>
              <a:t>provide</a:t>
            </a:r>
            <a:r>
              <a:rPr lang="it-IT" sz="1600" dirty="0">
                <a:solidFill>
                  <a:schemeClr val="tx1"/>
                </a:solidFill>
              </a:rPr>
              <a:t> </a:t>
            </a:r>
            <a:r>
              <a:rPr lang="it-IT" sz="1600" dirty="0" err="1">
                <a:solidFill>
                  <a:schemeClr val="tx1"/>
                </a:solidFill>
              </a:rPr>
              <a:t>any</a:t>
            </a:r>
            <a:r>
              <a:rPr lang="it-IT" sz="1600" dirty="0">
                <a:solidFill>
                  <a:schemeClr val="tx1"/>
                </a:solidFill>
              </a:rPr>
              <a:t> </a:t>
            </a:r>
            <a:r>
              <a:rPr lang="it-IT" sz="1600" dirty="0" err="1">
                <a:solidFill>
                  <a:schemeClr val="tx1"/>
                </a:solidFill>
              </a:rPr>
              <a:t>guidance</a:t>
            </a:r>
            <a:r>
              <a:rPr lang="it-IT" sz="1600" dirty="0">
                <a:solidFill>
                  <a:schemeClr val="tx1"/>
                </a:solidFill>
              </a:rPr>
              <a:t> in relation to </a:t>
            </a:r>
            <a:r>
              <a:rPr lang="it-IT" sz="1600" dirty="0" err="1">
                <a:solidFill>
                  <a:schemeClr val="tx1"/>
                </a:solidFill>
              </a:rPr>
              <a:t>their</a:t>
            </a:r>
            <a:r>
              <a:rPr lang="it-IT" sz="1600" dirty="0">
                <a:solidFill>
                  <a:schemeClr val="tx1"/>
                </a:solidFill>
              </a:rPr>
              <a:t> </a:t>
            </a:r>
            <a:r>
              <a:rPr lang="it-IT" sz="1600" dirty="0" err="1">
                <a:solidFill>
                  <a:schemeClr val="tx1"/>
                </a:solidFill>
              </a:rPr>
              <a:t>intensity</a:t>
            </a:r>
            <a:r>
              <a:rPr lang="it-IT" sz="1600" dirty="0">
                <a:solidFill>
                  <a:schemeClr val="tx1"/>
                </a:solidFill>
              </a:rPr>
              <a:t>.</a:t>
            </a:r>
          </a:p>
          <a:p>
            <a:endParaRPr lang="it-IT" sz="1500" dirty="0">
              <a:solidFill>
                <a:schemeClr val="tx1"/>
              </a:solidFill>
            </a:endParaRPr>
          </a:p>
        </p:txBody>
      </p:sp>
    </p:spTree>
    <p:extLst>
      <p:ext uri="{BB962C8B-B14F-4D97-AF65-F5344CB8AC3E}">
        <p14:creationId xmlns:p14="http://schemas.microsoft.com/office/powerpoint/2010/main" val="23443971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219" y="631772"/>
            <a:ext cx="3300984" cy="1463040"/>
          </a:xfrm>
        </p:spPr>
        <p:txBody>
          <a:bodyPr/>
          <a:lstStyle/>
          <a:p>
            <a:r>
              <a:rPr lang="it-IT" dirty="0" smtClean="0"/>
              <a:t>Management </a:t>
            </a:r>
            <a:br>
              <a:rPr lang="it-IT" dirty="0" smtClean="0"/>
            </a:br>
            <a:r>
              <a:rPr lang="it-IT" dirty="0" smtClean="0"/>
              <a:t>of </a:t>
            </a:r>
            <a:r>
              <a:rPr lang="it-IT" dirty="0" err="1" smtClean="0"/>
              <a:t>pain</a:t>
            </a:r>
            <a:endParaRPr lang="it-IT" dirty="0"/>
          </a:p>
        </p:txBody>
      </p:sp>
      <p:sp>
        <p:nvSpPr>
          <p:cNvPr id="6" name="Segnaposto testo 5"/>
          <p:cNvSpPr>
            <a:spLocks noGrp="1"/>
          </p:cNvSpPr>
          <p:nvPr>
            <p:ph type="body" sz="half" idx="2"/>
          </p:nvPr>
        </p:nvSpPr>
        <p:spPr>
          <a:xfrm>
            <a:off x="4734630" y="2287228"/>
            <a:ext cx="3300573" cy="1519561"/>
          </a:xfrm>
        </p:spPr>
        <p:txBody>
          <a:bodyPr>
            <a:noAutofit/>
          </a:bodyPr>
          <a:lstStyle/>
          <a:p>
            <a:r>
              <a:rPr lang="it-IT" dirty="0" err="1" smtClean="0"/>
              <a:t>It</a:t>
            </a:r>
            <a:r>
              <a:rPr lang="it-IT" dirty="0" smtClean="0"/>
              <a:t> </a:t>
            </a:r>
            <a:r>
              <a:rPr lang="it-IT" dirty="0" err="1"/>
              <a:t>does</a:t>
            </a:r>
            <a:r>
              <a:rPr lang="it-IT" dirty="0"/>
              <a:t> </a:t>
            </a:r>
            <a:r>
              <a:rPr lang="it-IT" dirty="0" err="1"/>
              <a:t>not</a:t>
            </a:r>
            <a:r>
              <a:rPr lang="it-IT" dirty="0"/>
              <a:t> </a:t>
            </a:r>
            <a:r>
              <a:rPr lang="it-IT" dirty="0" err="1"/>
              <a:t>provide</a:t>
            </a:r>
            <a:r>
              <a:rPr lang="it-IT" dirty="0"/>
              <a:t> </a:t>
            </a:r>
            <a:r>
              <a:rPr lang="it-IT" dirty="0" err="1"/>
              <a:t>specific</a:t>
            </a:r>
            <a:r>
              <a:rPr lang="it-IT" dirty="0"/>
              <a:t> </a:t>
            </a:r>
            <a:r>
              <a:rPr lang="it-IT" dirty="0" err="1"/>
              <a:t>guidance</a:t>
            </a:r>
            <a:r>
              <a:rPr lang="it-IT" dirty="0"/>
              <a:t> on </a:t>
            </a:r>
            <a:r>
              <a:rPr lang="it-IT" dirty="0" err="1"/>
              <a:t>this</a:t>
            </a:r>
            <a:r>
              <a:rPr lang="it-IT" dirty="0"/>
              <a:t> </a:t>
            </a:r>
            <a:r>
              <a:rPr lang="it-IT" dirty="0" err="1"/>
              <a:t>matter</a:t>
            </a:r>
            <a:r>
              <a:rPr lang="it-IT" dirty="0"/>
              <a:t>; </a:t>
            </a:r>
          </a:p>
          <a:p>
            <a:r>
              <a:rPr lang="it-IT" dirty="0" err="1"/>
              <a:t>would</a:t>
            </a:r>
            <a:r>
              <a:rPr lang="it-IT" dirty="0"/>
              <a:t> be </a:t>
            </a:r>
            <a:r>
              <a:rPr lang="it-IT" dirty="0" err="1"/>
              <a:t>desirable</a:t>
            </a:r>
            <a:r>
              <a:rPr lang="it-IT" dirty="0"/>
              <a:t> </a:t>
            </a:r>
            <a:r>
              <a:rPr lang="it-IT" dirty="0" err="1"/>
              <a:t>that</a:t>
            </a:r>
            <a:r>
              <a:rPr lang="it-IT" dirty="0"/>
              <a:t> the </a:t>
            </a:r>
            <a:r>
              <a:rPr lang="it-IT" dirty="0" err="1"/>
              <a:t>various</a:t>
            </a:r>
            <a:r>
              <a:rPr lang="it-IT" dirty="0"/>
              <a:t> </a:t>
            </a:r>
            <a:r>
              <a:rPr lang="it-IT" dirty="0" err="1"/>
              <a:t>techniques</a:t>
            </a:r>
            <a:r>
              <a:rPr lang="it-IT" dirty="0"/>
              <a:t> of </a:t>
            </a:r>
            <a:r>
              <a:rPr lang="it-IT" dirty="0" err="1"/>
              <a:t>pain</a:t>
            </a:r>
            <a:r>
              <a:rPr lang="it-IT" dirty="0"/>
              <a:t> </a:t>
            </a:r>
            <a:r>
              <a:rPr lang="it-IT" dirty="0" err="1"/>
              <a:t>relief</a:t>
            </a:r>
            <a:r>
              <a:rPr lang="it-IT" dirty="0"/>
              <a:t> for </a:t>
            </a:r>
            <a:r>
              <a:rPr lang="it-IT" dirty="0" err="1"/>
              <a:t>childbirth</a:t>
            </a:r>
            <a:r>
              <a:rPr lang="it-IT" dirty="0"/>
              <a:t> </a:t>
            </a:r>
            <a:r>
              <a:rPr lang="it-IT" dirty="0" err="1"/>
              <a:t>were</a:t>
            </a:r>
            <a:r>
              <a:rPr lang="it-IT" dirty="0"/>
              <a:t> </a:t>
            </a:r>
            <a:r>
              <a:rPr lang="it-IT" dirty="0" err="1"/>
              <a:t>evaluated</a:t>
            </a:r>
            <a:r>
              <a:rPr lang="it-IT" dirty="0"/>
              <a:t> in </a:t>
            </a:r>
            <a:r>
              <a:rPr lang="it-IT" dirty="0" err="1"/>
              <a:t>terms</a:t>
            </a:r>
            <a:r>
              <a:rPr lang="it-IT" dirty="0"/>
              <a:t> of just </a:t>
            </a:r>
            <a:r>
              <a:rPr lang="it-IT" dirty="0" err="1"/>
              <a:t>overall</a:t>
            </a:r>
            <a:r>
              <a:rPr lang="it-IT" dirty="0"/>
              <a:t> </a:t>
            </a:r>
            <a:r>
              <a:rPr lang="it-IT" dirty="0" err="1"/>
              <a:t>analgesic</a:t>
            </a:r>
            <a:r>
              <a:rPr lang="it-IT" dirty="0"/>
              <a:t> </a:t>
            </a:r>
            <a:r>
              <a:rPr lang="it-IT" dirty="0" err="1"/>
              <a:t>effect</a:t>
            </a:r>
            <a:r>
              <a:rPr lang="it-IT" dirty="0"/>
              <a:t>, </a:t>
            </a:r>
            <a:r>
              <a:rPr lang="it-IT" dirty="0" err="1"/>
              <a:t>since</a:t>
            </a:r>
            <a:r>
              <a:rPr lang="it-IT" dirty="0"/>
              <a:t> </a:t>
            </a:r>
            <a:r>
              <a:rPr lang="it-IT" dirty="0" err="1"/>
              <a:t>it</a:t>
            </a:r>
            <a:r>
              <a:rPr lang="it-IT" dirty="0"/>
              <a:t> can </a:t>
            </a:r>
            <a:r>
              <a:rPr lang="it-IT" dirty="0" err="1"/>
              <a:t>not</a:t>
            </a:r>
            <a:r>
              <a:rPr lang="it-IT" dirty="0"/>
              <a:t> be </a:t>
            </a:r>
            <a:r>
              <a:rPr lang="it-IT" dirty="0" err="1"/>
              <a:t>said</a:t>
            </a:r>
            <a:r>
              <a:rPr lang="it-IT" dirty="0"/>
              <a:t> </a:t>
            </a:r>
            <a:r>
              <a:rPr lang="it-IT" dirty="0" err="1"/>
              <a:t>that</a:t>
            </a:r>
            <a:r>
              <a:rPr lang="it-IT" dirty="0"/>
              <a:t> the </a:t>
            </a:r>
            <a:r>
              <a:rPr lang="it-IT" dirty="0" err="1"/>
              <a:t>maternal</a:t>
            </a:r>
            <a:r>
              <a:rPr lang="it-IT" dirty="0"/>
              <a:t> </a:t>
            </a:r>
            <a:r>
              <a:rPr lang="it-IT" dirty="0" err="1"/>
              <a:t>well-being</a:t>
            </a:r>
            <a:r>
              <a:rPr lang="it-IT" dirty="0"/>
              <a:t> in the </a:t>
            </a:r>
            <a:r>
              <a:rPr lang="it-IT" dirty="0" err="1"/>
              <a:t>experience</a:t>
            </a:r>
            <a:r>
              <a:rPr lang="it-IT" dirty="0"/>
              <a:t> of </a:t>
            </a:r>
            <a:r>
              <a:rPr lang="it-IT" dirty="0" err="1"/>
              <a:t>childbirth</a:t>
            </a:r>
            <a:r>
              <a:rPr lang="it-IT" dirty="0"/>
              <a:t> </a:t>
            </a:r>
            <a:r>
              <a:rPr lang="it-IT" dirty="0" err="1"/>
              <a:t>necessarily</a:t>
            </a:r>
            <a:r>
              <a:rPr lang="it-IT" dirty="0"/>
              <a:t> coincide with the </a:t>
            </a:r>
            <a:r>
              <a:rPr lang="it-IT" dirty="0" err="1"/>
              <a:t>absence</a:t>
            </a:r>
            <a:r>
              <a:rPr lang="it-IT" dirty="0"/>
              <a:t> of </a:t>
            </a:r>
            <a:r>
              <a:rPr lang="it-IT" dirty="0" err="1"/>
              <a:t>pain</a:t>
            </a:r>
            <a:r>
              <a:rPr lang="it-IT" dirty="0"/>
              <a:t>.</a:t>
            </a:r>
            <a:endParaRPr lang="it-IT" sz="1600" dirty="0"/>
          </a:p>
          <a:p>
            <a:endParaRPr lang="it-IT" sz="1500" dirty="0"/>
          </a:p>
        </p:txBody>
      </p:sp>
      <p:sp>
        <p:nvSpPr>
          <p:cNvPr id="7" name="Titolo 3"/>
          <p:cNvSpPr txBox="1">
            <a:spLocks/>
          </p:cNvSpPr>
          <p:nvPr/>
        </p:nvSpPr>
        <p:spPr>
          <a:xfrm>
            <a:off x="938655" y="631772"/>
            <a:ext cx="3951755"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smtClean="0">
                <a:solidFill>
                  <a:srgbClr val="1F38A9"/>
                </a:solidFill>
              </a:rPr>
              <a:t>First Stage</a:t>
            </a:r>
            <a:endParaRPr lang="it-IT" dirty="0">
              <a:solidFill>
                <a:srgbClr val="1F38A9"/>
              </a:solidFill>
            </a:endParaRPr>
          </a:p>
        </p:txBody>
      </p:sp>
      <p:sp>
        <p:nvSpPr>
          <p:cNvPr id="8" name="Segnaposto testo 5"/>
          <p:cNvSpPr txBox="1">
            <a:spLocks/>
          </p:cNvSpPr>
          <p:nvPr/>
        </p:nvSpPr>
        <p:spPr>
          <a:xfrm>
            <a:off x="1028459" y="2435722"/>
            <a:ext cx="3179513"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sz="1600" dirty="0" err="1" smtClean="0">
                <a:solidFill>
                  <a:srgbClr val="000000"/>
                </a:solidFill>
              </a:rPr>
              <a:t>It</a:t>
            </a:r>
            <a:r>
              <a:rPr lang="it-IT" sz="1600" dirty="0" smtClean="0">
                <a:solidFill>
                  <a:srgbClr val="000000"/>
                </a:solidFill>
              </a:rPr>
              <a:t> </a:t>
            </a:r>
            <a:r>
              <a:rPr lang="it-IT" sz="1600" dirty="0" err="1">
                <a:solidFill>
                  <a:srgbClr val="000000"/>
                </a:solidFill>
              </a:rPr>
              <a:t>is</a:t>
            </a:r>
            <a:r>
              <a:rPr lang="it-IT" sz="1600" dirty="0">
                <a:solidFill>
                  <a:srgbClr val="000000"/>
                </a:solidFill>
              </a:rPr>
              <a:t> </a:t>
            </a:r>
            <a:r>
              <a:rPr lang="it-IT" sz="1600" dirty="0" err="1">
                <a:solidFill>
                  <a:srgbClr val="000000"/>
                </a:solidFill>
              </a:rPr>
              <a:t>not</a:t>
            </a:r>
            <a:r>
              <a:rPr lang="it-IT" sz="1600" dirty="0">
                <a:solidFill>
                  <a:srgbClr val="000000"/>
                </a:solidFill>
              </a:rPr>
              <a:t> appropriate to use </a:t>
            </a:r>
            <a:r>
              <a:rPr lang="it-IT" sz="1600" dirty="0" err="1">
                <a:solidFill>
                  <a:srgbClr val="000000"/>
                </a:solidFill>
              </a:rPr>
              <a:t>amniorrhexis</a:t>
            </a:r>
            <a:r>
              <a:rPr lang="it-IT" sz="1600" dirty="0">
                <a:solidFill>
                  <a:srgbClr val="000000"/>
                </a:solidFill>
              </a:rPr>
              <a:t> and / or </a:t>
            </a:r>
            <a:r>
              <a:rPr lang="it-IT" sz="1600" dirty="0" err="1">
                <a:solidFill>
                  <a:srgbClr val="000000"/>
                </a:solidFill>
              </a:rPr>
              <a:t>procedures</a:t>
            </a:r>
            <a:r>
              <a:rPr lang="it-IT" sz="1600" dirty="0">
                <a:solidFill>
                  <a:srgbClr val="000000"/>
                </a:solidFill>
              </a:rPr>
              <a:t> </a:t>
            </a:r>
            <a:r>
              <a:rPr lang="it-IT" sz="1600" dirty="0" err="1">
                <a:solidFill>
                  <a:srgbClr val="000000"/>
                </a:solidFill>
              </a:rPr>
              <a:t>as</a:t>
            </a:r>
            <a:r>
              <a:rPr lang="it-IT" sz="1600" dirty="0">
                <a:solidFill>
                  <a:srgbClr val="000000"/>
                </a:solidFill>
              </a:rPr>
              <a:t> </a:t>
            </a:r>
            <a:r>
              <a:rPr lang="it-IT" sz="1600" dirty="0" err="1">
                <a:solidFill>
                  <a:srgbClr val="000000"/>
                </a:solidFill>
              </a:rPr>
              <a:t>oxytocin</a:t>
            </a:r>
            <a:r>
              <a:rPr lang="it-IT" sz="1600" dirty="0">
                <a:solidFill>
                  <a:srgbClr val="000000"/>
                </a:solidFill>
              </a:rPr>
              <a:t> to accelerate </a:t>
            </a:r>
            <a:r>
              <a:rPr lang="it-IT" sz="1600" dirty="0" err="1">
                <a:solidFill>
                  <a:srgbClr val="000000"/>
                </a:solidFill>
              </a:rPr>
              <a:t>labor</a:t>
            </a:r>
            <a:r>
              <a:rPr lang="it-IT" sz="1600" dirty="0">
                <a:solidFill>
                  <a:srgbClr val="000000"/>
                </a:solidFill>
              </a:rPr>
              <a:t>. </a:t>
            </a:r>
            <a:endParaRPr lang="it-IT" sz="1600" dirty="0" smtClean="0">
              <a:solidFill>
                <a:srgbClr val="000000"/>
              </a:solidFill>
            </a:endParaRPr>
          </a:p>
          <a:p>
            <a:r>
              <a:rPr lang="it-IT" sz="1600" dirty="0" err="1" smtClean="0">
                <a:solidFill>
                  <a:srgbClr val="000000"/>
                </a:solidFill>
              </a:rPr>
              <a:t>Such</a:t>
            </a:r>
            <a:r>
              <a:rPr lang="it-IT" sz="1600" dirty="0" smtClean="0">
                <a:solidFill>
                  <a:srgbClr val="000000"/>
                </a:solidFill>
              </a:rPr>
              <a:t> </a:t>
            </a:r>
            <a:r>
              <a:rPr lang="it-IT" sz="1600" dirty="0" err="1">
                <a:solidFill>
                  <a:srgbClr val="000000"/>
                </a:solidFill>
              </a:rPr>
              <a:t>interventions</a:t>
            </a:r>
            <a:r>
              <a:rPr lang="it-IT" sz="1600" dirty="0">
                <a:solidFill>
                  <a:srgbClr val="000000"/>
                </a:solidFill>
              </a:rPr>
              <a:t> are </a:t>
            </a:r>
            <a:r>
              <a:rPr lang="it-IT" sz="1600" dirty="0" err="1">
                <a:solidFill>
                  <a:srgbClr val="000000"/>
                </a:solidFill>
              </a:rPr>
              <a:t>considered</a:t>
            </a:r>
            <a:r>
              <a:rPr lang="it-IT" sz="1600" dirty="0">
                <a:solidFill>
                  <a:srgbClr val="000000"/>
                </a:solidFill>
              </a:rPr>
              <a:t> </a:t>
            </a:r>
            <a:r>
              <a:rPr lang="it-IT" sz="1600" dirty="0" err="1">
                <a:solidFill>
                  <a:srgbClr val="000000"/>
                </a:solidFill>
              </a:rPr>
              <a:t>below</a:t>
            </a:r>
            <a:r>
              <a:rPr lang="it-IT" sz="1600" dirty="0">
                <a:solidFill>
                  <a:srgbClr val="000000"/>
                </a:solidFill>
              </a:rPr>
              <a:t> </a:t>
            </a:r>
            <a:r>
              <a:rPr lang="it-IT" sz="1600" dirty="0" err="1">
                <a:solidFill>
                  <a:srgbClr val="000000"/>
                </a:solidFill>
              </a:rPr>
              <a:t>only</a:t>
            </a:r>
            <a:r>
              <a:rPr lang="it-IT" sz="1600" dirty="0">
                <a:solidFill>
                  <a:srgbClr val="000000"/>
                </a:solidFill>
              </a:rPr>
              <a:t> for the </a:t>
            </a:r>
            <a:r>
              <a:rPr lang="it-IT" sz="1600" dirty="0" err="1">
                <a:solidFill>
                  <a:srgbClr val="000000"/>
                </a:solidFill>
              </a:rPr>
              <a:t>correction</a:t>
            </a:r>
            <a:r>
              <a:rPr lang="it-IT" sz="1600" dirty="0">
                <a:solidFill>
                  <a:srgbClr val="000000"/>
                </a:solidFill>
              </a:rPr>
              <a:t> of a </a:t>
            </a:r>
            <a:r>
              <a:rPr lang="it-IT" sz="1600" dirty="0" err="1">
                <a:solidFill>
                  <a:srgbClr val="000000"/>
                </a:solidFill>
              </a:rPr>
              <a:t>slowdown</a:t>
            </a:r>
            <a:r>
              <a:rPr lang="it-IT" sz="1600" dirty="0">
                <a:solidFill>
                  <a:srgbClr val="000000"/>
                </a:solidFill>
              </a:rPr>
              <a:t> of </a:t>
            </a:r>
            <a:r>
              <a:rPr lang="it-IT" sz="1600" dirty="0" err="1">
                <a:solidFill>
                  <a:srgbClr val="000000"/>
                </a:solidFill>
              </a:rPr>
              <a:t>labor</a:t>
            </a:r>
            <a:r>
              <a:rPr lang="it-IT" sz="1600" dirty="0">
                <a:solidFill>
                  <a:srgbClr val="000000"/>
                </a:solidFill>
              </a:rPr>
              <a:t>.</a:t>
            </a:r>
          </a:p>
          <a:p>
            <a:endParaRPr lang="it-IT" sz="1500" dirty="0">
              <a:solidFill>
                <a:srgbClr val="000000"/>
              </a:solidFill>
            </a:endParaRPr>
          </a:p>
        </p:txBody>
      </p:sp>
    </p:spTree>
    <p:extLst>
      <p:ext uri="{BB962C8B-B14F-4D97-AF65-F5344CB8AC3E}">
        <p14:creationId xmlns:p14="http://schemas.microsoft.com/office/powerpoint/2010/main" val="36722304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rmAutofit/>
          </a:bodyPr>
          <a:lstStyle/>
          <a:p>
            <a:r>
              <a:rPr lang="it-IT" dirty="0" smtClean="0"/>
              <a:t>Second Stage</a:t>
            </a:r>
            <a:endParaRPr lang="it-IT" dirty="0"/>
          </a:p>
        </p:txBody>
      </p:sp>
    </p:spTree>
    <p:extLst>
      <p:ext uri="{BB962C8B-B14F-4D97-AF65-F5344CB8AC3E}">
        <p14:creationId xmlns:p14="http://schemas.microsoft.com/office/powerpoint/2010/main" val="13992318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219" y="771179"/>
            <a:ext cx="3300984" cy="1463040"/>
          </a:xfrm>
        </p:spPr>
        <p:txBody>
          <a:bodyPr/>
          <a:lstStyle/>
          <a:p>
            <a:r>
              <a:rPr lang="it-IT" dirty="0" err="1" smtClean="0"/>
              <a:t>Maternal</a:t>
            </a:r>
            <a:r>
              <a:rPr lang="it-IT" dirty="0" smtClean="0"/>
              <a:t> Position</a:t>
            </a:r>
            <a:br>
              <a:rPr lang="it-IT" dirty="0" smtClean="0"/>
            </a:br>
            <a:endParaRPr lang="it-IT" dirty="0"/>
          </a:p>
        </p:txBody>
      </p:sp>
      <p:sp>
        <p:nvSpPr>
          <p:cNvPr id="6" name="Segnaposto testo 5"/>
          <p:cNvSpPr>
            <a:spLocks noGrp="1"/>
          </p:cNvSpPr>
          <p:nvPr>
            <p:ph type="body" sz="half" idx="2"/>
          </p:nvPr>
        </p:nvSpPr>
        <p:spPr>
          <a:xfrm>
            <a:off x="4734630" y="2072977"/>
            <a:ext cx="3300573" cy="1519561"/>
          </a:xfrm>
        </p:spPr>
        <p:txBody>
          <a:bodyPr>
            <a:noAutofit/>
          </a:bodyPr>
          <a:lstStyle/>
          <a:p>
            <a:r>
              <a:rPr lang="it-IT" dirty="0" err="1" smtClean="0"/>
              <a:t>It</a:t>
            </a:r>
            <a:r>
              <a:rPr lang="it-IT" dirty="0" smtClean="0"/>
              <a:t> </a:t>
            </a:r>
            <a:r>
              <a:rPr lang="it-IT" dirty="0" err="1"/>
              <a:t>is</a:t>
            </a:r>
            <a:r>
              <a:rPr lang="it-IT" dirty="0"/>
              <a:t> appropriate to </a:t>
            </a:r>
            <a:r>
              <a:rPr lang="it-IT" dirty="0" err="1"/>
              <a:t>ask</a:t>
            </a:r>
            <a:r>
              <a:rPr lang="it-IT" dirty="0"/>
              <a:t> the woman to </a:t>
            </a:r>
            <a:r>
              <a:rPr lang="it-IT" dirty="0" err="1"/>
              <a:t>push</a:t>
            </a:r>
            <a:r>
              <a:rPr lang="it-IT" dirty="0"/>
              <a:t> </a:t>
            </a:r>
            <a:r>
              <a:rPr lang="it-IT" dirty="0" err="1"/>
              <a:t>freely</a:t>
            </a:r>
            <a:r>
              <a:rPr lang="it-IT" dirty="0"/>
              <a:t> </a:t>
            </a:r>
            <a:r>
              <a:rPr lang="it-IT" dirty="0" err="1"/>
              <a:t>assuming</a:t>
            </a:r>
            <a:r>
              <a:rPr lang="it-IT" dirty="0"/>
              <a:t> </a:t>
            </a:r>
            <a:r>
              <a:rPr lang="it-IT" dirty="0" err="1"/>
              <a:t>different</a:t>
            </a:r>
            <a:r>
              <a:rPr lang="it-IT" dirty="0"/>
              <a:t> </a:t>
            </a:r>
            <a:r>
              <a:rPr lang="it-IT" dirty="0" smtClean="0"/>
              <a:t>positions. </a:t>
            </a:r>
            <a:endParaRPr lang="it-IT" dirty="0"/>
          </a:p>
          <a:p>
            <a:r>
              <a:rPr lang="it-IT" dirty="0" err="1"/>
              <a:t>It</a:t>
            </a:r>
            <a:r>
              <a:rPr lang="it-IT" dirty="0"/>
              <a:t> </a:t>
            </a:r>
            <a:r>
              <a:rPr lang="it-IT" dirty="0" err="1"/>
              <a:t>is</a:t>
            </a:r>
            <a:r>
              <a:rPr lang="it-IT" dirty="0"/>
              <a:t> </a:t>
            </a:r>
            <a:r>
              <a:rPr lang="it-IT" dirty="0" err="1"/>
              <a:t>not</a:t>
            </a:r>
            <a:r>
              <a:rPr lang="it-IT" dirty="0"/>
              <a:t> appropriate to </a:t>
            </a:r>
            <a:r>
              <a:rPr lang="it-IT" dirty="0" err="1"/>
              <a:t>direct</a:t>
            </a:r>
            <a:r>
              <a:rPr lang="it-IT" dirty="0"/>
              <a:t> the </a:t>
            </a:r>
            <a:r>
              <a:rPr lang="it-IT" dirty="0" err="1"/>
              <a:t>technical</a:t>
            </a:r>
            <a:r>
              <a:rPr lang="it-IT" dirty="0"/>
              <a:t> </a:t>
            </a:r>
            <a:r>
              <a:rPr lang="it-IT" dirty="0" err="1"/>
              <a:t>thrust</a:t>
            </a:r>
            <a:r>
              <a:rPr lang="it-IT" dirty="0"/>
              <a:t> of the woman; in </a:t>
            </a:r>
            <a:r>
              <a:rPr lang="it-IT" dirty="0" err="1"/>
              <a:t>particular</a:t>
            </a:r>
            <a:r>
              <a:rPr lang="it-IT" dirty="0"/>
              <a:t>, </a:t>
            </a:r>
            <a:r>
              <a:rPr lang="it-IT" dirty="0" err="1"/>
              <a:t>it</a:t>
            </a:r>
            <a:r>
              <a:rPr lang="it-IT" dirty="0"/>
              <a:t> </a:t>
            </a:r>
            <a:r>
              <a:rPr lang="it-IT" dirty="0" err="1"/>
              <a:t>is</a:t>
            </a:r>
            <a:r>
              <a:rPr lang="it-IT" dirty="0"/>
              <a:t> </a:t>
            </a:r>
            <a:r>
              <a:rPr lang="it-IT" dirty="0" err="1"/>
              <a:t>preferable</a:t>
            </a:r>
            <a:r>
              <a:rPr lang="it-IT" dirty="0"/>
              <a:t> to </a:t>
            </a:r>
            <a:r>
              <a:rPr lang="it-IT" dirty="0" err="1"/>
              <a:t>avoid</a:t>
            </a:r>
            <a:r>
              <a:rPr lang="it-IT" dirty="0"/>
              <a:t> </a:t>
            </a:r>
            <a:r>
              <a:rPr lang="it-IT" dirty="0" err="1"/>
              <a:t>expulsive</a:t>
            </a:r>
            <a:r>
              <a:rPr lang="it-IT" dirty="0"/>
              <a:t> </a:t>
            </a:r>
            <a:r>
              <a:rPr lang="it-IT" dirty="0" err="1"/>
              <a:t>efforts</a:t>
            </a:r>
            <a:r>
              <a:rPr lang="it-IT" dirty="0"/>
              <a:t> with </a:t>
            </a:r>
            <a:r>
              <a:rPr lang="it-IT" dirty="0" err="1"/>
              <a:t>prolonged</a:t>
            </a:r>
            <a:r>
              <a:rPr lang="it-IT" dirty="0"/>
              <a:t> Valsalva </a:t>
            </a:r>
            <a:r>
              <a:rPr lang="it-IT" dirty="0" err="1"/>
              <a:t>maneuvers</a:t>
            </a:r>
            <a:r>
              <a:rPr lang="it-IT" dirty="0"/>
              <a:t>. </a:t>
            </a:r>
          </a:p>
          <a:p>
            <a:r>
              <a:rPr lang="it-IT" dirty="0" err="1"/>
              <a:t>It</a:t>
            </a:r>
            <a:r>
              <a:rPr lang="it-IT" dirty="0"/>
              <a:t> </a:t>
            </a:r>
            <a:r>
              <a:rPr lang="it-IT" dirty="0" err="1"/>
              <a:t>is</a:t>
            </a:r>
            <a:r>
              <a:rPr lang="it-IT" dirty="0"/>
              <a:t> appropriate to </a:t>
            </a:r>
            <a:r>
              <a:rPr lang="it-IT" dirty="0" err="1"/>
              <a:t>avoid</a:t>
            </a:r>
            <a:r>
              <a:rPr lang="it-IT" dirty="0"/>
              <a:t> the </a:t>
            </a:r>
            <a:r>
              <a:rPr lang="it-IT" dirty="0" err="1"/>
              <a:t>continuous</a:t>
            </a:r>
            <a:r>
              <a:rPr lang="it-IT" dirty="0"/>
              <a:t> </a:t>
            </a:r>
            <a:r>
              <a:rPr lang="it-IT" dirty="0" err="1"/>
              <a:t>vaginal</a:t>
            </a:r>
            <a:r>
              <a:rPr lang="it-IT" dirty="0"/>
              <a:t> </a:t>
            </a:r>
            <a:r>
              <a:rPr lang="it-IT" dirty="0" err="1"/>
              <a:t>exploration</a:t>
            </a:r>
            <a:r>
              <a:rPr lang="it-IT" dirty="0"/>
              <a:t> to </a:t>
            </a:r>
            <a:r>
              <a:rPr lang="it-IT" dirty="0" err="1"/>
              <a:t>evaluate</a:t>
            </a:r>
            <a:r>
              <a:rPr lang="it-IT" dirty="0"/>
              <a:t> the </a:t>
            </a:r>
            <a:r>
              <a:rPr lang="it-IT" dirty="0" err="1"/>
              <a:t>descent</a:t>
            </a:r>
            <a:r>
              <a:rPr lang="it-IT" dirty="0"/>
              <a:t> of the </a:t>
            </a:r>
            <a:r>
              <a:rPr lang="it-IT" dirty="0" err="1"/>
              <a:t>presenting</a:t>
            </a:r>
            <a:r>
              <a:rPr lang="it-IT" dirty="0"/>
              <a:t> part.</a:t>
            </a:r>
            <a:endParaRPr lang="it-IT" sz="1600" dirty="0"/>
          </a:p>
          <a:p>
            <a:endParaRPr lang="it-IT" sz="1500" dirty="0"/>
          </a:p>
        </p:txBody>
      </p:sp>
      <p:sp>
        <p:nvSpPr>
          <p:cNvPr id="7" name="Titolo 3"/>
          <p:cNvSpPr txBox="1">
            <a:spLocks/>
          </p:cNvSpPr>
          <p:nvPr/>
        </p:nvSpPr>
        <p:spPr>
          <a:xfrm>
            <a:off x="902658" y="641145"/>
            <a:ext cx="3384780"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err="1" smtClean="0">
                <a:solidFill>
                  <a:srgbClr val="1F38A9"/>
                </a:solidFill>
              </a:rPr>
              <a:t>Lenght</a:t>
            </a:r>
            <a:r>
              <a:rPr lang="it-IT" dirty="0" smtClean="0">
                <a:solidFill>
                  <a:srgbClr val="1F38A9"/>
                </a:solidFill>
              </a:rPr>
              <a:t> of Second Stage</a:t>
            </a:r>
            <a:endParaRPr lang="it-IT" dirty="0">
              <a:solidFill>
                <a:srgbClr val="1F38A9"/>
              </a:solidFill>
            </a:endParaRPr>
          </a:p>
        </p:txBody>
      </p:sp>
      <p:sp>
        <p:nvSpPr>
          <p:cNvPr id="8" name="Segnaposto testo 5"/>
          <p:cNvSpPr txBox="1">
            <a:spLocks/>
          </p:cNvSpPr>
          <p:nvPr/>
        </p:nvSpPr>
        <p:spPr>
          <a:xfrm>
            <a:off x="902659" y="2234219"/>
            <a:ext cx="3549068"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sz="1600" dirty="0" err="1" smtClean="0">
                <a:solidFill>
                  <a:srgbClr val="000000"/>
                </a:solidFill>
              </a:rPr>
              <a:t>It</a:t>
            </a:r>
            <a:r>
              <a:rPr lang="it-IT" sz="1600" dirty="0" smtClean="0">
                <a:solidFill>
                  <a:srgbClr val="000000"/>
                </a:solidFill>
              </a:rPr>
              <a:t> </a:t>
            </a:r>
            <a:r>
              <a:rPr lang="it-IT" sz="1600" dirty="0" err="1">
                <a:solidFill>
                  <a:srgbClr val="000000"/>
                </a:solidFill>
              </a:rPr>
              <a:t>is</a:t>
            </a:r>
            <a:r>
              <a:rPr lang="it-IT" sz="1600" dirty="0">
                <a:solidFill>
                  <a:srgbClr val="000000"/>
                </a:solidFill>
              </a:rPr>
              <a:t> </a:t>
            </a:r>
            <a:r>
              <a:rPr lang="it-IT" sz="1600" dirty="0" err="1">
                <a:solidFill>
                  <a:srgbClr val="000000"/>
                </a:solidFill>
              </a:rPr>
              <a:t>not</a:t>
            </a:r>
            <a:r>
              <a:rPr lang="it-IT" sz="1600" dirty="0">
                <a:solidFill>
                  <a:srgbClr val="000000"/>
                </a:solidFill>
              </a:rPr>
              <a:t> appropriate to </a:t>
            </a:r>
            <a:r>
              <a:rPr lang="it-IT" sz="1600" dirty="0" err="1">
                <a:solidFill>
                  <a:srgbClr val="000000"/>
                </a:solidFill>
              </a:rPr>
              <a:t>invite</a:t>
            </a:r>
            <a:r>
              <a:rPr lang="it-IT" sz="1600" dirty="0">
                <a:solidFill>
                  <a:srgbClr val="000000"/>
                </a:solidFill>
              </a:rPr>
              <a:t> the woman to </a:t>
            </a:r>
            <a:r>
              <a:rPr lang="it-IT" sz="1600" dirty="0" err="1">
                <a:solidFill>
                  <a:srgbClr val="000000"/>
                </a:solidFill>
              </a:rPr>
              <a:t>push</a:t>
            </a:r>
            <a:r>
              <a:rPr lang="it-IT" sz="1600" dirty="0">
                <a:solidFill>
                  <a:srgbClr val="000000"/>
                </a:solidFill>
              </a:rPr>
              <a:t> </a:t>
            </a:r>
            <a:r>
              <a:rPr lang="it-IT" sz="1600" dirty="0" err="1">
                <a:solidFill>
                  <a:srgbClr val="000000"/>
                </a:solidFill>
              </a:rPr>
              <a:t>if</a:t>
            </a:r>
            <a:r>
              <a:rPr lang="it-IT" sz="1600" dirty="0">
                <a:solidFill>
                  <a:srgbClr val="000000"/>
                </a:solidFill>
              </a:rPr>
              <a:t> </a:t>
            </a:r>
            <a:r>
              <a:rPr lang="it-IT" sz="1600" dirty="0" err="1">
                <a:solidFill>
                  <a:srgbClr val="000000"/>
                </a:solidFill>
              </a:rPr>
              <a:t>you</a:t>
            </a:r>
            <a:r>
              <a:rPr lang="it-IT" sz="1600" dirty="0">
                <a:solidFill>
                  <a:srgbClr val="000000"/>
                </a:solidFill>
              </a:rPr>
              <a:t> do </a:t>
            </a:r>
            <a:r>
              <a:rPr lang="it-IT" sz="1600" dirty="0" err="1">
                <a:solidFill>
                  <a:srgbClr val="000000"/>
                </a:solidFill>
              </a:rPr>
              <a:t>not</a:t>
            </a:r>
            <a:r>
              <a:rPr lang="it-IT" sz="1600" dirty="0">
                <a:solidFill>
                  <a:srgbClr val="000000"/>
                </a:solidFill>
              </a:rPr>
              <a:t> </a:t>
            </a:r>
            <a:r>
              <a:rPr lang="it-IT" sz="1600" dirty="0" err="1">
                <a:solidFill>
                  <a:srgbClr val="000000"/>
                </a:solidFill>
              </a:rPr>
              <a:t>feel</a:t>
            </a:r>
            <a:r>
              <a:rPr lang="it-IT" sz="1600" dirty="0">
                <a:solidFill>
                  <a:srgbClr val="000000"/>
                </a:solidFill>
              </a:rPr>
              <a:t> </a:t>
            </a:r>
            <a:r>
              <a:rPr lang="it-IT" sz="1600" dirty="0" err="1">
                <a:solidFill>
                  <a:srgbClr val="000000"/>
                </a:solidFill>
              </a:rPr>
              <a:t>any</a:t>
            </a:r>
            <a:r>
              <a:rPr lang="it-IT" sz="1600" dirty="0">
                <a:solidFill>
                  <a:srgbClr val="000000"/>
                </a:solidFill>
              </a:rPr>
              <a:t> </a:t>
            </a:r>
            <a:r>
              <a:rPr lang="it-IT" sz="1600" dirty="0" smtClean="0">
                <a:solidFill>
                  <a:srgbClr val="000000"/>
                </a:solidFill>
              </a:rPr>
              <a:t>urge to </a:t>
            </a:r>
            <a:r>
              <a:rPr lang="it-IT" sz="1600" dirty="0" err="1" smtClean="0">
                <a:solidFill>
                  <a:srgbClr val="000000"/>
                </a:solidFill>
              </a:rPr>
              <a:t>push</a:t>
            </a:r>
            <a:r>
              <a:rPr lang="it-IT" sz="1600" dirty="0" smtClean="0">
                <a:solidFill>
                  <a:srgbClr val="000000"/>
                </a:solidFill>
              </a:rPr>
              <a:t> </a:t>
            </a:r>
            <a:r>
              <a:rPr lang="it-IT" sz="1600" dirty="0" err="1">
                <a:solidFill>
                  <a:srgbClr val="000000"/>
                </a:solidFill>
              </a:rPr>
              <a:t>uncontrollable</a:t>
            </a:r>
            <a:r>
              <a:rPr lang="it-IT" sz="1600" dirty="0">
                <a:solidFill>
                  <a:srgbClr val="000000"/>
                </a:solidFill>
              </a:rPr>
              <a:t>. </a:t>
            </a:r>
          </a:p>
          <a:p>
            <a:r>
              <a:rPr lang="it-IT" sz="1600" dirty="0" err="1">
                <a:solidFill>
                  <a:srgbClr val="000000"/>
                </a:solidFill>
              </a:rPr>
              <a:t>If</a:t>
            </a:r>
            <a:r>
              <a:rPr lang="it-IT" sz="1600" dirty="0">
                <a:solidFill>
                  <a:srgbClr val="000000"/>
                </a:solidFill>
              </a:rPr>
              <a:t> the </a:t>
            </a:r>
            <a:r>
              <a:rPr lang="it-IT" sz="1600" dirty="0" err="1">
                <a:solidFill>
                  <a:srgbClr val="000000"/>
                </a:solidFill>
              </a:rPr>
              <a:t>maternal</a:t>
            </a:r>
            <a:r>
              <a:rPr lang="it-IT" sz="1600" dirty="0">
                <a:solidFill>
                  <a:srgbClr val="000000"/>
                </a:solidFill>
              </a:rPr>
              <a:t> and </a:t>
            </a:r>
            <a:r>
              <a:rPr lang="it-IT" sz="1600" dirty="0" err="1">
                <a:solidFill>
                  <a:srgbClr val="000000"/>
                </a:solidFill>
              </a:rPr>
              <a:t>fetal</a:t>
            </a:r>
            <a:r>
              <a:rPr lang="it-IT" sz="1600" dirty="0">
                <a:solidFill>
                  <a:srgbClr val="000000"/>
                </a:solidFill>
              </a:rPr>
              <a:t> </a:t>
            </a:r>
            <a:r>
              <a:rPr lang="it-IT" sz="1600" dirty="0" err="1">
                <a:solidFill>
                  <a:srgbClr val="000000"/>
                </a:solidFill>
              </a:rPr>
              <a:t>conditions</a:t>
            </a:r>
            <a:r>
              <a:rPr lang="it-IT" sz="1600" dirty="0">
                <a:solidFill>
                  <a:srgbClr val="000000"/>
                </a:solidFill>
              </a:rPr>
              <a:t> are </a:t>
            </a:r>
            <a:r>
              <a:rPr lang="it-IT" sz="1600" dirty="0" err="1">
                <a:solidFill>
                  <a:srgbClr val="000000"/>
                </a:solidFill>
              </a:rPr>
              <a:t>satisfactory</a:t>
            </a:r>
            <a:r>
              <a:rPr lang="it-IT" sz="1600" dirty="0">
                <a:solidFill>
                  <a:srgbClr val="000000"/>
                </a:solidFill>
              </a:rPr>
              <a:t> and </a:t>
            </a:r>
            <a:r>
              <a:rPr lang="it-IT" sz="1600" dirty="0" err="1">
                <a:solidFill>
                  <a:srgbClr val="000000"/>
                </a:solidFill>
              </a:rPr>
              <a:t>if</a:t>
            </a:r>
            <a:r>
              <a:rPr lang="it-IT" sz="1600" dirty="0">
                <a:solidFill>
                  <a:srgbClr val="000000"/>
                </a:solidFill>
              </a:rPr>
              <a:t> the </a:t>
            </a:r>
            <a:r>
              <a:rPr lang="it-IT" sz="1600" dirty="0" err="1">
                <a:solidFill>
                  <a:srgbClr val="000000"/>
                </a:solidFill>
              </a:rPr>
              <a:t>presenting</a:t>
            </a:r>
            <a:r>
              <a:rPr lang="it-IT" sz="1600" dirty="0">
                <a:solidFill>
                  <a:srgbClr val="000000"/>
                </a:solidFill>
              </a:rPr>
              <a:t> part </a:t>
            </a:r>
            <a:r>
              <a:rPr lang="it-IT" sz="1600" dirty="0" err="1">
                <a:solidFill>
                  <a:srgbClr val="000000"/>
                </a:solidFill>
              </a:rPr>
              <a:t>descends</a:t>
            </a:r>
            <a:r>
              <a:rPr lang="it-IT" sz="1600" dirty="0">
                <a:solidFill>
                  <a:srgbClr val="000000"/>
                </a:solidFill>
              </a:rPr>
              <a:t> </a:t>
            </a:r>
            <a:r>
              <a:rPr lang="it-IT" sz="1600" dirty="0" err="1">
                <a:solidFill>
                  <a:srgbClr val="000000"/>
                </a:solidFill>
              </a:rPr>
              <a:t>gradually</a:t>
            </a:r>
            <a:r>
              <a:rPr lang="it-IT" sz="1600" dirty="0">
                <a:solidFill>
                  <a:srgbClr val="000000"/>
                </a:solidFill>
              </a:rPr>
              <a:t>, in general </a:t>
            </a:r>
            <a:r>
              <a:rPr lang="it-IT" sz="1600" dirty="0" err="1">
                <a:solidFill>
                  <a:srgbClr val="000000"/>
                </a:solidFill>
              </a:rPr>
              <a:t>there</a:t>
            </a:r>
            <a:r>
              <a:rPr lang="it-IT" sz="1600" dirty="0">
                <a:solidFill>
                  <a:srgbClr val="000000"/>
                </a:solidFill>
              </a:rPr>
              <a:t> </a:t>
            </a:r>
            <a:r>
              <a:rPr lang="it-IT" sz="1600" dirty="0" err="1">
                <a:solidFill>
                  <a:srgbClr val="000000"/>
                </a:solidFill>
              </a:rPr>
              <a:t>is</a:t>
            </a:r>
            <a:r>
              <a:rPr lang="it-IT" sz="1600" dirty="0">
                <a:solidFill>
                  <a:srgbClr val="000000"/>
                </a:solidFill>
              </a:rPr>
              <a:t> no </a:t>
            </a:r>
            <a:r>
              <a:rPr lang="it-IT" sz="1600" dirty="0" err="1">
                <a:solidFill>
                  <a:srgbClr val="000000"/>
                </a:solidFill>
              </a:rPr>
              <a:t>reason</a:t>
            </a:r>
            <a:r>
              <a:rPr lang="it-IT" sz="1600" dirty="0">
                <a:solidFill>
                  <a:srgbClr val="000000"/>
                </a:solidFill>
              </a:rPr>
              <a:t> to </a:t>
            </a:r>
            <a:r>
              <a:rPr lang="it-IT" sz="1600" dirty="0" err="1">
                <a:solidFill>
                  <a:srgbClr val="000000"/>
                </a:solidFill>
              </a:rPr>
              <a:t>speed</a:t>
            </a:r>
            <a:r>
              <a:rPr lang="it-IT" sz="1600" dirty="0">
                <a:solidFill>
                  <a:srgbClr val="000000"/>
                </a:solidFill>
              </a:rPr>
              <a:t> up the </a:t>
            </a:r>
            <a:r>
              <a:rPr lang="it-IT" sz="1600" dirty="0" err="1">
                <a:solidFill>
                  <a:srgbClr val="000000"/>
                </a:solidFill>
              </a:rPr>
              <a:t>second</a:t>
            </a:r>
            <a:r>
              <a:rPr lang="it-IT" sz="1600" dirty="0">
                <a:solidFill>
                  <a:srgbClr val="000000"/>
                </a:solidFill>
              </a:rPr>
              <a:t> stage of </a:t>
            </a:r>
            <a:r>
              <a:rPr lang="it-IT" sz="1600" dirty="0" err="1">
                <a:solidFill>
                  <a:srgbClr val="000000"/>
                </a:solidFill>
              </a:rPr>
              <a:t>labor</a:t>
            </a:r>
            <a:r>
              <a:rPr lang="it-IT" sz="1600" dirty="0">
                <a:solidFill>
                  <a:srgbClr val="000000"/>
                </a:solidFill>
              </a:rPr>
              <a:t>, and </a:t>
            </a:r>
            <a:r>
              <a:rPr lang="it-IT" sz="1600" dirty="0" err="1">
                <a:solidFill>
                  <a:srgbClr val="000000"/>
                </a:solidFill>
              </a:rPr>
              <a:t>it</a:t>
            </a:r>
            <a:r>
              <a:rPr lang="it-IT" sz="1600" dirty="0">
                <a:solidFill>
                  <a:srgbClr val="000000"/>
                </a:solidFill>
              </a:rPr>
              <a:t> </a:t>
            </a:r>
            <a:r>
              <a:rPr lang="it-IT" sz="1600" dirty="0" err="1">
                <a:solidFill>
                  <a:srgbClr val="000000"/>
                </a:solidFill>
              </a:rPr>
              <a:t>is</a:t>
            </a:r>
            <a:r>
              <a:rPr lang="it-IT" sz="1600" dirty="0">
                <a:solidFill>
                  <a:srgbClr val="000000"/>
                </a:solidFill>
              </a:rPr>
              <a:t> </a:t>
            </a:r>
            <a:r>
              <a:rPr lang="it-IT" sz="1600" dirty="0" err="1">
                <a:solidFill>
                  <a:srgbClr val="000000"/>
                </a:solidFill>
              </a:rPr>
              <a:t>not</a:t>
            </a:r>
            <a:r>
              <a:rPr lang="it-IT" sz="1600" dirty="0">
                <a:solidFill>
                  <a:srgbClr val="000000"/>
                </a:solidFill>
              </a:rPr>
              <a:t> appropriate to </a:t>
            </a:r>
            <a:r>
              <a:rPr lang="it-IT" sz="1600" dirty="0" err="1">
                <a:solidFill>
                  <a:srgbClr val="000000"/>
                </a:solidFill>
              </a:rPr>
              <a:t>implement</a:t>
            </a:r>
            <a:r>
              <a:rPr lang="it-IT" sz="1600" dirty="0">
                <a:solidFill>
                  <a:srgbClr val="000000"/>
                </a:solidFill>
              </a:rPr>
              <a:t> </a:t>
            </a:r>
            <a:r>
              <a:rPr lang="it-IT" sz="1600" dirty="0" err="1">
                <a:solidFill>
                  <a:srgbClr val="000000"/>
                </a:solidFill>
              </a:rPr>
              <a:t>any</a:t>
            </a:r>
            <a:r>
              <a:rPr lang="it-IT" sz="1600" dirty="0">
                <a:solidFill>
                  <a:srgbClr val="000000"/>
                </a:solidFill>
              </a:rPr>
              <a:t> procedure for </a:t>
            </a:r>
            <a:r>
              <a:rPr lang="it-IT" sz="1600" dirty="0" err="1">
                <a:solidFill>
                  <a:srgbClr val="000000"/>
                </a:solidFill>
              </a:rPr>
              <a:t>acceleration</a:t>
            </a:r>
            <a:r>
              <a:rPr lang="it-IT" sz="1600" dirty="0">
                <a:solidFill>
                  <a:srgbClr val="000000"/>
                </a:solidFill>
              </a:rPr>
              <a:t> </a:t>
            </a:r>
            <a:r>
              <a:rPr lang="it-IT" sz="1600" dirty="0" err="1">
                <a:solidFill>
                  <a:srgbClr val="000000"/>
                </a:solidFill>
              </a:rPr>
              <a:t>before</a:t>
            </a:r>
            <a:r>
              <a:rPr lang="it-IT" sz="1600" dirty="0">
                <a:solidFill>
                  <a:srgbClr val="000000"/>
                </a:solidFill>
              </a:rPr>
              <a:t> </a:t>
            </a:r>
            <a:r>
              <a:rPr lang="it-IT" sz="1600" dirty="0" err="1">
                <a:solidFill>
                  <a:srgbClr val="000000"/>
                </a:solidFill>
              </a:rPr>
              <a:t>it's</a:t>
            </a:r>
            <a:r>
              <a:rPr lang="it-IT" sz="1600" dirty="0">
                <a:solidFill>
                  <a:srgbClr val="000000"/>
                </a:solidFill>
              </a:rPr>
              <a:t> </a:t>
            </a:r>
            <a:r>
              <a:rPr lang="it-IT" sz="1600" dirty="0" err="1" smtClean="0">
                <a:solidFill>
                  <a:srgbClr val="000000"/>
                </a:solidFill>
              </a:rPr>
              <a:t>passed</a:t>
            </a:r>
            <a:r>
              <a:rPr lang="it-IT" sz="1600" dirty="0" smtClean="0">
                <a:solidFill>
                  <a:srgbClr val="000000"/>
                </a:solidFill>
              </a:rPr>
              <a:t> </a:t>
            </a:r>
            <a:r>
              <a:rPr lang="it-IT" sz="1600" b="1" dirty="0">
                <a:solidFill>
                  <a:srgbClr val="000000"/>
                </a:solidFill>
              </a:rPr>
              <a:t>1 hour and </a:t>
            </a:r>
            <a:r>
              <a:rPr lang="it-IT" sz="1600" b="1" dirty="0" err="1">
                <a:solidFill>
                  <a:srgbClr val="000000"/>
                </a:solidFill>
              </a:rPr>
              <a:t>nulliparous</a:t>
            </a:r>
            <a:r>
              <a:rPr lang="it-IT" sz="1600" b="1" dirty="0">
                <a:solidFill>
                  <a:srgbClr val="000000"/>
                </a:solidFill>
              </a:rPr>
              <a:t> 30 minutes in </a:t>
            </a:r>
            <a:r>
              <a:rPr lang="it-IT" sz="1600" b="1" dirty="0" err="1">
                <a:solidFill>
                  <a:srgbClr val="000000"/>
                </a:solidFill>
              </a:rPr>
              <a:t>parous</a:t>
            </a:r>
            <a:r>
              <a:rPr lang="it-IT" sz="1600" b="1" dirty="0">
                <a:solidFill>
                  <a:srgbClr val="000000"/>
                </a:solidFill>
              </a:rPr>
              <a:t>.</a:t>
            </a:r>
          </a:p>
          <a:p>
            <a:endParaRPr lang="it-IT" sz="1500" dirty="0">
              <a:solidFill>
                <a:srgbClr val="000000"/>
              </a:solidFill>
            </a:endParaRPr>
          </a:p>
        </p:txBody>
      </p:sp>
    </p:spTree>
    <p:extLst>
      <p:ext uri="{BB962C8B-B14F-4D97-AF65-F5344CB8AC3E}">
        <p14:creationId xmlns:p14="http://schemas.microsoft.com/office/powerpoint/2010/main" val="193969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734218" y="208203"/>
            <a:ext cx="3463629" cy="1463040"/>
          </a:xfrm>
        </p:spPr>
        <p:txBody>
          <a:bodyPr>
            <a:normAutofit/>
          </a:bodyPr>
          <a:lstStyle/>
          <a:p>
            <a:r>
              <a:rPr lang="it-IT" sz="2400" dirty="0" smtClean="0"/>
              <a:t>Care to the </a:t>
            </a:r>
            <a:r>
              <a:rPr lang="it-IT" sz="2400" dirty="0" err="1" smtClean="0"/>
              <a:t>perineum</a:t>
            </a:r>
            <a:endParaRPr lang="it-IT" sz="2400" dirty="0"/>
          </a:p>
        </p:txBody>
      </p:sp>
      <p:sp>
        <p:nvSpPr>
          <p:cNvPr id="6" name="Segnaposto testo 5"/>
          <p:cNvSpPr>
            <a:spLocks noGrp="1"/>
          </p:cNvSpPr>
          <p:nvPr>
            <p:ph type="body" sz="half" idx="2"/>
          </p:nvPr>
        </p:nvSpPr>
        <p:spPr>
          <a:xfrm>
            <a:off x="4734219" y="1979628"/>
            <a:ext cx="3300573" cy="1519561"/>
          </a:xfrm>
        </p:spPr>
        <p:txBody>
          <a:bodyPr>
            <a:noAutofit/>
          </a:bodyPr>
          <a:lstStyle/>
          <a:p>
            <a:r>
              <a:rPr lang="it-IT" dirty="0" err="1" smtClean="0"/>
              <a:t>You</a:t>
            </a:r>
            <a:r>
              <a:rPr lang="it-IT" dirty="0" smtClean="0"/>
              <a:t> </a:t>
            </a:r>
            <a:r>
              <a:rPr lang="it-IT" dirty="0" err="1"/>
              <a:t>should</a:t>
            </a:r>
            <a:r>
              <a:rPr lang="it-IT" dirty="0"/>
              <a:t> </a:t>
            </a:r>
            <a:r>
              <a:rPr lang="it-IT" dirty="0" err="1"/>
              <a:t>avoid</a:t>
            </a:r>
            <a:r>
              <a:rPr lang="it-IT" dirty="0"/>
              <a:t> the routine use of </a:t>
            </a:r>
            <a:r>
              <a:rPr lang="it-IT" dirty="0" err="1"/>
              <a:t>episiotomy</a:t>
            </a:r>
            <a:r>
              <a:rPr lang="it-IT" dirty="0"/>
              <a:t>. </a:t>
            </a:r>
            <a:endParaRPr lang="it-IT" dirty="0" smtClean="0"/>
          </a:p>
          <a:p>
            <a:r>
              <a:rPr lang="it-IT" dirty="0" smtClean="0"/>
              <a:t>An </a:t>
            </a:r>
            <a:r>
              <a:rPr lang="it-IT" dirty="0" err="1"/>
              <a:t>episiotomy</a:t>
            </a:r>
            <a:r>
              <a:rPr lang="it-IT" dirty="0"/>
              <a:t> </a:t>
            </a:r>
            <a:r>
              <a:rPr lang="it-IT" dirty="0" err="1"/>
              <a:t>is</a:t>
            </a:r>
            <a:r>
              <a:rPr lang="it-IT" dirty="0"/>
              <a:t> </a:t>
            </a:r>
            <a:r>
              <a:rPr lang="it-IT" dirty="0" err="1"/>
              <a:t>preceded</a:t>
            </a:r>
            <a:r>
              <a:rPr lang="it-IT" dirty="0"/>
              <a:t> by </a:t>
            </a:r>
            <a:r>
              <a:rPr lang="it-IT" dirty="0" err="1"/>
              <a:t>infiltration</a:t>
            </a:r>
            <a:r>
              <a:rPr lang="it-IT" dirty="0"/>
              <a:t> of </a:t>
            </a:r>
            <a:r>
              <a:rPr lang="it-IT" dirty="0" err="1"/>
              <a:t>local</a:t>
            </a:r>
            <a:r>
              <a:rPr lang="it-IT" dirty="0"/>
              <a:t> </a:t>
            </a:r>
            <a:r>
              <a:rPr lang="it-IT" dirty="0" err="1"/>
              <a:t>anesthetic</a:t>
            </a:r>
            <a:r>
              <a:rPr lang="it-IT" dirty="0"/>
              <a:t>. </a:t>
            </a:r>
          </a:p>
          <a:p>
            <a:r>
              <a:rPr lang="it-IT" dirty="0"/>
              <a:t>In </a:t>
            </a:r>
            <a:r>
              <a:rPr lang="it-IT" dirty="0" err="1"/>
              <a:t>cases</a:t>
            </a:r>
            <a:r>
              <a:rPr lang="it-IT" dirty="0"/>
              <a:t> in </a:t>
            </a:r>
            <a:r>
              <a:rPr lang="it-IT" dirty="0" err="1"/>
              <a:t>which</a:t>
            </a:r>
            <a:r>
              <a:rPr lang="it-IT" dirty="0"/>
              <a:t> the </a:t>
            </a:r>
            <a:r>
              <a:rPr lang="it-IT" dirty="0" err="1"/>
              <a:t>execution</a:t>
            </a:r>
            <a:r>
              <a:rPr lang="it-IT" dirty="0"/>
              <a:t> </a:t>
            </a:r>
            <a:r>
              <a:rPr lang="it-IT" dirty="0" err="1"/>
              <a:t>is</a:t>
            </a:r>
            <a:r>
              <a:rPr lang="it-IT" dirty="0"/>
              <a:t> </a:t>
            </a:r>
            <a:r>
              <a:rPr lang="it-IT" dirty="0" err="1"/>
              <a:t>Mandatory</a:t>
            </a:r>
            <a:r>
              <a:rPr lang="it-IT" dirty="0"/>
              <a:t> </a:t>
            </a:r>
            <a:r>
              <a:rPr lang="it-IT" dirty="0" err="1"/>
              <a:t>episiotomy</a:t>
            </a:r>
            <a:r>
              <a:rPr lang="it-IT" dirty="0"/>
              <a:t> </a:t>
            </a:r>
            <a:r>
              <a:rPr lang="it-IT" dirty="0" err="1"/>
              <a:t>is</a:t>
            </a:r>
            <a:r>
              <a:rPr lang="it-IT" dirty="0"/>
              <a:t> </a:t>
            </a:r>
            <a:r>
              <a:rPr lang="it-IT" dirty="0" err="1"/>
              <a:t>preferable</a:t>
            </a:r>
            <a:r>
              <a:rPr lang="it-IT" dirty="0"/>
              <a:t> </a:t>
            </a:r>
            <a:r>
              <a:rPr lang="it-IT" dirty="0" err="1"/>
              <a:t>episiotomy</a:t>
            </a:r>
            <a:r>
              <a:rPr lang="it-IT" dirty="0"/>
              <a:t> </a:t>
            </a:r>
            <a:r>
              <a:rPr lang="it-IT" dirty="0" err="1"/>
              <a:t>paramedian</a:t>
            </a:r>
            <a:r>
              <a:rPr lang="it-IT" dirty="0"/>
              <a:t> (</a:t>
            </a:r>
            <a:r>
              <a:rPr lang="it-IT" dirty="0" err="1"/>
              <a:t>which</a:t>
            </a:r>
            <a:r>
              <a:rPr lang="it-IT" dirty="0"/>
              <a:t> </a:t>
            </a:r>
            <a:r>
              <a:rPr lang="it-IT" dirty="0" err="1"/>
              <a:t>affects</a:t>
            </a:r>
            <a:r>
              <a:rPr lang="it-IT" dirty="0"/>
              <a:t> the </a:t>
            </a:r>
            <a:r>
              <a:rPr lang="it-IT" dirty="0" err="1"/>
              <a:t>muscle</a:t>
            </a:r>
            <a:r>
              <a:rPr lang="it-IT" dirty="0"/>
              <a:t> </a:t>
            </a:r>
            <a:r>
              <a:rPr lang="it-IT" dirty="0" err="1"/>
              <a:t>bulb-cavernous</a:t>
            </a:r>
            <a:r>
              <a:rPr lang="it-IT" dirty="0"/>
              <a:t> and the </a:t>
            </a:r>
            <a:r>
              <a:rPr lang="it-IT" dirty="0" err="1"/>
              <a:t>transverse</a:t>
            </a:r>
            <a:r>
              <a:rPr lang="it-IT" dirty="0"/>
              <a:t> </a:t>
            </a:r>
            <a:r>
              <a:rPr lang="it-IT" dirty="0" err="1"/>
              <a:t>surface</a:t>
            </a:r>
            <a:r>
              <a:rPr lang="it-IT" dirty="0"/>
              <a:t> of the </a:t>
            </a:r>
            <a:r>
              <a:rPr lang="it-IT" dirty="0" err="1"/>
              <a:t>perineum</a:t>
            </a:r>
            <a:r>
              <a:rPr lang="it-IT" dirty="0"/>
              <a:t>); in </a:t>
            </a:r>
            <a:r>
              <a:rPr lang="it-IT" dirty="0" err="1"/>
              <a:t>other</a:t>
            </a:r>
            <a:r>
              <a:rPr lang="it-IT" dirty="0"/>
              <a:t> </a:t>
            </a:r>
            <a:r>
              <a:rPr lang="it-IT" dirty="0" err="1"/>
              <a:t>cases</a:t>
            </a:r>
            <a:r>
              <a:rPr lang="it-IT" dirty="0"/>
              <a:t>, the </a:t>
            </a:r>
            <a:r>
              <a:rPr lang="it-IT" dirty="0" err="1"/>
              <a:t>type</a:t>
            </a:r>
            <a:r>
              <a:rPr lang="it-IT" dirty="0"/>
              <a:t> of </a:t>
            </a:r>
            <a:r>
              <a:rPr lang="it-IT" dirty="0" err="1"/>
              <a:t>incision</a:t>
            </a:r>
            <a:r>
              <a:rPr lang="it-IT" dirty="0"/>
              <a:t> </a:t>
            </a:r>
            <a:r>
              <a:rPr lang="it-IT" dirty="0" err="1"/>
              <a:t>is</a:t>
            </a:r>
            <a:r>
              <a:rPr lang="it-IT" dirty="0"/>
              <a:t> </a:t>
            </a:r>
            <a:r>
              <a:rPr lang="it-IT" dirty="0" err="1"/>
              <a:t>related</a:t>
            </a:r>
            <a:r>
              <a:rPr lang="it-IT" dirty="0"/>
              <a:t> to the </a:t>
            </a:r>
            <a:r>
              <a:rPr lang="it-IT" dirty="0" err="1"/>
              <a:t>anatomy</a:t>
            </a:r>
            <a:r>
              <a:rPr lang="it-IT" dirty="0"/>
              <a:t> of the </a:t>
            </a:r>
            <a:r>
              <a:rPr lang="it-IT" dirty="0" err="1"/>
              <a:t>perineum</a:t>
            </a:r>
            <a:r>
              <a:rPr lang="it-IT" dirty="0"/>
              <a:t> (ano-</a:t>
            </a:r>
            <a:r>
              <a:rPr lang="it-IT" dirty="0" err="1"/>
              <a:t>vulvar</a:t>
            </a:r>
            <a:r>
              <a:rPr lang="it-IT" dirty="0"/>
              <a:t> area).</a:t>
            </a:r>
            <a:endParaRPr lang="it-IT" sz="1600" dirty="0"/>
          </a:p>
          <a:p>
            <a:endParaRPr lang="it-IT" sz="1500" dirty="0"/>
          </a:p>
        </p:txBody>
      </p:sp>
      <p:sp>
        <p:nvSpPr>
          <p:cNvPr id="7" name="Titolo 3"/>
          <p:cNvSpPr txBox="1">
            <a:spLocks/>
          </p:cNvSpPr>
          <p:nvPr/>
        </p:nvSpPr>
        <p:spPr>
          <a:xfrm>
            <a:off x="951484" y="670000"/>
            <a:ext cx="3951755" cy="1431832"/>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it-IT" dirty="0" err="1" smtClean="0">
                <a:solidFill>
                  <a:srgbClr val="1F38A9"/>
                </a:solidFill>
              </a:rPr>
              <a:t>Monitoring</a:t>
            </a:r>
            <a:r>
              <a:rPr lang="it-IT" dirty="0" smtClean="0"/>
              <a:t> BCF</a:t>
            </a:r>
          </a:p>
          <a:p>
            <a:endParaRPr lang="it-IT" dirty="0"/>
          </a:p>
        </p:txBody>
      </p:sp>
      <p:sp>
        <p:nvSpPr>
          <p:cNvPr id="8" name="Segnaposto testo 5"/>
          <p:cNvSpPr txBox="1">
            <a:spLocks/>
          </p:cNvSpPr>
          <p:nvPr/>
        </p:nvSpPr>
        <p:spPr>
          <a:xfrm>
            <a:off x="335683" y="2563999"/>
            <a:ext cx="3951755" cy="3700462"/>
          </a:xfrm>
          <a:prstGeom prst="rect">
            <a:avLst/>
          </a:prstGeom>
        </p:spPr>
        <p:txBody>
          <a:bodyPr vert="horz" lIns="91440" tIns="45720" rIns="91440" bIns="45720" rtlCol="0">
            <a:normAutofit/>
          </a:bodyPr>
          <a:lstStyle>
            <a:lvl1pPr marL="0" indent="0" algn="l" defTabSz="914400" rtl="0" eaLnBrk="1" latinLnBrk="0" hangingPunct="1">
              <a:spcBef>
                <a:spcPts val="0"/>
              </a:spcBef>
              <a:spcAft>
                <a:spcPts val="1000"/>
              </a:spcAft>
              <a:buFontTx/>
              <a:buNone/>
              <a:defRPr sz="18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200"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000"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900"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900"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sz="1600" dirty="0" smtClean="0">
                <a:solidFill>
                  <a:srgbClr val="000000"/>
                </a:solidFill>
              </a:rPr>
              <a:t> </a:t>
            </a:r>
            <a:endParaRPr lang="it-IT" sz="1500" dirty="0">
              <a:solidFill>
                <a:srgbClr val="000000"/>
              </a:solidFill>
            </a:endParaRPr>
          </a:p>
        </p:txBody>
      </p:sp>
      <p:sp>
        <p:nvSpPr>
          <p:cNvPr id="2" name="Rettangolo 1"/>
          <p:cNvSpPr/>
          <p:nvPr/>
        </p:nvSpPr>
        <p:spPr>
          <a:xfrm>
            <a:off x="859610" y="2136339"/>
            <a:ext cx="3570089" cy="2862323"/>
          </a:xfrm>
          <a:prstGeom prst="rect">
            <a:avLst/>
          </a:prstGeom>
        </p:spPr>
        <p:txBody>
          <a:bodyPr wrap="square">
            <a:spAutoFit/>
          </a:bodyPr>
          <a:lstStyle/>
          <a:p>
            <a:r>
              <a:rPr lang="it-IT" dirty="0"/>
              <a:t>A</a:t>
            </a:r>
            <a:r>
              <a:rPr lang="it-IT" dirty="0" smtClean="0"/>
              <a:t>t </a:t>
            </a:r>
            <a:r>
              <a:rPr lang="it-IT" dirty="0" err="1"/>
              <a:t>this</a:t>
            </a:r>
            <a:r>
              <a:rPr lang="it-IT" dirty="0"/>
              <a:t> stage </a:t>
            </a:r>
            <a:r>
              <a:rPr lang="it-IT" dirty="0" err="1"/>
              <a:t>it</a:t>
            </a:r>
            <a:r>
              <a:rPr lang="it-IT" dirty="0"/>
              <a:t> </a:t>
            </a:r>
            <a:r>
              <a:rPr lang="it-IT" dirty="0" err="1"/>
              <a:t>is</a:t>
            </a:r>
            <a:r>
              <a:rPr lang="it-IT" dirty="0"/>
              <a:t> appropriate to </a:t>
            </a:r>
            <a:r>
              <a:rPr lang="it-IT" dirty="0" err="1"/>
              <a:t>evaluate</a:t>
            </a:r>
            <a:r>
              <a:rPr lang="it-IT" dirty="0"/>
              <a:t> the BCF </a:t>
            </a:r>
            <a:r>
              <a:rPr lang="it-IT" b="1" dirty="0" err="1"/>
              <a:t>every</a:t>
            </a:r>
            <a:r>
              <a:rPr lang="it-IT" b="1" dirty="0"/>
              <a:t> 2 </a:t>
            </a:r>
            <a:r>
              <a:rPr lang="it-IT" b="1" dirty="0" err="1"/>
              <a:t>contractions</a:t>
            </a:r>
            <a:r>
              <a:rPr lang="it-IT" b="1" dirty="0"/>
              <a:t>, for </a:t>
            </a:r>
            <a:r>
              <a:rPr lang="it-IT" b="1" dirty="0" err="1"/>
              <a:t>one</a:t>
            </a:r>
            <a:r>
              <a:rPr lang="it-IT" b="1" dirty="0"/>
              <a:t> minute </a:t>
            </a:r>
            <a:r>
              <a:rPr lang="it-IT" b="1" dirty="0" err="1"/>
              <a:t>immediately</a:t>
            </a:r>
            <a:r>
              <a:rPr lang="it-IT" b="1" dirty="0"/>
              <a:t> </a:t>
            </a:r>
            <a:r>
              <a:rPr lang="it-IT" b="1" dirty="0" err="1"/>
              <a:t>after</a:t>
            </a:r>
            <a:r>
              <a:rPr lang="it-IT" b="1" dirty="0"/>
              <a:t> </a:t>
            </a:r>
            <a:r>
              <a:rPr lang="it-IT" b="1" dirty="0" err="1"/>
              <a:t>contraction</a:t>
            </a:r>
            <a:r>
              <a:rPr lang="it-IT" b="1" dirty="0"/>
              <a:t>. </a:t>
            </a:r>
            <a:r>
              <a:rPr lang="it-IT" dirty="0" err="1"/>
              <a:t>Any</a:t>
            </a:r>
            <a:r>
              <a:rPr lang="it-IT" dirty="0"/>
              <a:t> </a:t>
            </a:r>
            <a:r>
              <a:rPr lang="it-IT" dirty="0" err="1"/>
              <a:t>appearance</a:t>
            </a:r>
            <a:r>
              <a:rPr lang="it-IT" dirty="0"/>
              <a:t> of </a:t>
            </a:r>
            <a:r>
              <a:rPr lang="it-IT" dirty="0" err="1"/>
              <a:t>modest</a:t>
            </a:r>
            <a:r>
              <a:rPr lang="it-IT" dirty="0"/>
              <a:t> </a:t>
            </a:r>
            <a:r>
              <a:rPr lang="it-IT" dirty="0" err="1"/>
              <a:t>changes</a:t>
            </a:r>
            <a:r>
              <a:rPr lang="it-IT" dirty="0"/>
              <a:t> in the BCF </a:t>
            </a:r>
            <a:r>
              <a:rPr lang="it-IT" dirty="0" err="1"/>
              <a:t>at</a:t>
            </a:r>
            <a:r>
              <a:rPr lang="it-IT" dirty="0"/>
              <a:t> the </a:t>
            </a:r>
            <a:r>
              <a:rPr lang="it-IT" dirty="0" err="1"/>
              <a:t>commitment</a:t>
            </a:r>
            <a:r>
              <a:rPr lang="it-IT" dirty="0"/>
              <a:t> </a:t>
            </a:r>
            <a:r>
              <a:rPr lang="it-IT" dirty="0" err="1"/>
              <a:t>is</a:t>
            </a:r>
            <a:r>
              <a:rPr lang="it-IT" dirty="0"/>
              <a:t> </a:t>
            </a:r>
            <a:r>
              <a:rPr lang="it-IT" dirty="0" err="1"/>
              <a:t>not</a:t>
            </a:r>
            <a:r>
              <a:rPr lang="it-IT" dirty="0"/>
              <a:t> </a:t>
            </a:r>
            <a:r>
              <a:rPr lang="it-IT" dirty="0" err="1"/>
              <a:t>necessarily</a:t>
            </a:r>
            <a:r>
              <a:rPr lang="it-IT" dirty="0"/>
              <a:t> a </a:t>
            </a:r>
            <a:r>
              <a:rPr lang="it-IT" dirty="0" err="1"/>
              <a:t>sign</a:t>
            </a:r>
            <a:r>
              <a:rPr lang="it-IT" dirty="0"/>
              <a:t> of </a:t>
            </a:r>
            <a:r>
              <a:rPr lang="it-IT" dirty="0" err="1"/>
              <a:t>fetal</a:t>
            </a:r>
            <a:r>
              <a:rPr lang="it-IT" dirty="0"/>
              <a:t> </a:t>
            </a:r>
            <a:r>
              <a:rPr lang="it-IT" dirty="0" err="1"/>
              <a:t>distress</a:t>
            </a:r>
            <a:r>
              <a:rPr lang="it-IT" dirty="0"/>
              <a:t>, </a:t>
            </a:r>
            <a:r>
              <a:rPr lang="it-IT" dirty="0" err="1"/>
              <a:t>being</a:t>
            </a:r>
            <a:r>
              <a:rPr lang="it-IT" dirty="0"/>
              <a:t> </a:t>
            </a:r>
            <a:r>
              <a:rPr lang="it-IT" dirty="0" err="1"/>
              <a:t>frequently</a:t>
            </a:r>
            <a:r>
              <a:rPr lang="it-IT" dirty="0"/>
              <a:t> </a:t>
            </a:r>
            <a:r>
              <a:rPr lang="it-IT" dirty="0" err="1"/>
              <a:t>associated</a:t>
            </a:r>
            <a:r>
              <a:rPr lang="it-IT" dirty="0"/>
              <a:t> with the </a:t>
            </a:r>
            <a:r>
              <a:rPr lang="it-IT" dirty="0" err="1"/>
              <a:t>compression</a:t>
            </a:r>
            <a:r>
              <a:rPr lang="it-IT" dirty="0"/>
              <a:t> of the head</a:t>
            </a:r>
          </a:p>
        </p:txBody>
      </p:sp>
    </p:spTree>
    <p:extLst>
      <p:ext uri="{BB962C8B-B14F-4D97-AF65-F5344CB8AC3E}">
        <p14:creationId xmlns:p14="http://schemas.microsoft.com/office/powerpoint/2010/main" val="3577236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712787" y="456164"/>
            <a:ext cx="7024744" cy="1143000"/>
          </a:xfrm>
        </p:spPr>
        <p:txBody>
          <a:bodyPr>
            <a:normAutofit/>
          </a:bodyPr>
          <a:lstStyle/>
          <a:p>
            <a:r>
              <a:rPr lang="it-IT" dirty="0" err="1" smtClean="0"/>
              <a:t>Support</a:t>
            </a:r>
            <a:r>
              <a:rPr lang="it-IT" dirty="0" smtClean="0"/>
              <a:t> to the </a:t>
            </a:r>
            <a:r>
              <a:rPr lang="it-IT" dirty="0" err="1" smtClean="0"/>
              <a:t>third</a:t>
            </a:r>
            <a:r>
              <a:rPr lang="it-IT" dirty="0" smtClean="0"/>
              <a:t> stage</a:t>
            </a:r>
            <a:endParaRPr lang="it-IT" dirty="0"/>
          </a:p>
        </p:txBody>
      </p:sp>
      <p:sp>
        <p:nvSpPr>
          <p:cNvPr id="8" name="Rettangolo 7"/>
          <p:cNvSpPr/>
          <p:nvPr/>
        </p:nvSpPr>
        <p:spPr>
          <a:xfrm>
            <a:off x="712787" y="2476339"/>
            <a:ext cx="7716837" cy="2830006"/>
          </a:xfrm>
          <a:prstGeom prst="rect">
            <a:avLst/>
          </a:prstGeom>
        </p:spPr>
        <p:txBody>
          <a:bodyPr wrap="square">
            <a:spAutoFit/>
          </a:bodyPr>
          <a:lstStyle/>
          <a:p>
            <a:pPr>
              <a:lnSpc>
                <a:spcPct val="110000"/>
              </a:lnSpc>
            </a:pPr>
            <a:r>
              <a:rPr lang="it-IT" dirty="0" err="1" smtClean="0">
                <a:solidFill>
                  <a:srgbClr val="184B5B"/>
                </a:solidFill>
              </a:rPr>
              <a:t>Quantitatively</a:t>
            </a:r>
            <a:r>
              <a:rPr lang="it-IT" dirty="0" smtClean="0">
                <a:solidFill>
                  <a:srgbClr val="184B5B"/>
                </a:solidFill>
              </a:rPr>
              <a:t> </a:t>
            </a:r>
            <a:r>
              <a:rPr lang="it-IT" dirty="0" err="1">
                <a:solidFill>
                  <a:srgbClr val="184B5B"/>
                </a:solidFill>
              </a:rPr>
              <a:t>assess</a:t>
            </a:r>
            <a:r>
              <a:rPr lang="it-IT" dirty="0">
                <a:solidFill>
                  <a:srgbClr val="184B5B"/>
                </a:solidFill>
              </a:rPr>
              <a:t> </a:t>
            </a:r>
            <a:r>
              <a:rPr lang="it-IT" dirty="0" err="1">
                <a:solidFill>
                  <a:srgbClr val="184B5B"/>
                </a:solidFill>
              </a:rPr>
              <a:t>blood</a:t>
            </a:r>
            <a:r>
              <a:rPr lang="it-IT" dirty="0">
                <a:solidFill>
                  <a:srgbClr val="184B5B"/>
                </a:solidFill>
              </a:rPr>
              <a:t> </a:t>
            </a:r>
            <a:r>
              <a:rPr lang="it-IT" dirty="0" err="1">
                <a:solidFill>
                  <a:srgbClr val="184B5B"/>
                </a:solidFill>
              </a:rPr>
              <a:t>loss</a:t>
            </a:r>
            <a:r>
              <a:rPr lang="it-IT" dirty="0">
                <a:solidFill>
                  <a:srgbClr val="184B5B"/>
                </a:solidFill>
              </a:rPr>
              <a:t> </a:t>
            </a:r>
            <a:r>
              <a:rPr lang="it-IT" dirty="0" err="1">
                <a:solidFill>
                  <a:srgbClr val="184B5B"/>
                </a:solidFill>
              </a:rPr>
              <a:t>using</a:t>
            </a:r>
            <a:r>
              <a:rPr lang="it-IT" dirty="0">
                <a:solidFill>
                  <a:srgbClr val="184B5B"/>
                </a:solidFill>
              </a:rPr>
              <a:t> </a:t>
            </a:r>
            <a:r>
              <a:rPr lang="it-IT" dirty="0" err="1">
                <a:solidFill>
                  <a:srgbClr val="184B5B"/>
                </a:solidFill>
              </a:rPr>
              <a:t>bags</a:t>
            </a:r>
            <a:r>
              <a:rPr lang="it-IT" dirty="0">
                <a:solidFill>
                  <a:srgbClr val="184B5B"/>
                </a:solidFill>
              </a:rPr>
              <a:t> or containers </a:t>
            </a:r>
            <a:r>
              <a:rPr lang="it-IT" dirty="0" err="1" smtClean="0">
                <a:solidFill>
                  <a:srgbClr val="184B5B"/>
                </a:solidFill>
              </a:rPr>
              <a:t>sized</a:t>
            </a:r>
            <a:r>
              <a:rPr lang="it-IT" dirty="0" smtClean="0">
                <a:solidFill>
                  <a:srgbClr val="184B5B"/>
                </a:solidFill>
              </a:rPr>
              <a:t>. </a:t>
            </a:r>
            <a:endParaRPr lang="it-IT" dirty="0">
              <a:solidFill>
                <a:srgbClr val="184B5B"/>
              </a:solidFill>
            </a:endParaRPr>
          </a:p>
          <a:p>
            <a:pPr>
              <a:lnSpc>
                <a:spcPct val="110000"/>
              </a:lnSpc>
            </a:pPr>
            <a:endParaRPr lang="it-IT" dirty="0">
              <a:solidFill>
                <a:srgbClr val="184B5B"/>
              </a:solidFill>
            </a:endParaRPr>
          </a:p>
          <a:p>
            <a:pPr>
              <a:lnSpc>
                <a:spcPct val="110000"/>
              </a:lnSpc>
            </a:pPr>
            <a:r>
              <a:rPr lang="it-IT" dirty="0" err="1">
                <a:solidFill>
                  <a:srgbClr val="184B5B"/>
                </a:solidFill>
              </a:rPr>
              <a:t>Avoid</a:t>
            </a:r>
            <a:r>
              <a:rPr lang="it-IT" dirty="0">
                <a:solidFill>
                  <a:srgbClr val="184B5B"/>
                </a:solidFill>
              </a:rPr>
              <a:t> routine use of the </a:t>
            </a:r>
            <a:r>
              <a:rPr lang="it-IT" dirty="0" err="1">
                <a:solidFill>
                  <a:srgbClr val="184B5B"/>
                </a:solidFill>
              </a:rPr>
              <a:t>catheter</a:t>
            </a:r>
            <a:r>
              <a:rPr lang="it-IT" dirty="0">
                <a:solidFill>
                  <a:srgbClr val="184B5B"/>
                </a:solidFill>
              </a:rPr>
              <a:t>. In the </a:t>
            </a:r>
            <a:r>
              <a:rPr lang="it-IT" dirty="0" err="1">
                <a:solidFill>
                  <a:srgbClr val="184B5B"/>
                </a:solidFill>
              </a:rPr>
              <a:t>presence</a:t>
            </a:r>
            <a:r>
              <a:rPr lang="it-IT" dirty="0">
                <a:solidFill>
                  <a:srgbClr val="184B5B"/>
                </a:solidFill>
              </a:rPr>
              <a:t> of </a:t>
            </a:r>
            <a:r>
              <a:rPr lang="it-IT" dirty="0" err="1">
                <a:solidFill>
                  <a:srgbClr val="184B5B"/>
                </a:solidFill>
              </a:rPr>
              <a:t>bladder</a:t>
            </a:r>
            <a:r>
              <a:rPr lang="it-IT" dirty="0">
                <a:solidFill>
                  <a:srgbClr val="184B5B"/>
                </a:solidFill>
              </a:rPr>
              <a:t> </a:t>
            </a:r>
            <a:r>
              <a:rPr lang="it-IT" dirty="0" err="1">
                <a:solidFill>
                  <a:srgbClr val="184B5B"/>
                </a:solidFill>
              </a:rPr>
              <a:t>distension</a:t>
            </a:r>
            <a:r>
              <a:rPr lang="it-IT" dirty="0">
                <a:solidFill>
                  <a:srgbClr val="184B5B"/>
                </a:solidFill>
              </a:rPr>
              <a:t> </a:t>
            </a:r>
            <a:r>
              <a:rPr lang="it-IT" dirty="0" err="1">
                <a:solidFill>
                  <a:srgbClr val="184B5B"/>
                </a:solidFill>
              </a:rPr>
              <a:t>invite</a:t>
            </a:r>
            <a:r>
              <a:rPr lang="it-IT" dirty="0">
                <a:solidFill>
                  <a:srgbClr val="184B5B"/>
                </a:solidFill>
              </a:rPr>
              <a:t> the woman to urinate </a:t>
            </a:r>
            <a:r>
              <a:rPr lang="it-IT" dirty="0" err="1" smtClean="0">
                <a:solidFill>
                  <a:srgbClr val="184B5B"/>
                </a:solidFill>
              </a:rPr>
              <a:t>spontaneously</a:t>
            </a:r>
            <a:r>
              <a:rPr lang="it-IT" dirty="0" smtClean="0">
                <a:solidFill>
                  <a:srgbClr val="184B5B"/>
                </a:solidFill>
              </a:rPr>
              <a:t>. </a:t>
            </a:r>
            <a:endParaRPr lang="it-IT" dirty="0">
              <a:solidFill>
                <a:srgbClr val="184B5B"/>
              </a:solidFill>
            </a:endParaRPr>
          </a:p>
          <a:p>
            <a:pPr>
              <a:lnSpc>
                <a:spcPct val="110000"/>
              </a:lnSpc>
            </a:pPr>
            <a:endParaRPr lang="it-IT" dirty="0">
              <a:solidFill>
                <a:srgbClr val="184B5B"/>
              </a:solidFill>
            </a:endParaRPr>
          </a:p>
          <a:p>
            <a:pPr>
              <a:lnSpc>
                <a:spcPct val="110000"/>
              </a:lnSpc>
            </a:pPr>
            <a:r>
              <a:rPr lang="it-IT" dirty="0" err="1">
                <a:solidFill>
                  <a:srgbClr val="184B5B"/>
                </a:solidFill>
              </a:rPr>
              <a:t>It</a:t>
            </a:r>
            <a:r>
              <a:rPr lang="it-IT" dirty="0">
                <a:solidFill>
                  <a:srgbClr val="184B5B"/>
                </a:solidFill>
              </a:rPr>
              <a:t> </a:t>
            </a:r>
            <a:r>
              <a:rPr lang="it-IT" dirty="0" err="1">
                <a:solidFill>
                  <a:srgbClr val="184B5B"/>
                </a:solidFill>
              </a:rPr>
              <a:t>is</a:t>
            </a:r>
            <a:r>
              <a:rPr lang="it-IT" dirty="0">
                <a:solidFill>
                  <a:srgbClr val="184B5B"/>
                </a:solidFill>
              </a:rPr>
              <a:t> </a:t>
            </a:r>
            <a:r>
              <a:rPr lang="it-IT" dirty="0" err="1">
                <a:solidFill>
                  <a:srgbClr val="184B5B"/>
                </a:solidFill>
              </a:rPr>
              <a:t>advisable</a:t>
            </a:r>
            <a:r>
              <a:rPr lang="it-IT" dirty="0">
                <a:solidFill>
                  <a:srgbClr val="184B5B"/>
                </a:solidFill>
              </a:rPr>
              <a:t> to </a:t>
            </a:r>
            <a:r>
              <a:rPr lang="it-IT" dirty="0" err="1">
                <a:solidFill>
                  <a:srgbClr val="184B5B"/>
                </a:solidFill>
              </a:rPr>
              <a:t>wait</a:t>
            </a:r>
            <a:r>
              <a:rPr lang="it-IT" dirty="0">
                <a:solidFill>
                  <a:srgbClr val="184B5B"/>
                </a:solidFill>
              </a:rPr>
              <a:t> for the </a:t>
            </a:r>
            <a:r>
              <a:rPr lang="it-IT" dirty="0" err="1">
                <a:solidFill>
                  <a:srgbClr val="184B5B"/>
                </a:solidFill>
              </a:rPr>
              <a:t>escape</a:t>
            </a:r>
            <a:r>
              <a:rPr lang="it-IT" dirty="0">
                <a:solidFill>
                  <a:srgbClr val="184B5B"/>
                </a:solidFill>
              </a:rPr>
              <a:t> </a:t>
            </a:r>
            <a:r>
              <a:rPr lang="it-IT" dirty="0" err="1">
                <a:solidFill>
                  <a:srgbClr val="184B5B"/>
                </a:solidFill>
              </a:rPr>
              <a:t>spontaneous</a:t>
            </a:r>
            <a:r>
              <a:rPr lang="it-IT" dirty="0">
                <a:solidFill>
                  <a:srgbClr val="184B5B"/>
                </a:solidFill>
              </a:rPr>
              <a:t> </a:t>
            </a:r>
            <a:r>
              <a:rPr lang="it-IT" dirty="0" err="1">
                <a:solidFill>
                  <a:srgbClr val="184B5B"/>
                </a:solidFill>
              </a:rPr>
              <a:t>placental</a:t>
            </a:r>
            <a:r>
              <a:rPr lang="it-IT" dirty="0">
                <a:solidFill>
                  <a:srgbClr val="184B5B"/>
                </a:solidFill>
              </a:rPr>
              <a:t> </a:t>
            </a:r>
            <a:r>
              <a:rPr lang="it-IT" dirty="0" err="1">
                <a:solidFill>
                  <a:srgbClr val="184B5B"/>
                </a:solidFill>
              </a:rPr>
              <a:t>assessing</a:t>
            </a:r>
            <a:r>
              <a:rPr lang="it-IT" dirty="0">
                <a:solidFill>
                  <a:srgbClr val="184B5B"/>
                </a:solidFill>
              </a:rPr>
              <a:t> </a:t>
            </a:r>
            <a:r>
              <a:rPr lang="it-IT" dirty="0" err="1">
                <a:solidFill>
                  <a:srgbClr val="184B5B"/>
                </a:solidFill>
              </a:rPr>
              <a:t>blood</a:t>
            </a:r>
            <a:r>
              <a:rPr lang="it-IT" dirty="0">
                <a:solidFill>
                  <a:srgbClr val="184B5B"/>
                </a:solidFill>
              </a:rPr>
              <a:t> </a:t>
            </a:r>
            <a:r>
              <a:rPr lang="it-IT" dirty="0" err="1">
                <a:solidFill>
                  <a:srgbClr val="184B5B"/>
                </a:solidFill>
              </a:rPr>
              <a:t>loss</a:t>
            </a:r>
            <a:r>
              <a:rPr lang="it-IT" dirty="0">
                <a:solidFill>
                  <a:srgbClr val="184B5B"/>
                </a:solidFill>
              </a:rPr>
              <a:t> </a:t>
            </a:r>
            <a:r>
              <a:rPr lang="it-IT" dirty="0" err="1">
                <a:solidFill>
                  <a:srgbClr val="184B5B"/>
                </a:solidFill>
              </a:rPr>
              <a:t>without</a:t>
            </a:r>
            <a:r>
              <a:rPr lang="it-IT" dirty="0">
                <a:solidFill>
                  <a:srgbClr val="184B5B"/>
                </a:solidFill>
              </a:rPr>
              <a:t> </a:t>
            </a:r>
            <a:r>
              <a:rPr lang="it-IT" dirty="0" err="1">
                <a:solidFill>
                  <a:srgbClr val="184B5B"/>
                </a:solidFill>
              </a:rPr>
              <a:t>squeezing</a:t>
            </a:r>
            <a:r>
              <a:rPr lang="it-IT" dirty="0">
                <a:solidFill>
                  <a:srgbClr val="184B5B"/>
                </a:solidFill>
              </a:rPr>
              <a:t> the </a:t>
            </a:r>
            <a:r>
              <a:rPr lang="it-IT" dirty="0" err="1">
                <a:solidFill>
                  <a:srgbClr val="184B5B"/>
                </a:solidFill>
              </a:rPr>
              <a:t>maneuvers</a:t>
            </a:r>
            <a:r>
              <a:rPr lang="it-IT" dirty="0">
                <a:solidFill>
                  <a:srgbClr val="184B5B"/>
                </a:solidFill>
              </a:rPr>
              <a:t> </a:t>
            </a:r>
            <a:r>
              <a:rPr lang="it-IT" dirty="0" err="1">
                <a:solidFill>
                  <a:srgbClr val="184B5B"/>
                </a:solidFill>
              </a:rPr>
              <a:t>but</a:t>
            </a:r>
            <a:r>
              <a:rPr lang="it-IT" dirty="0">
                <a:solidFill>
                  <a:srgbClr val="184B5B"/>
                </a:solidFill>
              </a:rPr>
              <a:t> </a:t>
            </a:r>
            <a:r>
              <a:rPr lang="it-IT" dirty="0" err="1">
                <a:solidFill>
                  <a:srgbClr val="184B5B"/>
                </a:solidFill>
              </a:rPr>
              <a:t>believes</a:t>
            </a:r>
            <a:r>
              <a:rPr lang="it-IT" dirty="0">
                <a:solidFill>
                  <a:srgbClr val="184B5B"/>
                </a:solidFill>
              </a:rPr>
              <a:t> </a:t>
            </a:r>
            <a:r>
              <a:rPr lang="it-IT" dirty="0" err="1">
                <a:solidFill>
                  <a:srgbClr val="184B5B"/>
                </a:solidFill>
              </a:rPr>
              <a:t>exerting</a:t>
            </a:r>
            <a:r>
              <a:rPr lang="it-IT" dirty="0">
                <a:solidFill>
                  <a:srgbClr val="184B5B"/>
                </a:solidFill>
              </a:rPr>
              <a:t> a </a:t>
            </a:r>
            <a:r>
              <a:rPr lang="it-IT" dirty="0" err="1">
                <a:solidFill>
                  <a:srgbClr val="184B5B"/>
                </a:solidFill>
              </a:rPr>
              <a:t>modest</a:t>
            </a:r>
            <a:r>
              <a:rPr lang="it-IT" dirty="0">
                <a:solidFill>
                  <a:srgbClr val="184B5B"/>
                </a:solidFill>
              </a:rPr>
              <a:t> </a:t>
            </a:r>
            <a:r>
              <a:rPr lang="it-IT" dirty="0" err="1">
                <a:solidFill>
                  <a:srgbClr val="184B5B"/>
                </a:solidFill>
              </a:rPr>
              <a:t>traction</a:t>
            </a:r>
            <a:r>
              <a:rPr lang="it-IT" dirty="0">
                <a:solidFill>
                  <a:srgbClr val="184B5B"/>
                </a:solidFill>
              </a:rPr>
              <a:t> on the </a:t>
            </a:r>
            <a:r>
              <a:rPr lang="it-IT" dirty="0" err="1">
                <a:solidFill>
                  <a:srgbClr val="184B5B"/>
                </a:solidFill>
              </a:rPr>
              <a:t>umbilical</a:t>
            </a:r>
            <a:r>
              <a:rPr lang="it-IT" dirty="0">
                <a:solidFill>
                  <a:srgbClr val="184B5B"/>
                </a:solidFill>
              </a:rPr>
              <a:t> </a:t>
            </a:r>
            <a:r>
              <a:rPr lang="it-IT" dirty="0" err="1">
                <a:solidFill>
                  <a:srgbClr val="184B5B"/>
                </a:solidFill>
              </a:rPr>
              <a:t>cord</a:t>
            </a:r>
            <a:r>
              <a:rPr lang="it-IT" dirty="0">
                <a:solidFill>
                  <a:srgbClr val="184B5B"/>
                </a:solidFill>
              </a:rPr>
              <a:t> and </a:t>
            </a:r>
            <a:r>
              <a:rPr lang="it-IT" dirty="0" err="1">
                <a:solidFill>
                  <a:srgbClr val="184B5B"/>
                </a:solidFill>
              </a:rPr>
              <a:t>evaluating</a:t>
            </a:r>
            <a:r>
              <a:rPr lang="it-IT" dirty="0">
                <a:solidFill>
                  <a:srgbClr val="184B5B"/>
                </a:solidFill>
              </a:rPr>
              <a:t> the </a:t>
            </a:r>
            <a:r>
              <a:rPr lang="it-IT" dirty="0" err="1">
                <a:solidFill>
                  <a:srgbClr val="184B5B"/>
                </a:solidFill>
              </a:rPr>
              <a:t>signs</a:t>
            </a:r>
            <a:r>
              <a:rPr lang="it-IT" dirty="0">
                <a:solidFill>
                  <a:srgbClr val="184B5B"/>
                </a:solidFill>
              </a:rPr>
              <a:t> of </a:t>
            </a:r>
            <a:r>
              <a:rPr lang="it-IT" dirty="0" err="1">
                <a:solidFill>
                  <a:srgbClr val="184B5B"/>
                </a:solidFill>
              </a:rPr>
              <a:t>detachment</a:t>
            </a:r>
            <a:r>
              <a:rPr lang="it-IT" dirty="0">
                <a:solidFill>
                  <a:srgbClr val="184B5B"/>
                </a:solidFill>
              </a:rPr>
              <a:t> </a:t>
            </a:r>
            <a:r>
              <a:rPr lang="it-IT" dirty="0" err="1" smtClean="0">
                <a:solidFill>
                  <a:srgbClr val="184B5B"/>
                </a:solidFill>
              </a:rPr>
              <a:t>occurred</a:t>
            </a:r>
            <a:r>
              <a:rPr lang="it-IT" dirty="0" smtClean="0">
                <a:solidFill>
                  <a:srgbClr val="184B5B"/>
                </a:solidFill>
              </a:rPr>
              <a:t>.</a:t>
            </a:r>
            <a:endParaRPr lang="it-IT" dirty="0">
              <a:solidFill>
                <a:srgbClr val="184B5B"/>
              </a:solidFill>
            </a:endParaRPr>
          </a:p>
        </p:txBody>
      </p:sp>
    </p:spTree>
    <p:extLst>
      <p:ext uri="{BB962C8B-B14F-4D97-AF65-F5344CB8AC3E}">
        <p14:creationId xmlns:p14="http://schemas.microsoft.com/office/powerpoint/2010/main" val="34067254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12787" y="456164"/>
            <a:ext cx="7024744" cy="1143000"/>
          </a:xfrm>
        </p:spPr>
        <p:txBody>
          <a:bodyPr>
            <a:normAutofit/>
          </a:bodyPr>
          <a:lstStyle/>
          <a:p>
            <a:r>
              <a:rPr lang="it-IT" sz="2800" dirty="0" smtClean="0"/>
              <a:t>Care </a:t>
            </a:r>
            <a:r>
              <a:rPr lang="it-IT" sz="2800" dirty="0" err="1" smtClean="0"/>
              <a:t>after</a:t>
            </a:r>
            <a:r>
              <a:rPr lang="it-IT" sz="2800" dirty="0" smtClean="0"/>
              <a:t> </a:t>
            </a:r>
            <a:r>
              <a:rPr lang="it-IT" sz="2800" dirty="0" err="1" smtClean="0"/>
              <a:t>birth</a:t>
            </a:r>
            <a:r>
              <a:rPr lang="it-IT" sz="2800" dirty="0" smtClean="0"/>
              <a:t> – </a:t>
            </a:r>
            <a:r>
              <a:rPr lang="it-IT" sz="2800" dirty="0" err="1" smtClean="0"/>
              <a:t>Postpartum</a:t>
            </a:r>
            <a:r>
              <a:rPr lang="it-IT" sz="2800" dirty="0" smtClean="0"/>
              <a:t> care</a:t>
            </a:r>
            <a:endParaRPr lang="it-IT" sz="2800" dirty="0"/>
          </a:p>
        </p:txBody>
      </p:sp>
      <p:sp>
        <p:nvSpPr>
          <p:cNvPr id="4" name="Rettangolo 3"/>
          <p:cNvSpPr/>
          <p:nvPr/>
        </p:nvSpPr>
        <p:spPr>
          <a:xfrm>
            <a:off x="712787" y="1999771"/>
            <a:ext cx="7716837" cy="2525307"/>
          </a:xfrm>
          <a:prstGeom prst="rect">
            <a:avLst/>
          </a:prstGeom>
        </p:spPr>
        <p:txBody>
          <a:bodyPr wrap="square">
            <a:spAutoFit/>
          </a:bodyPr>
          <a:lstStyle/>
          <a:p>
            <a:pPr>
              <a:lnSpc>
                <a:spcPct val="110000"/>
              </a:lnSpc>
            </a:pPr>
            <a:r>
              <a:rPr lang="it-IT" dirty="0" err="1" smtClean="0">
                <a:solidFill>
                  <a:srgbClr val="184B5B"/>
                </a:solidFill>
              </a:rPr>
              <a:t>After</a:t>
            </a:r>
            <a:r>
              <a:rPr lang="it-IT" dirty="0" smtClean="0">
                <a:solidFill>
                  <a:srgbClr val="184B5B"/>
                </a:solidFill>
              </a:rPr>
              <a:t> </a:t>
            </a:r>
            <a:r>
              <a:rPr lang="it-IT" dirty="0" err="1">
                <a:solidFill>
                  <a:srgbClr val="184B5B"/>
                </a:solidFill>
              </a:rPr>
              <a:t>giving</a:t>
            </a:r>
            <a:r>
              <a:rPr lang="it-IT" dirty="0">
                <a:solidFill>
                  <a:srgbClr val="184B5B"/>
                </a:solidFill>
              </a:rPr>
              <a:t> </a:t>
            </a:r>
            <a:r>
              <a:rPr lang="it-IT" dirty="0" err="1">
                <a:solidFill>
                  <a:srgbClr val="184B5B"/>
                </a:solidFill>
              </a:rPr>
              <a:t>birth</a:t>
            </a:r>
            <a:r>
              <a:rPr lang="it-IT" dirty="0">
                <a:solidFill>
                  <a:srgbClr val="184B5B"/>
                </a:solidFill>
              </a:rPr>
              <a:t>, the new </a:t>
            </a:r>
            <a:r>
              <a:rPr lang="it-IT" dirty="0" err="1">
                <a:solidFill>
                  <a:srgbClr val="184B5B"/>
                </a:solidFill>
              </a:rPr>
              <a:t>mother</a:t>
            </a:r>
            <a:r>
              <a:rPr lang="it-IT" dirty="0">
                <a:solidFill>
                  <a:srgbClr val="184B5B"/>
                </a:solidFill>
              </a:rPr>
              <a:t> </a:t>
            </a:r>
            <a:r>
              <a:rPr lang="it-IT" dirty="0" err="1">
                <a:solidFill>
                  <a:srgbClr val="184B5B"/>
                </a:solidFill>
              </a:rPr>
              <a:t>spends</a:t>
            </a:r>
            <a:r>
              <a:rPr lang="it-IT" dirty="0">
                <a:solidFill>
                  <a:srgbClr val="184B5B"/>
                </a:solidFill>
              </a:rPr>
              <a:t> </a:t>
            </a:r>
            <a:r>
              <a:rPr lang="it-IT" dirty="0" err="1">
                <a:solidFill>
                  <a:srgbClr val="184B5B"/>
                </a:solidFill>
              </a:rPr>
              <a:t>two</a:t>
            </a:r>
            <a:r>
              <a:rPr lang="it-IT" dirty="0">
                <a:solidFill>
                  <a:srgbClr val="184B5B"/>
                </a:solidFill>
              </a:rPr>
              <a:t> hours in the </a:t>
            </a:r>
            <a:r>
              <a:rPr lang="it-IT" dirty="0" err="1">
                <a:solidFill>
                  <a:srgbClr val="184B5B"/>
                </a:solidFill>
              </a:rPr>
              <a:t>observation</a:t>
            </a:r>
            <a:r>
              <a:rPr lang="it-IT" dirty="0">
                <a:solidFill>
                  <a:srgbClr val="184B5B"/>
                </a:solidFill>
              </a:rPr>
              <a:t> </a:t>
            </a:r>
            <a:r>
              <a:rPr lang="it-IT" dirty="0" err="1">
                <a:solidFill>
                  <a:srgbClr val="184B5B"/>
                </a:solidFill>
              </a:rPr>
              <a:t>unit</a:t>
            </a:r>
            <a:r>
              <a:rPr lang="it-IT" dirty="0">
                <a:solidFill>
                  <a:srgbClr val="184B5B"/>
                </a:solidFill>
              </a:rPr>
              <a:t> </a:t>
            </a:r>
            <a:r>
              <a:rPr lang="it-IT" dirty="0" err="1">
                <a:solidFill>
                  <a:srgbClr val="184B5B"/>
                </a:solidFill>
              </a:rPr>
              <a:t>childbirth</a:t>
            </a:r>
            <a:r>
              <a:rPr lang="it-IT" dirty="0">
                <a:solidFill>
                  <a:srgbClr val="184B5B"/>
                </a:solidFill>
              </a:rPr>
              <a:t> </a:t>
            </a:r>
            <a:r>
              <a:rPr lang="it-IT" dirty="0" err="1">
                <a:solidFill>
                  <a:srgbClr val="184B5B"/>
                </a:solidFill>
              </a:rPr>
              <a:t>along</a:t>
            </a:r>
            <a:r>
              <a:rPr lang="it-IT" dirty="0">
                <a:solidFill>
                  <a:srgbClr val="184B5B"/>
                </a:solidFill>
              </a:rPr>
              <a:t> with </a:t>
            </a:r>
            <a:r>
              <a:rPr lang="it-IT" dirty="0" err="1">
                <a:solidFill>
                  <a:srgbClr val="184B5B"/>
                </a:solidFill>
              </a:rPr>
              <a:t>her</a:t>
            </a:r>
            <a:r>
              <a:rPr lang="it-IT" dirty="0">
                <a:solidFill>
                  <a:srgbClr val="184B5B"/>
                </a:solidFill>
              </a:rPr>
              <a:t> ​​baby. </a:t>
            </a:r>
          </a:p>
          <a:p>
            <a:pPr>
              <a:lnSpc>
                <a:spcPct val="110000"/>
              </a:lnSpc>
            </a:pPr>
            <a:endParaRPr lang="it-IT" dirty="0">
              <a:solidFill>
                <a:srgbClr val="184B5B"/>
              </a:solidFill>
            </a:endParaRPr>
          </a:p>
          <a:p>
            <a:pPr>
              <a:lnSpc>
                <a:spcPct val="110000"/>
              </a:lnSpc>
            </a:pPr>
            <a:r>
              <a:rPr lang="it-IT" dirty="0">
                <a:solidFill>
                  <a:srgbClr val="184B5B"/>
                </a:solidFill>
              </a:rPr>
              <a:t>In </a:t>
            </a:r>
            <a:r>
              <a:rPr lang="it-IT" dirty="0" err="1">
                <a:solidFill>
                  <a:srgbClr val="184B5B"/>
                </a:solidFill>
              </a:rPr>
              <a:t>this</a:t>
            </a:r>
            <a:r>
              <a:rPr lang="it-IT" dirty="0">
                <a:solidFill>
                  <a:srgbClr val="184B5B"/>
                </a:solidFill>
              </a:rPr>
              <a:t> </a:t>
            </a:r>
            <a:r>
              <a:rPr lang="it-IT" dirty="0" err="1">
                <a:solidFill>
                  <a:srgbClr val="184B5B"/>
                </a:solidFill>
              </a:rPr>
              <a:t>period</a:t>
            </a:r>
            <a:r>
              <a:rPr lang="it-IT" dirty="0">
                <a:solidFill>
                  <a:srgbClr val="184B5B"/>
                </a:solidFill>
              </a:rPr>
              <a:t> </a:t>
            </a:r>
            <a:r>
              <a:rPr lang="it-IT" dirty="0" err="1">
                <a:solidFill>
                  <a:srgbClr val="184B5B"/>
                </a:solidFill>
              </a:rPr>
              <a:t>it</a:t>
            </a:r>
            <a:r>
              <a:rPr lang="it-IT" dirty="0">
                <a:solidFill>
                  <a:srgbClr val="184B5B"/>
                </a:solidFill>
              </a:rPr>
              <a:t> </a:t>
            </a:r>
            <a:r>
              <a:rPr lang="it-IT" dirty="0" err="1">
                <a:solidFill>
                  <a:srgbClr val="184B5B"/>
                </a:solidFill>
              </a:rPr>
              <a:t>is</a:t>
            </a:r>
            <a:r>
              <a:rPr lang="it-IT" dirty="0">
                <a:solidFill>
                  <a:srgbClr val="184B5B"/>
                </a:solidFill>
              </a:rPr>
              <a:t> </a:t>
            </a:r>
            <a:r>
              <a:rPr lang="it-IT" dirty="0" err="1">
                <a:solidFill>
                  <a:srgbClr val="184B5B"/>
                </a:solidFill>
              </a:rPr>
              <a:t>important</a:t>
            </a:r>
            <a:r>
              <a:rPr lang="it-IT" dirty="0">
                <a:solidFill>
                  <a:srgbClr val="184B5B"/>
                </a:solidFill>
              </a:rPr>
              <a:t> to </a:t>
            </a:r>
            <a:r>
              <a:rPr lang="it-IT" dirty="0" err="1">
                <a:solidFill>
                  <a:srgbClr val="184B5B"/>
                </a:solidFill>
              </a:rPr>
              <a:t>constantly</a:t>
            </a:r>
            <a:r>
              <a:rPr lang="it-IT" dirty="0">
                <a:solidFill>
                  <a:srgbClr val="184B5B"/>
                </a:solidFill>
              </a:rPr>
              <a:t> </a:t>
            </a:r>
            <a:r>
              <a:rPr lang="it-IT" dirty="0" err="1">
                <a:solidFill>
                  <a:srgbClr val="184B5B"/>
                </a:solidFill>
              </a:rPr>
              <a:t>evaluate</a:t>
            </a:r>
            <a:r>
              <a:rPr lang="it-IT" dirty="0">
                <a:solidFill>
                  <a:srgbClr val="184B5B"/>
                </a:solidFill>
              </a:rPr>
              <a:t> the </a:t>
            </a:r>
            <a:r>
              <a:rPr lang="it-IT" dirty="0" err="1">
                <a:solidFill>
                  <a:srgbClr val="184B5B"/>
                </a:solidFill>
              </a:rPr>
              <a:t>maternal</a:t>
            </a:r>
            <a:r>
              <a:rPr lang="it-IT" dirty="0">
                <a:solidFill>
                  <a:srgbClr val="184B5B"/>
                </a:solidFill>
              </a:rPr>
              <a:t> and </a:t>
            </a:r>
            <a:r>
              <a:rPr lang="it-IT" dirty="0" err="1">
                <a:solidFill>
                  <a:srgbClr val="184B5B"/>
                </a:solidFill>
              </a:rPr>
              <a:t>neonatal</a:t>
            </a:r>
            <a:r>
              <a:rPr lang="it-IT" dirty="0">
                <a:solidFill>
                  <a:srgbClr val="184B5B"/>
                </a:solidFill>
              </a:rPr>
              <a:t> </a:t>
            </a:r>
            <a:r>
              <a:rPr lang="it-IT" dirty="0" err="1">
                <a:solidFill>
                  <a:srgbClr val="184B5B"/>
                </a:solidFill>
              </a:rPr>
              <a:t>well-being</a:t>
            </a:r>
            <a:r>
              <a:rPr lang="it-IT" dirty="0">
                <a:solidFill>
                  <a:srgbClr val="184B5B"/>
                </a:solidFill>
              </a:rPr>
              <a:t> </a:t>
            </a:r>
            <a:r>
              <a:rPr lang="it-IT" dirty="0" err="1">
                <a:solidFill>
                  <a:srgbClr val="184B5B"/>
                </a:solidFill>
              </a:rPr>
              <a:t>recorded</a:t>
            </a:r>
            <a:r>
              <a:rPr lang="it-IT" dirty="0">
                <a:solidFill>
                  <a:srgbClr val="184B5B"/>
                </a:solidFill>
              </a:rPr>
              <a:t> </a:t>
            </a:r>
            <a:r>
              <a:rPr lang="it-IT" dirty="0" err="1">
                <a:solidFill>
                  <a:srgbClr val="184B5B"/>
                </a:solidFill>
              </a:rPr>
              <a:t>surveillance</a:t>
            </a:r>
            <a:r>
              <a:rPr lang="it-IT" dirty="0">
                <a:solidFill>
                  <a:srgbClr val="184B5B"/>
                </a:solidFill>
              </a:rPr>
              <a:t> </a:t>
            </a:r>
            <a:r>
              <a:rPr lang="it-IT" dirty="0" err="1">
                <a:solidFill>
                  <a:srgbClr val="184B5B"/>
                </a:solidFill>
              </a:rPr>
              <a:t>documentation</a:t>
            </a:r>
            <a:r>
              <a:rPr lang="it-IT" dirty="0">
                <a:solidFill>
                  <a:srgbClr val="184B5B"/>
                </a:solidFill>
              </a:rPr>
              <a:t> to the </a:t>
            </a:r>
            <a:r>
              <a:rPr lang="it-IT" dirty="0" smtClean="0">
                <a:solidFill>
                  <a:srgbClr val="184B5B"/>
                </a:solidFill>
              </a:rPr>
              <a:t>appropriate. </a:t>
            </a:r>
            <a:endParaRPr lang="it-IT" dirty="0">
              <a:solidFill>
                <a:srgbClr val="184B5B"/>
              </a:solidFill>
            </a:endParaRPr>
          </a:p>
          <a:p>
            <a:pPr>
              <a:lnSpc>
                <a:spcPct val="110000"/>
              </a:lnSpc>
            </a:pPr>
            <a:endParaRPr lang="it-IT" dirty="0">
              <a:solidFill>
                <a:srgbClr val="184B5B"/>
              </a:solidFill>
            </a:endParaRPr>
          </a:p>
          <a:p>
            <a:pPr>
              <a:lnSpc>
                <a:spcPct val="110000"/>
              </a:lnSpc>
            </a:pPr>
            <a:r>
              <a:rPr lang="it-IT" dirty="0">
                <a:solidFill>
                  <a:srgbClr val="184B5B"/>
                </a:solidFill>
              </a:rPr>
              <a:t>To </a:t>
            </a:r>
            <a:r>
              <a:rPr lang="it-IT" dirty="0" err="1">
                <a:solidFill>
                  <a:srgbClr val="184B5B"/>
                </a:solidFill>
              </a:rPr>
              <a:t>promote</a:t>
            </a:r>
            <a:r>
              <a:rPr lang="it-IT" dirty="0">
                <a:solidFill>
                  <a:srgbClr val="184B5B"/>
                </a:solidFill>
              </a:rPr>
              <a:t> </a:t>
            </a:r>
            <a:r>
              <a:rPr lang="it-IT" dirty="0" err="1">
                <a:solidFill>
                  <a:srgbClr val="184B5B"/>
                </a:solidFill>
              </a:rPr>
              <a:t>bonding</a:t>
            </a:r>
            <a:r>
              <a:rPr lang="it-IT" dirty="0">
                <a:solidFill>
                  <a:srgbClr val="184B5B"/>
                </a:solidFill>
              </a:rPr>
              <a:t> and the first of the baby </a:t>
            </a:r>
            <a:r>
              <a:rPr lang="it-IT" dirty="0" err="1">
                <a:solidFill>
                  <a:srgbClr val="184B5B"/>
                </a:solidFill>
              </a:rPr>
              <a:t>sucking</a:t>
            </a:r>
            <a:r>
              <a:rPr lang="it-IT" dirty="0">
                <a:solidFill>
                  <a:srgbClr val="184B5B"/>
                </a:solidFill>
              </a:rPr>
              <a:t> </a:t>
            </a:r>
            <a:r>
              <a:rPr lang="it-IT" dirty="0" err="1">
                <a:solidFill>
                  <a:srgbClr val="184B5B"/>
                </a:solidFill>
              </a:rPr>
              <a:t>at</a:t>
            </a:r>
            <a:r>
              <a:rPr lang="it-IT" dirty="0">
                <a:solidFill>
                  <a:srgbClr val="184B5B"/>
                </a:solidFill>
              </a:rPr>
              <a:t> the </a:t>
            </a:r>
            <a:r>
              <a:rPr lang="it-IT" dirty="0" err="1" smtClean="0">
                <a:solidFill>
                  <a:srgbClr val="184B5B"/>
                </a:solidFill>
              </a:rPr>
              <a:t>breast</a:t>
            </a:r>
            <a:r>
              <a:rPr lang="it-IT" dirty="0" smtClean="0">
                <a:solidFill>
                  <a:srgbClr val="184B5B"/>
                </a:solidFill>
              </a:rPr>
              <a:t>.</a:t>
            </a:r>
          </a:p>
        </p:txBody>
      </p:sp>
    </p:spTree>
    <p:extLst>
      <p:ext uri="{BB962C8B-B14F-4D97-AF65-F5344CB8AC3E}">
        <p14:creationId xmlns:p14="http://schemas.microsoft.com/office/powerpoint/2010/main" val="22494681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742949531"/>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
        <p:nvSpPr>
          <p:cNvPr id="6" name="Rettangolo 5"/>
          <p:cNvSpPr/>
          <p:nvPr/>
        </p:nvSpPr>
        <p:spPr>
          <a:xfrm>
            <a:off x="5025119" y="1236800"/>
            <a:ext cx="3327391" cy="369332"/>
          </a:xfrm>
          <a:prstGeom prst="rect">
            <a:avLst/>
          </a:prstGeom>
          <a:solidFill>
            <a:schemeClr val="accent4">
              <a:lumMod val="75000"/>
            </a:schemeClr>
          </a:solidFill>
        </p:spPr>
        <p:txBody>
          <a:bodyPr wrap="none">
            <a:spAutoFit/>
          </a:bodyPr>
          <a:lstStyle/>
          <a:p>
            <a:r>
              <a:rPr lang="it-IT" dirty="0">
                <a:solidFill>
                  <a:schemeClr val="bg1"/>
                </a:solidFill>
              </a:rPr>
              <a:t>With high </a:t>
            </a:r>
            <a:r>
              <a:rPr lang="it-IT" dirty="0" err="1">
                <a:solidFill>
                  <a:schemeClr val="bg1"/>
                </a:solidFill>
              </a:rPr>
              <a:t>level</a:t>
            </a:r>
            <a:r>
              <a:rPr lang="it-IT" dirty="0">
                <a:solidFill>
                  <a:schemeClr val="bg1"/>
                </a:solidFill>
              </a:rPr>
              <a:t> of </a:t>
            </a:r>
            <a:r>
              <a:rPr lang="it-IT" dirty="0" err="1">
                <a:solidFill>
                  <a:schemeClr val="bg1"/>
                </a:solidFill>
              </a:rPr>
              <a:t>education</a:t>
            </a:r>
            <a:endParaRPr lang="it-IT" dirty="0">
              <a:solidFill>
                <a:schemeClr val="bg1"/>
              </a:solidFill>
            </a:endParaRPr>
          </a:p>
        </p:txBody>
      </p:sp>
      <p:pic>
        <p:nvPicPr>
          <p:cNvPr id="7" name="Immagine 6"/>
          <p:cNvPicPr>
            <a:picLocks noChangeAspect="1"/>
          </p:cNvPicPr>
          <p:nvPr/>
        </p:nvPicPr>
        <p:blipFill rotWithShape="1">
          <a:blip r:embed="rId7"/>
          <a:srcRect l="12822" t="6963" r="7330" b="34544"/>
          <a:stretch/>
        </p:blipFill>
        <p:spPr>
          <a:xfrm>
            <a:off x="4528020" y="1864778"/>
            <a:ext cx="497099" cy="387685"/>
          </a:xfrm>
          <a:prstGeom prst="rect">
            <a:avLst/>
          </a:prstGeom>
          <a:noFill/>
        </p:spPr>
      </p:pic>
      <p:sp>
        <p:nvSpPr>
          <p:cNvPr id="8" name="Ovale 7"/>
          <p:cNvSpPr/>
          <p:nvPr/>
        </p:nvSpPr>
        <p:spPr>
          <a:xfrm>
            <a:off x="3878165" y="1721703"/>
            <a:ext cx="1684421" cy="1562184"/>
          </a:xfrm>
          <a:prstGeom prst="ellipse">
            <a:avLst/>
          </a:prstGeom>
          <a:noFill/>
          <a:ln w="762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CasellaDiTesto 8"/>
          <p:cNvSpPr txBox="1"/>
          <p:nvPr/>
        </p:nvSpPr>
        <p:spPr>
          <a:xfrm>
            <a:off x="3977047" y="2366379"/>
            <a:ext cx="1503921" cy="461665"/>
          </a:xfrm>
          <a:prstGeom prst="rect">
            <a:avLst/>
          </a:prstGeom>
          <a:solidFill>
            <a:srgbClr val="800000"/>
          </a:solidFill>
        </p:spPr>
        <p:txBody>
          <a:bodyPr wrap="square" rtlCol="0">
            <a:spAutoFit/>
          </a:bodyPr>
          <a:lstStyle/>
          <a:p>
            <a:r>
              <a:rPr lang="it-IT" sz="1200" dirty="0" smtClean="0">
                <a:solidFill>
                  <a:srgbClr val="FFFF00"/>
                </a:solidFill>
              </a:rPr>
              <a:t>With </a:t>
            </a:r>
            <a:r>
              <a:rPr lang="it-IT" sz="1200" dirty="0" err="1" smtClean="0">
                <a:solidFill>
                  <a:srgbClr val="FFFF00"/>
                </a:solidFill>
              </a:rPr>
              <a:t>competence</a:t>
            </a:r>
            <a:endParaRPr lang="it-IT" sz="1200" dirty="0">
              <a:solidFill>
                <a:srgbClr val="FFFF00"/>
              </a:solidFill>
            </a:endParaRPr>
          </a:p>
        </p:txBody>
      </p:sp>
    </p:spTree>
    <p:extLst>
      <p:ext uri="{BB962C8B-B14F-4D97-AF65-F5344CB8AC3E}">
        <p14:creationId xmlns:p14="http://schemas.microsoft.com/office/powerpoint/2010/main" val="343860140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22236" y="4017962"/>
            <a:ext cx="5916593" cy="1439863"/>
          </a:xfrm>
        </p:spPr>
        <p:txBody>
          <a:bodyPr/>
          <a:lstStyle/>
          <a:p>
            <a:pPr eaLnBrk="1" hangingPunct="1">
              <a:defRPr/>
            </a:pPr>
            <a:r>
              <a:rPr lang="it-IT" sz="2800" i="1" dirty="0">
                <a:solidFill>
                  <a:srgbClr val="CC3300"/>
                </a:solidFill>
                <a:latin typeface="Times New Roman" charset="0"/>
                <a:cs typeface="Lucida Sans Unicode" charset="0"/>
              </a:rPr>
              <a:t>MIDWIFERY </a:t>
            </a:r>
            <a:r>
              <a:rPr lang="it-IT" sz="2800" i="1" dirty="0" smtClean="0">
                <a:solidFill>
                  <a:srgbClr val="CC3300"/>
                </a:solidFill>
                <a:latin typeface="Times New Roman" charset="0"/>
                <a:cs typeface="Lucida Sans Unicode" charset="0"/>
              </a:rPr>
              <a:t>PARTNERSHIP MODEL</a:t>
            </a:r>
            <a:r>
              <a:rPr lang="it-IT" sz="2800" i="1" dirty="0">
                <a:solidFill>
                  <a:srgbClr val="CC3300"/>
                </a:solidFill>
                <a:latin typeface="Times New Roman" charset="0"/>
                <a:cs typeface="Lucida Sans Unicode" charset="0"/>
              </a:rPr>
              <a:t/>
            </a:r>
            <a:br>
              <a:rPr lang="it-IT" sz="2800" i="1" dirty="0">
                <a:solidFill>
                  <a:srgbClr val="CC3300"/>
                </a:solidFill>
                <a:latin typeface="Times New Roman" charset="0"/>
                <a:cs typeface="Lucida Sans Unicode" charset="0"/>
              </a:rPr>
            </a:br>
            <a:r>
              <a:rPr lang="it-IT" sz="2800" i="1" dirty="0" err="1">
                <a:solidFill>
                  <a:srgbClr val="CC3300"/>
                </a:solidFill>
                <a:latin typeface="Times New Roman" charset="0"/>
                <a:cs typeface="Lucida Sans Unicode" charset="0"/>
              </a:rPr>
              <a:t>working</a:t>
            </a:r>
            <a:r>
              <a:rPr lang="it-IT" sz="2800" i="1" dirty="0">
                <a:solidFill>
                  <a:srgbClr val="CC3300"/>
                </a:solidFill>
                <a:latin typeface="Times New Roman" charset="0"/>
                <a:cs typeface="Lucida Sans Unicode" charset="0"/>
              </a:rPr>
              <a:t> with woman </a:t>
            </a:r>
            <a:r>
              <a:rPr lang="it-IT" sz="1800" i="1" dirty="0">
                <a:solidFill>
                  <a:srgbClr val="CC3300"/>
                </a:solidFill>
                <a:latin typeface="Times New Roman" charset="0"/>
                <a:cs typeface="Lucida Sans Unicode" charset="0"/>
              </a:rPr>
              <a:t>(1995, 1998)</a:t>
            </a:r>
            <a:endParaRPr lang="it-IT" dirty="0">
              <a:latin typeface="Times New Roman" charset="0"/>
              <a:cs typeface="Lucida Sans Unicode" charset="0"/>
            </a:endParaRPr>
          </a:p>
        </p:txBody>
      </p:sp>
      <p:sp>
        <p:nvSpPr>
          <p:cNvPr id="12293" name="Rectangle 6"/>
          <p:cNvSpPr>
            <a:spLocks noChangeArrowheads="1"/>
          </p:cNvSpPr>
          <p:nvPr/>
        </p:nvSpPr>
        <p:spPr bwMode="auto">
          <a:xfrm>
            <a:off x="0" y="304800"/>
            <a:ext cx="9144000"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lstStyle/>
          <a:p>
            <a:pPr marL="342900" indent="-342900" algn="ctr">
              <a:spcBef>
                <a:spcPts val="800"/>
              </a:spcBef>
              <a:defRPr/>
            </a:pPr>
            <a:r>
              <a:rPr lang="it-IT" sz="3200" dirty="0">
                <a:solidFill>
                  <a:srgbClr val="000000"/>
                </a:solidFill>
                <a:cs typeface="Lucida Sans Unicode" charset="0"/>
              </a:rPr>
              <a:t>				</a:t>
            </a:r>
          </a:p>
          <a:p>
            <a:pPr marL="342900" indent="-342900">
              <a:spcBef>
                <a:spcPts val="800"/>
              </a:spcBef>
              <a:defRPr/>
            </a:pPr>
            <a:r>
              <a:rPr lang="it-IT" sz="3200" dirty="0">
                <a:solidFill>
                  <a:srgbClr val="000000"/>
                </a:solidFill>
                <a:cs typeface="Lucida Sans Unicode" charset="0"/>
              </a:rPr>
              <a:t>                													</a:t>
            </a:r>
          </a:p>
        </p:txBody>
      </p:sp>
      <p:sp>
        <p:nvSpPr>
          <p:cNvPr id="12294" name="Rectangle 7"/>
          <p:cNvSpPr>
            <a:spLocks noChangeArrowheads="1"/>
          </p:cNvSpPr>
          <p:nvPr/>
        </p:nvSpPr>
        <p:spPr bwMode="auto">
          <a:xfrm>
            <a:off x="685800" y="5562600"/>
            <a:ext cx="77724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it-IT" sz="1400" b="1">
                <a:solidFill>
                  <a:srgbClr val="000000"/>
                </a:solidFill>
                <a:cs typeface="Lucida Sans Unicode" charset="0"/>
              </a:rPr>
              <a:t>Lesley Ann Page, Rona McCandlish,</a:t>
            </a:r>
            <a:r>
              <a:rPr lang="it-IT" sz="1400">
                <a:solidFill>
                  <a:srgbClr val="000000"/>
                </a:solidFill>
                <a:cs typeface="Lucida Sans Unicode" charset="0"/>
              </a:rPr>
              <a:t> The New Midwifery . </a:t>
            </a:r>
            <a:r>
              <a:rPr lang="it-IT" sz="1400" i="1">
                <a:solidFill>
                  <a:srgbClr val="000000"/>
                </a:solidFill>
                <a:cs typeface="Lucida Sans Unicode" charset="0"/>
              </a:rPr>
              <a:t>The New Midwifery  Science and Sensitivity in Practice</a:t>
            </a:r>
            <a:r>
              <a:rPr lang="it-IT" sz="1400">
                <a:solidFill>
                  <a:srgbClr val="000000"/>
                </a:solidFill>
                <a:cs typeface="Lucida Sans Unicode" charset="0"/>
              </a:rPr>
              <a:t>. 2° ed. Churchill Livingstone., Elsevier, 2006</a:t>
            </a:r>
            <a:endParaRPr lang="it-IT" sz="1400" i="1">
              <a:solidFill>
                <a:srgbClr val="000000"/>
              </a:solidFill>
              <a:cs typeface="Lucida Sans Unicode" charset="0"/>
            </a:endParaRPr>
          </a:p>
        </p:txBody>
      </p:sp>
      <p:pic>
        <p:nvPicPr>
          <p:cNvPr id="27654" name="Picture 2" descr="C:\Documents and Settings\User\Desktop\5 maggio 2010\nuova_zelan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182880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Segnaposto piè di pagina 3"/>
          <p:cNvSpPr>
            <a:spLocks noGrp="1"/>
          </p:cNvSpPr>
          <p:nvPr>
            <p:ph type="ftr" sz="quarter" idx="1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Times New Roman" charset="0"/>
                <a:ea typeface="ＭＳ Ｐゴシック" charset="0"/>
                <a:cs typeface="Lucida Sans Unicode"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Times New Roman" charset="0"/>
                <a:ea typeface="Lucida Sans Unicode" charset="0"/>
                <a:cs typeface="Lucida Sans Unicode"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Lucida Sans Unicode" charset="0"/>
                <a:cs typeface="Lucida Sans Unicode"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Times New Roman" charset="0"/>
                <a:ea typeface="Lucida Sans Unicode" charset="0"/>
                <a:cs typeface="Lucida Sans Unicode"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Times New Roman" charset="0"/>
                <a:ea typeface="Lucida Sans Unicode" charset="0"/>
                <a:cs typeface="Lucida Sans Unicode" charset="0"/>
              </a:defRPr>
            </a:lvl5pPr>
            <a:lvl6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Times New Roman" charset="0"/>
                <a:ea typeface="Lucida Sans Unicode" charset="0"/>
                <a:cs typeface="Lucida Sans Unicode" charset="0"/>
              </a:defRPr>
            </a:lvl6pPr>
            <a:lvl7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Times New Roman" charset="0"/>
                <a:ea typeface="Lucida Sans Unicode" charset="0"/>
                <a:cs typeface="Lucida Sans Unicode" charset="0"/>
              </a:defRPr>
            </a:lvl7pPr>
            <a:lvl8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Times New Roman" charset="0"/>
                <a:ea typeface="Lucida Sans Unicode" charset="0"/>
                <a:cs typeface="Lucida Sans Unicode" charset="0"/>
              </a:defRPr>
            </a:lvl8pPr>
            <a:lvl9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Times New Roman" charset="0"/>
                <a:ea typeface="Lucida Sans Unicode" charset="0"/>
                <a:cs typeface="Lucida Sans Unicode" charset="0"/>
              </a:defRPr>
            </a:lvl9pPr>
          </a:lstStyle>
          <a:p>
            <a:pPr>
              <a:defRPr/>
            </a:pPr>
            <a:r>
              <a:rPr lang="it-IT" sz="1400"/>
              <a:t>Pellegrini E.(a cura di)</a:t>
            </a:r>
          </a:p>
        </p:txBody>
      </p:sp>
      <p:pic>
        <p:nvPicPr>
          <p:cNvPr id="1229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 y="2060575"/>
            <a:ext cx="1778000" cy="120132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 name="Immagine 1"/>
          <p:cNvPicPr>
            <a:picLocks noChangeAspect="1"/>
          </p:cNvPicPr>
          <p:nvPr/>
        </p:nvPicPr>
        <p:blipFill>
          <a:blip r:embed="rId4"/>
          <a:stretch>
            <a:fillRect/>
          </a:stretch>
        </p:blipFill>
        <p:spPr>
          <a:xfrm>
            <a:off x="3763211" y="855245"/>
            <a:ext cx="2045368" cy="2045368"/>
          </a:xfrm>
          <a:prstGeom prst="rect">
            <a:avLst/>
          </a:prstGeom>
        </p:spPr>
      </p:pic>
      <p:sp>
        <p:nvSpPr>
          <p:cNvPr id="3" name="Segnaposto contenuto 2"/>
          <p:cNvSpPr>
            <a:spLocks noGrp="1"/>
          </p:cNvSpPr>
          <p:nvPr>
            <p:ph idx="1"/>
          </p:nvPr>
        </p:nvSpPr>
        <p:spPr/>
        <p:txBody>
          <a:bodyPr/>
          <a:lstStyle/>
          <a:p>
            <a:endParaRPr lang="it-IT"/>
          </a:p>
        </p:txBody>
      </p:sp>
      <p:sp>
        <p:nvSpPr>
          <p:cNvPr id="4" name="CasellaDiTesto 3"/>
          <p:cNvSpPr txBox="1"/>
          <p:nvPr/>
        </p:nvSpPr>
        <p:spPr>
          <a:xfrm>
            <a:off x="5808579" y="855245"/>
            <a:ext cx="1931238" cy="646331"/>
          </a:xfrm>
          <a:prstGeom prst="rect">
            <a:avLst/>
          </a:prstGeom>
          <a:noFill/>
          <a:ln>
            <a:solidFill>
              <a:schemeClr val="accent6">
                <a:lumMod val="75000"/>
              </a:schemeClr>
            </a:solidFill>
          </a:ln>
        </p:spPr>
        <p:txBody>
          <a:bodyPr wrap="none" rtlCol="0">
            <a:spAutoFit/>
          </a:bodyPr>
          <a:lstStyle/>
          <a:p>
            <a:r>
              <a:rPr lang="it-IT" dirty="0" smtClean="0"/>
              <a:t>Karen </a:t>
            </a:r>
            <a:r>
              <a:rPr lang="it-IT" dirty="0" err="1" smtClean="0"/>
              <a:t>Guilliland</a:t>
            </a:r>
            <a:endParaRPr lang="it-IT" dirty="0" smtClean="0"/>
          </a:p>
          <a:p>
            <a:r>
              <a:rPr lang="it-IT" dirty="0" smtClean="0"/>
              <a:t>Sally </a:t>
            </a:r>
            <a:r>
              <a:rPr lang="it-IT" dirty="0" err="1"/>
              <a:t>P</a:t>
            </a:r>
            <a:r>
              <a:rPr lang="it-IT" dirty="0" err="1" smtClean="0"/>
              <a:t>airman</a:t>
            </a:r>
            <a:endParaRPr lang="it-IT" dirty="0"/>
          </a:p>
        </p:txBody>
      </p:sp>
    </p:spTree>
    <p:extLst>
      <p:ext uri="{BB962C8B-B14F-4D97-AF65-F5344CB8AC3E}">
        <p14:creationId xmlns:p14="http://schemas.microsoft.com/office/powerpoint/2010/main" val="30229116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468313" y="823985"/>
            <a:ext cx="8208962" cy="1108075"/>
          </a:xfrm>
        </p:spPr>
        <p:txBody>
          <a:bodyPr>
            <a:normAutofit lnSpcReduction="10000"/>
          </a:bodyPr>
          <a:lstStyle/>
          <a:p>
            <a:pPr algn="ctr" eaLnBrk="1" hangingPunct="1">
              <a:buFont typeface="Wingdings" charset="0"/>
              <a:buNone/>
            </a:pPr>
            <a:r>
              <a:rPr lang="en-GB" sz="2000" i="1" dirty="0">
                <a:latin typeface="Georgia" charset="0"/>
              </a:rPr>
              <a:t>Obstetrics and Gynaecology Clinic of </a:t>
            </a:r>
          </a:p>
          <a:p>
            <a:pPr algn="ctr" eaLnBrk="1" hangingPunct="1">
              <a:buFont typeface="Wingdings" charset="0"/>
              <a:buNone/>
            </a:pPr>
            <a:r>
              <a:rPr lang="en-GB" sz="2000" i="1" u="sng" dirty="0">
                <a:solidFill>
                  <a:schemeClr val="accent1"/>
                </a:solidFill>
                <a:latin typeface="Georgia" charset="0"/>
              </a:rPr>
              <a:t>San Gerardo Hospital in Monza</a:t>
            </a:r>
            <a:r>
              <a:rPr lang="en-GB" sz="2000" i="1" dirty="0">
                <a:latin typeface="Georgia" charset="0"/>
              </a:rPr>
              <a:t>:</a:t>
            </a:r>
            <a:r>
              <a:rPr lang="it-IT" sz="2000" i="1" dirty="0">
                <a:latin typeface="Georgia" charset="0"/>
              </a:rPr>
              <a:t> </a:t>
            </a:r>
            <a:r>
              <a:rPr lang="en-GB" sz="2000" i="1" dirty="0">
                <a:latin typeface="Georgia" charset="0"/>
              </a:rPr>
              <a:t>Maternity Department</a:t>
            </a:r>
          </a:p>
          <a:p>
            <a:pPr algn="ctr" eaLnBrk="1" hangingPunct="1">
              <a:buFont typeface="Wingdings" charset="0"/>
              <a:buNone/>
            </a:pPr>
            <a:r>
              <a:rPr lang="en-GB" sz="2000" dirty="0" smtClean="0">
                <a:latin typeface="Georgia" charset="0"/>
              </a:rPr>
              <a:t>University of Milano-</a:t>
            </a:r>
            <a:r>
              <a:rPr lang="en-GB" sz="2000" dirty="0" err="1" smtClean="0">
                <a:latin typeface="Georgia" charset="0"/>
              </a:rPr>
              <a:t>Bicocca</a:t>
            </a:r>
            <a:endParaRPr lang="en-GB" sz="2000" dirty="0">
              <a:latin typeface="Georgia" charset="0"/>
            </a:endParaRPr>
          </a:p>
          <a:p>
            <a:pPr algn="ctr" eaLnBrk="1" hangingPunct="1">
              <a:buFont typeface="Wingdings" charset="0"/>
              <a:buChar char="q"/>
            </a:pPr>
            <a:endParaRPr lang="it-IT" sz="1600" dirty="0">
              <a:latin typeface="Georgia" charset="0"/>
            </a:endParaRPr>
          </a:p>
        </p:txBody>
      </p:sp>
      <p:sp>
        <p:nvSpPr>
          <p:cNvPr id="16388" name="Text Box 4"/>
          <p:cNvSpPr txBox="1">
            <a:spLocks noChangeArrowheads="1"/>
          </p:cNvSpPr>
          <p:nvPr/>
        </p:nvSpPr>
        <p:spPr bwMode="auto">
          <a:xfrm>
            <a:off x="613065" y="2105868"/>
            <a:ext cx="475138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just" eaLnBrk="1" hangingPunct="1">
              <a:buClr>
                <a:schemeClr val="accent1"/>
              </a:buClr>
              <a:buFont typeface="Wingdings" charset="0"/>
              <a:buChar char="q"/>
            </a:pPr>
            <a:r>
              <a:rPr lang="en-GB" sz="1600" dirty="0"/>
              <a:t> 3rd LEVEL PERINATAL CARE</a:t>
            </a:r>
          </a:p>
          <a:p>
            <a:pPr algn="just" eaLnBrk="1" hangingPunct="1">
              <a:buClr>
                <a:schemeClr val="accent1"/>
              </a:buClr>
              <a:buFont typeface="Wingdings" charset="0"/>
              <a:buNone/>
            </a:pPr>
            <a:r>
              <a:rPr lang="en-GB" sz="1600" dirty="0"/>
              <a:t> </a:t>
            </a:r>
          </a:p>
          <a:p>
            <a:pPr algn="just" eaLnBrk="1" hangingPunct="1">
              <a:buClr>
                <a:schemeClr val="accent1"/>
              </a:buClr>
              <a:buFont typeface="Wingdings" charset="0"/>
              <a:buChar char="q"/>
            </a:pPr>
            <a:r>
              <a:rPr lang="en-GB" sz="1600" dirty="0"/>
              <a:t> 3000 DELIVERY/YEAR</a:t>
            </a:r>
          </a:p>
          <a:p>
            <a:pPr algn="just" eaLnBrk="1" hangingPunct="1">
              <a:buClr>
                <a:schemeClr val="accent1"/>
              </a:buClr>
              <a:buFont typeface="Wingdings" charset="0"/>
              <a:buNone/>
            </a:pPr>
            <a:endParaRPr lang="en-GB" sz="1600" dirty="0"/>
          </a:p>
          <a:p>
            <a:pPr algn="just" eaLnBrk="1" hangingPunct="1">
              <a:buClr>
                <a:schemeClr val="accent1"/>
              </a:buClr>
              <a:buFont typeface="Wingdings" charset="0"/>
              <a:buChar char="q"/>
            </a:pPr>
            <a:r>
              <a:rPr lang="en-GB" sz="1600" dirty="0"/>
              <a:t> MULTIETHNIC </a:t>
            </a:r>
            <a:r>
              <a:rPr lang="en-GB" sz="1600" dirty="0" smtClean="0"/>
              <a:t>CENTRE (30% non EU citizen)</a:t>
            </a:r>
          </a:p>
          <a:p>
            <a:pPr algn="just" eaLnBrk="1" hangingPunct="1">
              <a:buClr>
                <a:schemeClr val="accent1"/>
              </a:buClr>
              <a:buFont typeface="Wingdings" charset="0"/>
              <a:buChar char="q"/>
            </a:pPr>
            <a:endParaRPr lang="en-GB" sz="1600" dirty="0"/>
          </a:p>
          <a:p>
            <a:pPr algn="just" eaLnBrk="1" hangingPunct="1">
              <a:buClr>
                <a:schemeClr val="accent1"/>
              </a:buClr>
              <a:buFont typeface="Wingdings" charset="0"/>
              <a:buChar char="q"/>
            </a:pPr>
            <a:r>
              <a:rPr lang="en-GB" sz="1600" dirty="0"/>
              <a:t> </a:t>
            </a:r>
            <a:r>
              <a:rPr lang="en-GB" sz="1600" dirty="0" smtClean="0">
                <a:solidFill>
                  <a:srgbClr val="800000"/>
                </a:solidFill>
              </a:rPr>
              <a:t>Midwifery Office for pregnancy at low risk</a:t>
            </a:r>
          </a:p>
          <a:p>
            <a:pPr algn="just" eaLnBrk="1" hangingPunct="1">
              <a:buClr>
                <a:schemeClr val="accent1"/>
              </a:buClr>
              <a:buFont typeface="Wingdings" charset="0"/>
              <a:buChar char="q"/>
            </a:pPr>
            <a:endParaRPr lang="en-GB" sz="1600" dirty="0">
              <a:solidFill>
                <a:srgbClr val="800000"/>
              </a:solidFill>
            </a:endParaRPr>
          </a:p>
          <a:p>
            <a:pPr algn="just" eaLnBrk="1" hangingPunct="1">
              <a:buClr>
                <a:schemeClr val="accent1"/>
              </a:buClr>
              <a:buFont typeface="Wingdings" charset="0"/>
              <a:buChar char="q"/>
            </a:pPr>
            <a:r>
              <a:rPr lang="en-GB" sz="1600" dirty="0" smtClean="0">
                <a:solidFill>
                  <a:srgbClr val="800000"/>
                </a:solidFill>
              </a:rPr>
              <a:t> Midwife practice independently </a:t>
            </a:r>
            <a:endParaRPr lang="it-IT" sz="1600" dirty="0">
              <a:solidFill>
                <a:srgbClr val="800000"/>
              </a:solidFill>
            </a:endParaRPr>
          </a:p>
        </p:txBody>
      </p:sp>
      <p:sp>
        <p:nvSpPr>
          <p:cNvPr id="6" name="Segnaposto numero diapositiva 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44822FC-7792-974B-AC97-C596B8DB6B7E}" type="slidenum">
              <a:rPr lang="it-IT">
                <a:solidFill>
                  <a:srgbClr val="7B9899"/>
                </a:solidFill>
              </a:rPr>
              <a:pPr eaLnBrk="1" hangingPunct="1"/>
              <a:t>4</a:t>
            </a:fld>
            <a:endParaRPr lang="it-IT">
              <a:solidFill>
                <a:srgbClr val="7B9899"/>
              </a:solidFill>
            </a:endParaRPr>
          </a:p>
        </p:txBody>
      </p:sp>
      <p:pic>
        <p:nvPicPr>
          <p:cNvPr id="1639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452" y="4720587"/>
            <a:ext cx="3185189" cy="175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613065" y="4720587"/>
            <a:ext cx="2368782" cy="369332"/>
          </a:xfrm>
          <a:prstGeom prst="rect">
            <a:avLst/>
          </a:prstGeom>
          <a:noFill/>
          <a:ln>
            <a:solidFill>
              <a:schemeClr val="accent6">
                <a:lumMod val="75000"/>
              </a:schemeClr>
            </a:solidFill>
          </a:ln>
        </p:spPr>
        <p:txBody>
          <a:bodyPr wrap="none" rtlCol="0">
            <a:spAutoFit/>
          </a:bodyPr>
          <a:lstStyle/>
          <a:p>
            <a:r>
              <a:rPr lang="it-IT" dirty="0" err="1" smtClean="0"/>
              <a:t>Governmental</a:t>
            </a:r>
            <a:r>
              <a:rPr lang="it-IT" dirty="0" smtClean="0"/>
              <a:t> </a:t>
            </a:r>
            <a:r>
              <a:rPr lang="it-IT" dirty="0" err="1" smtClean="0"/>
              <a:t>laws</a:t>
            </a:r>
            <a:endParaRPr lang="it-IT" dirty="0"/>
          </a:p>
        </p:txBody>
      </p:sp>
      <p:sp>
        <p:nvSpPr>
          <p:cNvPr id="3" name="CasellaDiTesto 2"/>
          <p:cNvSpPr txBox="1"/>
          <p:nvPr/>
        </p:nvSpPr>
        <p:spPr>
          <a:xfrm>
            <a:off x="2501691" y="5089919"/>
            <a:ext cx="2681300" cy="923330"/>
          </a:xfrm>
          <a:prstGeom prst="rect">
            <a:avLst/>
          </a:prstGeom>
          <a:noFill/>
          <a:ln>
            <a:solidFill>
              <a:srgbClr val="E46C0A"/>
            </a:solidFill>
          </a:ln>
        </p:spPr>
        <p:txBody>
          <a:bodyPr wrap="square" rtlCol="0">
            <a:spAutoFit/>
          </a:bodyPr>
          <a:lstStyle/>
          <a:p>
            <a:r>
              <a:rPr lang="it-IT" dirty="0" smtClean="0"/>
              <a:t>Educational </a:t>
            </a:r>
            <a:r>
              <a:rPr lang="it-IT" dirty="0" err="1" smtClean="0"/>
              <a:t>programme</a:t>
            </a:r>
            <a:r>
              <a:rPr lang="it-IT" dirty="0" smtClean="0"/>
              <a:t> with </a:t>
            </a:r>
            <a:r>
              <a:rPr lang="it-IT" dirty="0" err="1" smtClean="0"/>
              <a:t>Midwife</a:t>
            </a:r>
            <a:r>
              <a:rPr lang="it-IT" dirty="0" smtClean="0"/>
              <a:t> in </a:t>
            </a:r>
            <a:r>
              <a:rPr lang="it-IT" dirty="0" err="1" smtClean="0"/>
              <a:t>charge</a:t>
            </a:r>
            <a:endParaRPr lang="it-IT" dirty="0"/>
          </a:p>
        </p:txBody>
      </p:sp>
      <p:sp>
        <p:nvSpPr>
          <p:cNvPr id="4" name="CasellaDiTesto 3"/>
          <p:cNvSpPr txBox="1"/>
          <p:nvPr/>
        </p:nvSpPr>
        <p:spPr>
          <a:xfrm>
            <a:off x="555153" y="6062416"/>
            <a:ext cx="4975679" cy="369332"/>
          </a:xfrm>
          <a:prstGeom prst="rect">
            <a:avLst/>
          </a:prstGeom>
          <a:noFill/>
          <a:ln>
            <a:solidFill>
              <a:schemeClr val="bg2">
                <a:lumMod val="50000"/>
              </a:schemeClr>
            </a:solidFill>
          </a:ln>
        </p:spPr>
        <p:txBody>
          <a:bodyPr wrap="none" rtlCol="0">
            <a:spAutoFit/>
          </a:bodyPr>
          <a:lstStyle/>
          <a:p>
            <a:r>
              <a:rPr lang="it-IT" dirty="0" err="1" smtClean="0"/>
              <a:t>It</a:t>
            </a:r>
            <a:r>
              <a:rPr lang="it-IT" dirty="0" smtClean="0"/>
              <a:t> </a:t>
            </a:r>
            <a:r>
              <a:rPr lang="it-IT" dirty="0" err="1" smtClean="0"/>
              <a:t>is</a:t>
            </a:r>
            <a:r>
              <a:rPr lang="it-IT" dirty="0" smtClean="0"/>
              <a:t> </a:t>
            </a:r>
            <a:r>
              <a:rPr lang="it-IT" dirty="0" err="1" smtClean="0"/>
              <a:t>also</a:t>
            </a:r>
            <a:r>
              <a:rPr lang="it-IT" dirty="0" smtClean="0"/>
              <a:t> a desire of </a:t>
            </a:r>
            <a:r>
              <a:rPr lang="it-IT" dirty="0" err="1" smtClean="0"/>
              <a:t>midwives</a:t>
            </a:r>
            <a:r>
              <a:rPr lang="it-IT" dirty="0" smtClean="0"/>
              <a:t> and </a:t>
            </a:r>
            <a:r>
              <a:rPr lang="it-IT" dirty="0" err="1" smtClean="0"/>
              <a:t>women</a:t>
            </a:r>
            <a:r>
              <a:rPr lang="it-IT" dirty="0" smtClean="0"/>
              <a:t>…</a:t>
            </a:r>
            <a:endParaRPr lang="it-IT" dirty="0"/>
          </a:p>
        </p:txBody>
      </p:sp>
    </p:spTree>
    <p:extLst>
      <p:ext uri="{BB962C8B-B14F-4D97-AF65-F5344CB8AC3E}">
        <p14:creationId xmlns:p14="http://schemas.microsoft.com/office/powerpoint/2010/main" val="37420702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ppt_x"/>
                                          </p:val>
                                        </p:tav>
                                        <p:tav tm="100000">
                                          <p:val>
                                            <p:strVal val="#ppt_x"/>
                                          </p:val>
                                        </p:tav>
                                      </p:tavLst>
                                    </p:anim>
                                    <p:anim calcmode="lin" valueType="num">
                                      <p:cBhvr additive="base">
                                        <p:cTn id="8"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500" fill="hold"/>
                                        <p:tgtEl>
                                          <p:spTgt spid="16391"/>
                                        </p:tgtEl>
                                        <p:attrNameLst>
                                          <p:attrName>ppt_x</p:attrName>
                                        </p:attrNameLst>
                                      </p:cBhvr>
                                      <p:tavLst>
                                        <p:tav tm="0">
                                          <p:val>
                                            <p:strVal val="#ppt_x"/>
                                          </p:val>
                                        </p:tav>
                                        <p:tav tm="100000">
                                          <p:val>
                                            <p:strVal val="#ppt_x"/>
                                          </p:val>
                                        </p:tav>
                                      </p:tavLst>
                                    </p:anim>
                                    <p:anim calcmode="lin" valueType="num">
                                      <p:cBhvr additive="base">
                                        <p:cTn id="14"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8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388">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4" descr="Figura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0188" y="928146"/>
            <a:ext cx="5903296" cy="521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571824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descr="Figura 4"/>
          <p:cNvPicPr>
            <a:picLocks noChangeAspect="1" noChangeArrowheads="1"/>
          </p:cNvPicPr>
          <p:nvPr/>
        </p:nvPicPr>
        <p:blipFill>
          <a:blip r:embed="rId2">
            <a:extLst>
              <a:ext uri="{28A0092B-C50C-407E-A947-70E740481C1C}">
                <a14:useLocalDpi xmlns:a14="http://schemas.microsoft.com/office/drawing/2010/main" val="0"/>
              </a:ext>
            </a:extLst>
          </a:blip>
          <a:srcRect r="3378"/>
          <a:stretch>
            <a:fillRect/>
          </a:stretch>
        </p:blipFill>
        <p:spPr bwMode="auto">
          <a:xfrm>
            <a:off x="1176404" y="1641893"/>
            <a:ext cx="7059988" cy="3963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352514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asellaDiTesto 1"/>
          <p:cNvSpPr txBox="1">
            <a:spLocks noChangeArrowheads="1"/>
          </p:cNvSpPr>
          <p:nvPr/>
        </p:nvSpPr>
        <p:spPr bwMode="auto">
          <a:xfrm>
            <a:off x="609600" y="581581"/>
            <a:ext cx="4935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bg1"/>
                </a:solidFill>
                <a:latin typeface="Times New Roman" charset="0"/>
                <a:ea typeface="ＭＳ Ｐゴシック" charset="0"/>
                <a:cs typeface="ＭＳ Ｐゴシック" charset="0"/>
              </a:defRPr>
            </a:lvl1pPr>
            <a:lvl2pPr eaLnBrk="0" hangingPunct="0">
              <a:defRPr sz="2800">
                <a:solidFill>
                  <a:schemeClr val="bg1"/>
                </a:solidFill>
                <a:latin typeface="Times New Roman" charset="0"/>
                <a:ea typeface="ＭＳ Ｐゴシック" charset="0"/>
              </a:defRPr>
            </a:lvl2pPr>
            <a:lvl3pPr eaLnBrk="0" hangingPunct="0">
              <a:defRPr sz="2800">
                <a:solidFill>
                  <a:schemeClr val="bg1"/>
                </a:solidFill>
                <a:latin typeface="Times New Roman" charset="0"/>
                <a:ea typeface="ＭＳ Ｐゴシック" charset="0"/>
              </a:defRPr>
            </a:lvl3pPr>
            <a:lvl4pPr eaLnBrk="0" hangingPunct="0">
              <a:defRPr sz="2800">
                <a:solidFill>
                  <a:schemeClr val="bg1"/>
                </a:solidFill>
                <a:latin typeface="Times New Roman" charset="0"/>
                <a:ea typeface="ＭＳ Ｐゴシック" charset="0"/>
              </a:defRPr>
            </a:lvl4pPr>
            <a:lvl5pPr eaLnBrk="0" hangingPunct="0">
              <a:defRPr sz="2800">
                <a:solidFill>
                  <a:schemeClr val="bg1"/>
                </a:solidFill>
                <a:latin typeface="Times New Roman" charset="0"/>
                <a:ea typeface="ＭＳ Ｐゴシック" charset="0"/>
              </a:defRPr>
            </a:lvl5pPr>
            <a:lvl6pPr marL="25146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6pPr>
            <a:lvl7pPr marL="29718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7pPr>
            <a:lvl8pPr marL="34290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8pPr>
            <a:lvl9pPr marL="38862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9pPr>
          </a:lstStyle>
          <a:p>
            <a:pPr defTabSz="914400" eaLnBrk="1" hangingPunct="1"/>
            <a:r>
              <a:rPr lang="it-IT" sz="1800" dirty="0" err="1">
                <a:solidFill>
                  <a:srgbClr val="000000"/>
                </a:solidFill>
              </a:rPr>
              <a:t>Midwifery</a:t>
            </a:r>
            <a:r>
              <a:rPr lang="it-IT" sz="1800" dirty="0">
                <a:solidFill>
                  <a:srgbClr val="000000"/>
                </a:solidFill>
              </a:rPr>
              <a:t> Partnership: </a:t>
            </a:r>
            <a:r>
              <a:rPr lang="it-IT" sz="1800" dirty="0" err="1" smtClean="0">
                <a:solidFill>
                  <a:srgbClr val="FF0000"/>
                </a:solidFill>
              </a:rPr>
              <a:t>philosophical</a:t>
            </a:r>
            <a:r>
              <a:rPr lang="it-IT" sz="1800" dirty="0" smtClean="0">
                <a:solidFill>
                  <a:srgbClr val="FF0000"/>
                </a:solidFill>
              </a:rPr>
              <a:t> </a:t>
            </a:r>
            <a:r>
              <a:rPr lang="it-IT" sz="1800" dirty="0" err="1" smtClean="0">
                <a:solidFill>
                  <a:srgbClr val="FF0000"/>
                </a:solidFill>
              </a:rPr>
              <a:t>underpinning</a:t>
            </a:r>
            <a:endParaRPr lang="it-IT" sz="1800" dirty="0">
              <a:solidFill>
                <a:srgbClr val="FF0000"/>
              </a:solidFill>
            </a:endParaRPr>
          </a:p>
        </p:txBody>
      </p:sp>
      <p:pic>
        <p:nvPicPr>
          <p:cNvPr id="50178" name="Picture 4" descr="Figura 4"/>
          <p:cNvPicPr>
            <a:picLocks noChangeAspect="1" noChangeArrowheads="1"/>
          </p:cNvPicPr>
          <p:nvPr/>
        </p:nvPicPr>
        <p:blipFill>
          <a:blip r:embed="rId3">
            <a:extLst>
              <a:ext uri="{28A0092B-C50C-407E-A947-70E740481C1C}">
                <a14:useLocalDpi xmlns:a14="http://schemas.microsoft.com/office/drawing/2010/main" val="0"/>
              </a:ext>
            </a:extLst>
          </a:blip>
          <a:srcRect t="82" b="6137"/>
          <a:stretch>
            <a:fillRect/>
          </a:stretch>
        </p:blipFill>
        <p:spPr bwMode="auto">
          <a:xfrm>
            <a:off x="442123" y="950913"/>
            <a:ext cx="4495800" cy="372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Rettangolo 5"/>
          <p:cNvSpPr>
            <a:spLocks noChangeArrowheads="1"/>
          </p:cNvSpPr>
          <p:nvPr/>
        </p:nvSpPr>
        <p:spPr bwMode="auto">
          <a:xfrm>
            <a:off x="442123" y="6075042"/>
            <a:ext cx="8305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a:r>
              <a:rPr lang="it-IT" sz="1000" dirty="0">
                <a:solidFill>
                  <a:srgbClr val="000000"/>
                </a:solidFill>
              </a:rPr>
              <a:t>Lesley </a:t>
            </a:r>
            <a:r>
              <a:rPr lang="it-IT" sz="1000" dirty="0" err="1">
                <a:solidFill>
                  <a:srgbClr val="000000"/>
                </a:solidFill>
              </a:rPr>
              <a:t>Ann</a:t>
            </a:r>
            <a:r>
              <a:rPr lang="it-IT" sz="1000" dirty="0">
                <a:solidFill>
                  <a:srgbClr val="000000"/>
                </a:solidFill>
              </a:rPr>
              <a:t> Page, Rona </a:t>
            </a:r>
            <a:r>
              <a:rPr lang="it-IT" sz="1000" dirty="0" err="1">
                <a:solidFill>
                  <a:srgbClr val="000000"/>
                </a:solidFill>
              </a:rPr>
              <a:t>McCandlish</a:t>
            </a:r>
            <a:r>
              <a:rPr lang="it-IT" sz="1000" dirty="0">
                <a:solidFill>
                  <a:srgbClr val="000000"/>
                </a:solidFill>
              </a:rPr>
              <a:t>. The New </a:t>
            </a:r>
            <a:r>
              <a:rPr lang="it-IT" sz="1000" dirty="0" err="1">
                <a:solidFill>
                  <a:srgbClr val="000000"/>
                </a:solidFill>
              </a:rPr>
              <a:t>Midwifery</a:t>
            </a:r>
            <a:r>
              <a:rPr lang="it-IT" sz="1000" dirty="0">
                <a:solidFill>
                  <a:srgbClr val="000000"/>
                </a:solidFill>
              </a:rPr>
              <a:t>. </a:t>
            </a:r>
            <a:r>
              <a:rPr lang="it-IT" sz="1000" i="1" dirty="0">
                <a:solidFill>
                  <a:srgbClr val="000000"/>
                </a:solidFill>
              </a:rPr>
              <a:t>The New </a:t>
            </a:r>
            <a:r>
              <a:rPr lang="it-IT" sz="1000" i="1" dirty="0" err="1">
                <a:solidFill>
                  <a:srgbClr val="000000"/>
                </a:solidFill>
              </a:rPr>
              <a:t>Midwifery</a:t>
            </a:r>
            <a:r>
              <a:rPr lang="it-IT" sz="1000" i="1" dirty="0">
                <a:solidFill>
                  <a:srgbClr val="000000"/>
                </a:solidFill>
              </a:rPr>
              <a:t> Science and </a:t>
            </a:r>
            <a:r>
              <a:rPr lang="it-IT" sz="1000" i="1" dirty="0" err="1">
                <a:solidFill>
                  <a:srgbClr val="000000"/>
                </a:solidFill>
              </a:rPr>
              <a:t>Sensitivity</a:t>
            </a:r>
            <a:r>
              <a:rPr lang="it-IT" sz="1000" i="1" dirty="0">
                <a:solidFill>
                  <a:srgbClr val="000000"/>
                </a:solidFill>
              </a:rPr>
              <a:t> in </a:t>
            </a:r>
            <a:r>
              <a:rPr lang="it-IT" sz="1000" i="1" dirty="0" err="1">
                <a:solidFill>
                  <a:srgbClr val="000000"/>
                </a:solidFill>
              </a:rPr>
              <a:t>Practice</a:t>
            </a:r>
            <a:r>
              <a:rPr lang="it-IT" sz="1000" dirty="0">
                <a:solidFill>
                  <a:srgbClr val="000000"/>
                </a:solidFill>
              </a:rPr>
              <a:t> 2° ed Churchill Livingstone, </a:t>
            </a:r>
            <a:r>
              <a:rPr lang="it-IT" sz="1000" dirty="0" err="1">
                <a:solidFill>
                  <a:srgbClr val="000000"/>
                </a:solidFill>
              </a:rPr>
              <a:t>Elsevier</a:t>
            </a:r>
            <a:r>
              <a:rPr lang="it-IT" sz="1000" dirty="0">
                <a:solidFill>
                  <a:srgbClr val="000000"/>
                </a:solidFill>
              </a:rPr>
              <a:t> 2006</a:t>
            </a:r>
          </a:p>
        </p:txBody>
      </p:sp>
      <p:pic>
        <p:nvPicPr>
          <p:cNvPr id="7" name="Picture 4" descr="Figura 4"/>
          <p:cNvPicPr>
            <a:picLocks noChangeAspect="1" noChangeArrowheads="1"/>
          </p:cNvPicPr>
          <p:nvPr/>
        </p:nvPicPr>
        <p:blipFill rotWithShape="1">
          <a:blip r:embed="rId3">
            <a:extLst>
              <a:ext uri="{28A0092B-C50C-407E-A947-70E740481C1C}">
                <a14:useLocalDpi xmlns:a14="http://schemas.microsoft.com/office/drawing/2010/main" val="0"/>
              </a:ext>
            </a:extLst>
          </a:blip>
          <a:srcRect l="31906" t="68221" r="28475" b="14235"/>
          <a:stretch/>
        </p:blipFill>
        <p:spPr bwMode="auto">
          <a:xfrm>
            <a:off x="4243838" y="4207068"/>
            <a:ext cx="4257225" cy="1665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llout 1 1"/>
          <p:cNvSpPr/>
          <p:nvPr/>
        </p:nvSpPr>
        <p:spPr>
          <a:xfrm>
            <a:off x="4243837" y="4011794"/>
            <a:ext cx="4257225" cy="1861260"/>
          </a:xfrm>
          <a:prstGeom prst="borderCallout1">
            <a:avLst>
              <a:gd name="adj1" fmla="val 28737"/>
              <a:gd name="adj2" fmla="val -693"/>
              <a:gd name="adj3" fmla="val -680"/>
              <a:gd name="adj4" fmla="val -36878"/>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308819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descr="Figura 4"/>
          <p:cNvPicPr>
            <a:picLocks noChangeAspect="1" noChangeArrowheads="1"/>
          </p:cNvPicPr>
          <p:nvPr/>
        </p:nvPicPr>
        <p:blipFill>
          <a:blip r:embed="rId2">
            <a:extLst>
              <a:ext uri="{28A0092B-C50C-407E-A947-70E740481C1C}">
                <a14:useLocalDpi xmlns:a14="http://schemas.microsoft.com/office/drawing/2010/main" val="0"/>
              </a:ext>
            </a:extLst>
          </a:blip>
          <a:srcRect l="11411" r="8922" b="13475"/>
          <a:stretch>
            <a:fillRect/>
          </a:stretch>
        </p:blipFill>
        <p:spPr bwMode="auto">
          <a:xfrm>
            <a:off x="1066800" y="457200"/>
            <a:ext cx="6781800" cy="501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2" name="Text Box 5"/>
          <p:cNvSpPr txBox="1">
            <a:spLocks noChangeArrowheads="1"/>
          </p:cNvSpPr>
          <p:nvPr/>
        </p:nvSpPr>
        <p:spPr bwMode="auto">
          <a:xfrm>
            <a:off x="2438400" y="5715000"/>
            <a:ext cx="38115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bg1"/>
                </a:solidFill>
                <a:latin typeface="Times New Roman" charset="0"/>
                <a:ea typeface="ＭＳ Ｐゴシック" charset="0"/>
                <a:cs typeface="ＭＳ Ｐゴシック" charset="0"/>
              </a:defRPr>
            </a:lvl1pPr>
            <a:lvl2pPr eaLnBrk="0" hangingPunct="0">
              <a:defRPr sz="2800">
                <a:solidFill>
                  <a:schemeClr val="bg1"/>
                </a:solidFill>
                <a:latin typeface="Times New Roman" charset="0"/>
                <a:ea typeface="ＭＳ Ｐゴシック" charset="0"/>
              </a:defRPr>
            </a:lvl2pPr>
            <a:lvl3pPr eaLnBrk="0" hangingPunct="0">
              <a:defRPr sz="2800">
                <a:solidFill>
                  <a:schemeClr val="bg1"/>
                </a:solidFill>
                <a:latin typeface="Times New Roman" charset="0"/>
                <a:ea typeface="ＭＳ Ｐゴシック" charset="0"/>
              </a:defRPr>
            </a:lvl3pPr>
            <a:lvl4pPr eaLnBrk="0" hangingPunct="0">
              <a:defRPr sz="2800">
                <a:solidFill>
                  <a:schemeClr val="bg1"/>
                </a:solidFill>
                <a:latin typeface="Times New Roman" charset="0"/>
                <a:ea typeface="ＭＳ Ｐゴシック" charset="0"/>
              </a:defRPr>
            </a:lvl4pPr>
            <a:lvl5pPr eaLnBrk="0" hangingPunct="0">
              <a:defRPr sz="2800">
                <a:solidFill>
                  <a:schemeClr val="bg1"/>
                </a:solidFill>
                <a:latin typeface="Times New Roman" charset="0"/>
                <a:ea typeface="ＭＳ Ｐゴシック" charset="0"/>
              </a:defRPr>
            </a:lvl5pPr>
            <a:lvl6pPr marL="25146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6pPr>
            <a:lvl7pPr marL="29718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7pPr>
            <a:lvl8pPr marL="34290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8pPr>
            <a:lvl9pPr marL="38862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9pPr>
          </a:lstStyle>
          <a:p>
            <a:pPr defTabSz="914400" eaLnBrk="1" hangingPunct="1"/>
            <a:r>
              <a:rPr lang="it-IT" sz="1400">
                <a:solidFill>
                  <a:srgbClr val="000000"/>
                </a:solidFill>
              </a:rPr>
              <a:t>The Midwifery partnership (refined) Pairman 1998</a:t>
            </a:r>
          </a:p>
        </p:txBody>
      </p:sp>
      <p:sp>
        <p:nvSpPr>
          <p:cNvPr id="51203" name="Rectangle 6"/>
          <p:cNvSpPr>
            <a:spLocks noChangeArrowheads="1"/>
          </p:cNvSpPr>
          <p:nvPr/>
        </p:nvSpPr>
        <p:spPr bwMode="auto">
          <a:xfrm>
            <a:off x="625475" y="6081712"/>
            <a:ext cx="73510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a:r>
              <a:rPr lang="it-IT" sz="1000" dirty="0">
                <a:solidFill>
                  <a:srgbClr val="000000"/>
                </a:solidFill>
              </a:rPr>
              <a:t>Lesley </a:t>
            </a:r>
            <a:r>
              <a:rPr lang="it-IT" sz="1000" dirty="0" err="1">
                <a:solidFill>
                  <a:srgbClr val="000000"/>
                </a:solidFill>
              </a:rPr>
              <a:t>Ann</a:t>
            </a:r>
            <a:r>
              <a:rPr lang="it-IT" sz="1000" dirty="0">
                <a:solidFill>
                  <a:srgbClr val="000000"/>
                </a:solidFill>
              </a:rPr>
              <a:t> Page, Rona </a:t>
            </a:r>
            <a:r>
              <a:rPr lang="it-IT" sz="1000" dirty="0" err="1">
                <a:solidFill>
                  <a:srgbClr val="000000"/>
                </a:solidFill>
              </a:rPr>
              <a:t>McCandlish</a:t>
            </a:r>
            <a:r>
              <a:rPr lang="it-IT" sz="1000" dirty="0">
                <a:solidFill>
                  <a:srgbClr val="000000"/>
                </a:solidFill>
              </a:rPr>
              <a:t>. The New </a:t>
            </a:r>
            <a:r>
              <a:rPr lang="it-IT" sz="1000" dirty="0" err="1">
                <a:solidFill>
                  <a:srgbClr val="000000"/>
                </a:solidFill>
              </a:rPr>
              <a:t>Midwifery</a:t>
            </a:r>
            <a:r>
              <a:rPr lang="it-IT" sz="1000" dirty="0">
                <a:solidFill>
                  <a:srgbClr val="000000"/>
                </a:solidFill>
              </a:rPr>
              <a:t>. </a:t>
            </a:r>
            <a:r>
              <a:rPr lang="it-IT" sz="1000" i="1" dirty="0">
                <a:solidFill>
                  <a:srgbClr val="000000"/>
                </a:solidFill>
              </a:rPr>
              <a:t>The New </a:t>
            </a:r>
            <a:r>
              <a:rPr lang="it-IT" sz="1000" i="1" dirty="0" err="1">
                <a:solidFill>
                  <a:srgbClr val="000000"/>
                </a:solidFill>
              </a:rPr>
              <a:t>Midwifery</a:t>
            </a:r>
            <a:r>
              <a:rPr lang="it-IT" sz="1000" i="1" dirty="0">
                <a:solidFill>
                  <a:srgbClr val="000000"/>
                </a:solidFill>
              </a:rPr>
              <a:t> Science and </a:t>
            </a:r>
            <a:r>
              <a:rPr lang="it-IT" sz="1000" i="1" dirty="0" err="1">
                <a:solidFill>
                  <a:srgbClr val="000000"/>
                </a:solidFill>
              </a:rPr>
              <a:t>Sensitivity</a:t>
            </a:r>
            <a:r>
              <a:rPr lang="it-IT" sz="1000" i="1" dirty="0">
                <a:solidFill>
                  <a:srgbClr val="000000"/>
                </a:solidFill>
              </a:rPr>
              <a:t> in </a:t>
            </a:r>
            <a:r>
              <a:rPr lang="it-IT" sz="1000" i="1" dirty="0" err="1">
                <a:solidFill>
                  <a:srgbClr val="000000"/>
                </a:solidFill>
              </a:rPr>
              <a:t>Practice</a:t>
            </a:r>
            <a:r>
              <a:rPr lang="it-IT" sz="1000" dirty="0">
                <a:solidFill>
                  <a:srgbClr val="000000"/>
                </a:solidFill>
              </a:rPr>
              <a:t> 2° ed Churchill Livingstone, </a:t>
            </a:r>
            <a:r>
              <a:rPr lang="it-IT" sz="1000" dirty="0" err="1">
                <a:solidFill>
                  <a:srgbClr val="000000"/>
                </a:solidFill>
              </a:rPr>
              <a:t>Elsevier</a:t>
            </a:r>
            <a:r>
              <a:rPr lang="it-IT" sz="1000" dirty="0">
                <a:solidFill>
                  <a:srgbClr val="000000"/>
                </a:solidFill>
              </a:rPr>
              <a:t> 2006  </a:t>
            </a:r>
          </a:p>
        </p:txBody>
      </p:sp>
      <p:sp>
        <p:nvSpPr>
          <p:cNvPr id="51204" name="Ovale 4"/>
          <p:cNvSpPr>
            <a:spLocks noChangeArrowheads="1"/>
          </p:cNvSpPr>
          <p:nvPr/>
        </p:nvSpPr>
        <p:spPr bwMode="auto">
          <a:xfrm>
            <a:off x="2286000" y="1981200"/>
            <a:ext cx="762000" cy="457200"/>
          </a:xfrm>
          <a:prstGeom prst="ellipse">
            <a:avLst/>
          </a:prstGeom>
          <a:noFill/>
          <a:ln w="25400">
            <a:solidFill>
              <a:srgbClr val="FF660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1205" name="Ovale 6"/>
          <p:cNvSpPr>
            <a:spLocks noChangeArrowheads="1"/>
          </p:cNvSpPr>
          <p:nvPr/>
        </p:nvSpPr>
        <p:spPr bwMode="auto">
          <a:xfrm>
            <a:off x="1752600" y="3581400"/>
            <a:ext cx="990600" cy="609600"/>
          </a:xfrm>
          <a:prstGeom prst="ellipse">
            <a:avLst/>
          </a:prstGeom>
          <a:noFill/>
          <a:ln w="25400">
            <a:solidFill>
              <a:srgbClr val="FF660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1206" name="Ovale 7"/>
          <p:cNvSpPr>
            <a:spLocks noChangeArrowheads="1"/>
          </p:cNvSpPr>
          <p:nvPr/>
        </p:nvSpPr>
        <p:spPr bwMode="auto">
          <a:xfrm>
            <a:off x="3200400" y="4495800"/>
            <a:ext cx="914400" cy="381000"/>
          </a:xfrm>
          <a:prstGeom prst="ellipse">
            <a:avLst/>
          </a:prstGeom>
          <a:noFill/>
          <a:ln w="25400">
            <a:solidFill>
              <a:srgbClr val="FF660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1207" name="Ovale 8"/>
          <p:cNvSpPr>
            <a:spLocks noChangeArrowheads="1"/>
          </p:cNvSpPr>
          <p:nvPr/>
        </p:nvSpPr>
        <p:spPr bwMode="auto">
          <a:xfrm>
            <a:off x="5029200" y="1676400"/>
            <a:ext cx="762000" cy="304800"/>
          </a:xfrm>
          <a:prstGeom prst="ellipse">
            <a:avLst/>
          </a:prstGeom>
          <a:noFill/>
          <a:ln w="25400">
            <a:solidFill>
              <a:srgbClr val="00B05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1208" name="Ovale 9"/>
          <p:cNvSpPr>
            <a:spLocks noChangeArrowheads="1"/>
          </p:cNvSpPr>
          <p:nvPr/>
        </p:nvSpPr>
        <p:spPr bwMode="auto">
          <a:xfrm>
            <a:off x="6172200" y="1981200"/>
            <a:ext cx="533400" cy="457200"/>
          </a:xfrm>
          <a:prstGeom prst="ellipse">
            <a:avLst/>
          </a:prstGeom>
          <a:noFill/>
          <a:ln w="25400">
            <a:solidFill>
              <a:srgbClr val="00B05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1209" name="Ovale 10"/>
          <p:cNvSpPr>
            <a:spLocks noChangeArrowheads="1"/>
          </p:cNvSpPr>
          <p:nvPr/>
        </p:nvSpPr>
        <p:spPr bwMode="auto">
          <a:xfrm>
            <a:off x="6400800" y="3657600"/>
            <a:ext cx="533400" cy="609600"/>
          </a:xfrm>
          <a:prstGeom prst="ellipse">
            <a:avLst/>
          </a:prstGeom>
          <a:noFill/>
          <a:ln w="25400">
            <a:solidFill>
              <a:srgbClr val="00B05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1211" name="Ovale 12"/>
          <p:cNvSpPr>
            <a:spLocks noChangeArrowheads="1"/>
          </p:cNvSpPr>
          <p:nvPr/>
        </p:nvSpPr>
        <p:spPr bwMode="auto">
          <a:xfrm>
            <a:off x="5105400" y="4495800"/>
            <a:ext cx="762000" cy="381000"/>
          </a:xfrm>
          <a:prstGeom prst="ellipse">
            <a:avLst/>
          </a:prstGeom>
          <a:noFill/>
          <a:ln w="25400">
            <a:solidFill>
              <a:srgbClr val="00B05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Tree>
    <p:extLst>
      <p:ext uri="{BB962C8B-B14F-4D97-AF65-F5344CB8AC3E}">
        <p14:creationId xmlns:p14="http://schemas.microsoft.com/office/powerpoint/2010/main" val="23853755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0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0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nimBg="1"/>
      <p:bldP spid="51205" grpId="0" animBg="1"/>
      <p:bldP spid="51206" grpId="0" animBg="1"/>
      <p:bldP spid="51207" grpId="0" animBg="1"/>
      <p:bldP spid="51208" grpId="0" animBg="1"/>
      <p:bldP spid="51209" grpId="0" animBg="1"/>
      <p:bldP spid="512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descr="Figura 4"/>
          <p:cNvPicPr>
            <a:picLocks noChangeAspect="1" noChangeArrowheads="1"/>
          </p:cNvPicPr>
          <p:nvPr/>
        </p:nvPicPr>
        <p:blipFill>
          <a:blip r:embed="rId2">
            <a:extLst>
              <a:ext uri="{28A0092B-C50C-407E-A947-70E740481C1C}">
                <a14:useLocalDpi xmlns:a14="http://schemas.microsoft.com/office/drawing/2010/main" val="0"/>
              </a:ext>
            </a:extLst>
          </a:blip>
          <a:srcRect b="6137"/>
          <a:stretch>
            <a:fillRect/>
          </a:stretch>
        </p:blipFill>
        <p:spPr bwMode="auto">
          <a:xfrm>
            <a:off x="1421367" y="528637"/>
            <a:ext cx="6527800" cy="541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Text Box 3"/>
          <p:cNvSpPr txBox="1">
            <a:spLocks noChangeArrowheads="1"/>
          </p:cNvSpPr>
          <p:nvPr/>
        </p:nvSpPr>
        <p:spPr bwMode="auto">
          <a:xfrm>
            <a:off x="3124200" y="5943600"/>
            <a:ext cx="34464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bg1"/>
                </a:solidFill>
                <a:latin typeface="Times New Roman" charset="0"/>
                <a:ea typeface="ＭＳ Ｐゴシック" charset="0"/>
                <a:cs typeface="ＭＳ Ｐゴシック" charset="0"/>
              </a:defRPr>
            </a:lvl1pPr>
            <a:lvl2pPr eaLnBrk="0" hangingPunct="0">
              <a:defRPr sz="2800">
                <a:solidFill>
                  <a:schemeClr val="bg1"/>
                </a:solidFill>
                <a:latin typeface="Times New Roman" charset="0"/>
                <a:ea typeface="ＭＳ Ｐゴシック" charset="0"/>
              </a:defRPr>
            </a:lvl2pPr>
            <a:lvl3pPr eaLnBrk="0" hangingPunct="0">
              <a:defRPr sz="2800">
                <a:solidFill>
                  <a:schemeClr val="bg1"/>
                </a:solidFill>
                <a:latin typeface="Times New Roman" charset="0"/>
                <a:ea typeface="ＭＳ Ｐゴシック" charset="0"/>
              </a:defRPr>
            </a:lvl3pPr>
            <a:lvl4pPr eaLnBrk="0" hangingPunct="0">
              <a:defRPr sz="2800">
                <a:solidFill>
                  <a:schemeClr val="bg1"/>
                </a:solidFill>
                <a:latin typeface="Times New Roman" charset="0"/>
                <a:ea typeface="ＭＳ Ｐゴシック" charset="0"/>
              </a:defRPr>
            </a:lvl4pPr>
            <a:lvl5pPr eaLnBrk="0" hangingPunct="0">
              <a:defRPr sz="2800">
                <a:solidFill>
                  <a:schemeClr val="bg1"/>
                </a:solidFill>
                <a:latin typeface="Times New Roman" charset="0"/>
                <a:ea typeface="ＭＳ Ｐゴシック" charset="0"/>
              </a:defRPr>
            </a:lvl5pPr>
            <a:lvl6pPr marL="25146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6pPr>
            <a:lvl7pPr marL="29718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7pPr>
            <a:lvl8pPr marL="34290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8pPr>
            <a:lvl9pPr marL="3886200" indent="-228600" eaLnBrk="0" fontAlgn="base" hangingPunct="0">
              <a:spcBef>
                <a:spcPct val="0"/>
              </a:spcBef>
              <a:spcAft>
                <a:spcPct val="0"/>
              </a:spcAft>
              <a:buClr>
                <a:srgbClr val="000000"/>
              </a:buClr>
              <a:buSzPct val="100000"/>
              <a:buFont typeface="Times New Roman" charset="0"/>
              <a:defRPr sz="2800">
                <a:solidFill>
                  <a:schemeClr val="bg1"/>
                </a:solidFill>
                <a:latin typeface="Times New Roman" charset="0"/>
                <a:ea typeface="ＭＳ Ｐゴシック" charset="0"/>
              </a:defRPr>
            </a:lvl9pPr>
          </a:lstStyle>
          <a:p>
            <a:pPr defTabSz="914400" eaLnBrk="1" hangingPunct="1"/>
            <a:r>
              <a:rPr lang="it-IT" sz="1400">
                <a:solidFill>
                  <a:srgbClr val="000000"/>
                </a:solidFill>
              </a:rPr>
              <a:t>The Midwifery Partnership Model (refined) (Pairman 1998)</a:t>
            </a:r>
          </a:p>
        </p:txBody>
      </p:sp>
      <p:sp>
        <p:nvSpPr>
          <p:cNvPr id="52227" name="Rectangle 4"/>
          <p:cNvSpPr>
            <a:spLocks noChangeArrowheads="1"/>
          </p:cNvSpPr>
          <p:nvPr/>
        </p:nvSpPr>
        <p:spPr bwMode="auto">
          <a:xfrm>
            <a:off x="425994" y="6324600"/>
            <a:ext cx="76258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it-IT" sz="800" dirty="0">
                <a:solidFill>
                  <a:srgbClr val="000000"/>
                </a:solidFill>
              </a:rPr>
              <a:t>Lesley </a:t>
            </a:r>
            <a:r>
              <a:rPr lang="it-IT" sz="800" dirty="0" err="1">
                <a:solidFill>
                  <a:srgbClr val="000000"/>
                </a:solidFill>
              </a:rPr>
              <a:t>Ann</a:t>
            </a:r>
            <a:r>
              <a:rPr lang="it-IT" sz="800" dirty="0">
                <a:solidFill>
                  <a:srgbClr val="000000"/>
                </a:solidFill>
              </a:rPr>
              <a:t> Page, Rona </a:t>
            </a:r>
            <a:r>
              <a:rPr lang="it-IT" sz="800" dirty="0" err="1">
                <a:solidFill>
                  <a:srgbClr val="000000"/>
                </a:solidFill>
              </a:rPr>
              <a:t>McCandlish</a:t>
            </a:r>
            <a:r>
              <a:rPr lang="it-IT" sz="800" dirty="0">
                <a:solidFill>
                  <a:srgbClr val="000000"/>
                </a:solidFill>
              </a:rPr>
              <a:t>. The New </a:t>
            </a:r>
            <a:r>
              <a:rPr lang="it-IT" sz="800" dirty="0" err="1">
                <a:solidFill>
                  <a:srgbClr val="000000"/>
                </a:solidFill>
              </a:rPr>
              <a:t>Midwifery</a:t>
            </a:r>
            <a:r>
              <a:rPr lang="it-IT" sz="800" dirty="0">
                <a:solidFill>
                  <a:srgbClr val="000000"/>
                </a:solidFill>
              </a:rPr>
              <a:t>. </a:t>
            </a:r>
            <a:r>
              <a:rPr lang="it-IT" sz="800" i="1" dirty="0">
                <a:solidFill>
                  <a:srgbClr val="000000"/>
                </a:solidFill>
              </a:rPr>
              <a:t>The New </a:t>
            </a:r>
            <a:r>
              <a:rPr lang="it-IT" sz="800" i="1" dirty="0" err="1">
                <a:solidFill>
                  <a:srgbClr val="000000"/>
                </a:solidFill>
              </a:rPr>
              <a:t>Midwifery</a:t>
            </a:r>
            <a:r>
              <a:rPr lang="it-IT" sz="800" i="1" dirty="0">
                <a:solidFill>
                  <a:srgbClr val="000000"/>
                </a:solidFill>
              </a:rPr>
              <a:t> Science and </a:t>
            </a:r>
            <a:r>
              <a:rPr lang="it-IT" sz="800" i="1" dirty="0" err="1">
                <a:solidFill>
                  <a:srgbClr val="000000"/>
                </a:solidFill>
              </a:rPr>
              <a:t>Sensitivity</a:t>
            </a:r>
            <a:r>
              <a:rPr lang="it-IT" sz="800" i="1" dirty="0">
                <a:solidFill>
                  <a:srgbClr val="000000"/>
                </a:solidFill>
              </a:rPr>
              <a:t> in </a:t>
            </a:r>
            <a:r>
              <a:rPr lang="it-IT" sz="800" i="1" dirty="0" err="1">
                <a:solidFill>
                  <a:srgbClr val="000000"/>
                </a:solidFill>
              </a:rPr>
              <a:t>Practice</a:t>
            </a:r>
            <a:r>
              <a:rPr lang="it-IT" sz="800" dirty="0">
                <a:solidFill>
                  <a:srgbClr val="000000"/>
                </a:solidFill>
              </a:rPr>
              <a:t> 2° ed Churchill Livingstone, </a:t>
            </a:r>
            <a:r>
              <a:rPr lang="it-IT" sz="800" dirty="0" err="1">
                <a:solidFill>
                  <a:srgbClr val="000000"/>
                </a:solidFill>
              </a:rPr>
              <a:t>Elsevier</a:t>
            </a:r>
            <a:r>
              <a:rPr lang="it-IT" sz="800" dirty="0">
                <a:solidFill>
                  <a:srgbClr val="000000"/>
                </a:solidFill>
              </a:rPr>
              <a:t> 2006  </a:t>
            </a:r>
          </a:p>
        </p:txBody>
      </p:sp>
      <p:sp>
        <p:nvSpPr>
          <p:cNvPr id="52228" name="Ovale 5"/>
          <p:cNvSpPr>
            <a:spLocks noChangeArrowheads="1"/>
          </p:cNvSpPr>
          <p:nvPr/>
        </p:nvSpPr>
        <p:spPr bwMode="auto">
          <a:xfrm>
            <a:off x="4419600" y="1600200"/>
            <a:ext cx="990600" cy="685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2229" name="Ovale 5"/>
          <p:cNvSpPr>
            <a:spLocks noChangeArrowheads="1"/>
          </p:cNvSpPr>
          <p:nvPr/>
        </p:nvSpPr>
        <p:spPr bwMode="auto">
          <a:xfrm>
            <a:off x="6477000" y="4419600"/>
            <a:ext cx="1066800" cy="7620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52230" name="Ovale 5"/>
          <p:cNvSpPr>
            <a:spLocks noChangeArrowheads="1"/>
          </p:cNvSpPr>
          <p:nvPr/>
        </p:nvSpPr>
        <p:spPr bwMode="auto">
          <a:xfrm>
            <a:off x="2438400" y="4419600"/>
            <a:ext cx="1066800" cy="7620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4400"/>
            <a:endParaRPr lang="it-IT" sz="2400">
              <a:solidFill>
                <a:srgbClr val="FFFFFF"/>
              </a:solidFill>
              <a:latin typeface="Century Schoolbook" charset="0"/>
            </a:endParaRPr>
          </a:p>
        </p:txBody>
      </p:sp>
      <p:sp>
        <p:nvSpPr>
          <p:cNvPr id="2" name="Rettangolo 1"/>
          <p:cNvSpPr/>
          <p:nvPr/>
        </p:nvSpPr>
        <p:spPr>
          <a:xfrm>
            <a:off x="1873061" y="654212"/>
            <a:ext cx="6178739" cy="945988"/>
          </a:xfrm>
          <a:prstGeom prst="rect">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9" name="Picture 4" descr="Figura 4"/>
          <p:cNvPicPr>
            <a:picLocks noChangeAspect="1" noChangeArrowheads="1"/>
          </p:cNvPicPr>
          <p:nvPr/>
        </p:nvPicPr>
        <p:blipFill rotWithShape="1">
          <a:blip r:embed="rId2">
            <a:extLst>
              <a:ext uri="{28A0092B-C50C-407E-A947-70E740481C1C}">
                <a14:useLocalDpi xmlns:a14="http://schemas.microsoft.com/office/drawing/2010/main" val="0"/>
              </a:ext>
            </a:extLst>
          </a:blip>
          <a:srcRect l="11673" r="6976" b="82536"/>
          <a:stretch/>
        </p:blipFill>
        <p:spPr bwMode="auto">
          <a:xfrm>
            <a:off x="1163494" y="1122128"/>
            <a:ext cx="7342255" cy="144359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5648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2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2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nimBg="1"/>
      <p:bldP spid="52229" grpId="0" animBg="1"/>
      <p:bldP spid="5223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491195907"/>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
        <p:nvSpPr>
          <p:cNvPr id="6" name="Rettangolo 5"/>
          <p:cNvSpPr/>
          <p:nvPr/>
        </p:nvSpPr>
        <p:spPr>
          <a:xfrm>
            <a:off x="5025119" y="1236800"/>
            <a:ext cx="3327391" cy="369332"/>
          </a:xfrm>
          <a:prstGeom prst="rect">
            <a:avLst/>
          </a:prstGeom>
          <a:solidFill>
            <a:schemeClr val="accent4">
              <a:lumMod val="75000"/>
            </a:schemeClr>
          </a:solidFill>
        </p:spPr>
        <p:txBody>
          <a:bodyPr wrap="none">
            <a:spAutoFit/>
          </a:bodyPr>
          <a:lstStyle/>
          <a:p>
            <a:r>
              <a:rPr lang="it-IT" dirty="0">
                <a:solidFill>
                  <a:schemeClr val="bg1"/>
                </a:solidFill>
              </a:rPr>
              <a:t>With high </a:t>
            </a:r>
            <a:r>
              <a:rPr lang="it-IT" dirty="0" err="1">
                <a:solidFill>
                  <a:schemeClr val="bg1"/>
                </a:solidFill>
              </a:rPr>
              <a:t>level</a:t>
            </a:r>
            <a:r>
              <a:rPr lang="it-IT" dirty="0">
                <a:solidFill>
                  <a:schemeClr val="bg1"/>
                </a:solidFill>
              </a:rPr>
              <a:t> of </a:t>
            </a:r>
            <a:r>
              <a:rPr lang="it-IT" dirty="0" err="1">
                <a:solidFill>
                  <a:schemeClr val="bg1"/>
                </a:solidFill>
              </a:rPr>
              <a:t>education</a:t>
            </a:r>
            <a:endParaRPr lang="it-IT" dirty="0">
              <a:solidFill>
                <a:schemeClr val="bg1"/>
              </a:solidFill>
            </a:endParaRPr>
          </a:p>
        </p:txBody>
      </p:sp>
      <p:pic>
        <p:nvPicPr>
          <p:cNvPr id="7" name="Immagine 6"/>
          <p:cNvPicPr>
            <a:picLocks noChangeAspect="1"/>
          </p:cNvPicPr>
          <p:nvPr/>
        </p:nvPicPr>
        <p:blipFill rotWithShape="1">
          <a:blip r:embed="rId7"/>
          <a:srcRect l="12822" t="6963" r="7330" b="34544"/>
          <a:stretch/>
        </p:blipFill>
        <p:spPr>
          <a:xfrm>
            <a:off x="4528020" y="1864778"/>
            <a:ext cx="497099" cy="387685"/>
          </a:xfrm>
          <a:prstGeom prst="rect">
            <a:avLst/>
          </a:prstGeom>
          <a:noFill/>
        </p:spPr>
      </p:pic>
      <p:sp>
        <p:nvSpPr>
          <p:cNvPr id="8" name="Ovale 7"/>
          <p:cNvSpPr/>
          <p:nvPr/>
        </p:nvSpPr>
        <p:spPr>
          <a:xfrm>
            <a:off x="3878165" y="1721703"/>
            <a:ext cx="1684421" cy="1562184"/>
          </a:xfrm>
          <a:prstGeom prst="ellipse">
            <a:avLst/>
          </a:prstGeom>
          <a:noFill/>
          <a:ln w="762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CasellaDiTesto 8"/>
          <p:cNvSpPr txBox="1"/>
          <p:nvPr/>
        </p:nvSpPr>
        <p:spPr>
          <a:xfrm>
            <a:off x="3977047" y="2366379"/>
            <a:ext cx="1503921" cy="461665"/>
          </a:xfrm>
          <a:prstGeom prst="rect">
            <a:avLst/>
          </a:prstGeom>
          <a:solidFill>
            <a:srgbClr val="800000"/>
          </a:solidFill>
        </p:spPr>
        <p:txBody>
          <a:bodyPr wrap="square" rtlCol="0">
            <a:spAutoFit/>
          </a:bodyPr>
          <a:lstStyle/>
          <a:p>
            <a:r>
              <a:rPr lang="it-IT" sz="1200" dirty="0" smtClean="0">
                <a:solidFill>
                  <a:srgbClr val="FFFF00"/>
                </a:solidFill>
              </a:rPr>
              <a:t>With </a:t>
            </a:r>
            <a:r>
              <a:rPr lang="it-IT" sz="1200" dirty="0" err="1" smtClean="0">
                <a:solidFill>
                  <a:srgbClr val="FFFF00"/>
                </a:solidFill>
              </a:rPr>
              <a:t>competence</a:t>
            </a:r>
            <a:endParaRPr lang="it-IT" sz="1200" dirty="0">
              <a:solidFill>
                <a:srgbClr val="FFFF00"/>
              </a:solidFill>
            </a:endParaRPr>
          </a:p>
        </p:txBody>
      </p:sp>
      <p:sp>
        <p:nvSpPr>
          <p:cNvPr id="5" name="Ovale 4"/>
          <p:cNvSpPr/>
          <p:nvPr/>
        </p:nvSpPr>
        <p:spPr>
          <a:xfrm>
            <a:off x="3220125" y="338862"/>
            <a:ext cx="1526673" cy="13881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dirty="0" err="1" smtClean="0"/>
              <a:t>Conceptual</a:t>
            </a:r>
            <a:r>
              <a:rPr lang="it-IT" sz="1200" dirty="0" smtClean="0"/>
              <a:t> Model</a:t>
            </a:r>
            <a:endParaRPr lang="it-IT" sz="1200" dirty="0"/>
          </a:p>
        </p:txBody>
      </p:sp>
    </p:spTree>
    <p:extLst>
      <p:ext uri="{BB962C8B-B14F-4D97-AF65-F5344CB8AC3E}">
        <p14:creationId xmlns:p14="http://schemas.microsoft.com/office/powerpoint/2010/main" val="423146467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300319" y="3635971"/>
            <a:ext cx="5130800" cy="2882900"/>
          </a:xfrm>
          <a:prstGeom prst="rect">
            <a:avLst/>
          </a:prstGeom>
        </p:spPr>
      </p:pic>
      <p:pic>
        <p:nvPicPr>
          <p:cNvPr id="3" name="Immagine 2"/>
          <p:cNvPicPr>
            <a:picLocks noChangeAspect="1"/>
          </p:cNvPicPr>
          <p:nvPr/>
        </p:nvPicPr>
        <p:blipFill>
          <a:blip r:embed="rId3"/>
          <a:stretch>
            <a:fillRect/>
          </a:stretch>
        </p:blipFill>
        <p:spPr>
          <a:xfrm>
            <a:off x="4821866" y="1284165"/>
            <a:ext cx="4071409" cy="2807868"/>
          </a:xfrm>
          <a:prstGeom prst="rect">
            <a:avLst/>
          </a:prstGeom>
        </p:spPr>
      </p:pic>
      <p:sp>
        <p:nvSpPr>
          <p:cNvPr id="4" name="CasellaDiTesto 3"/>
          <p:cNvSpPr txBox="1"/>
          <p:nvPr/>
        </p:nvSpPr>
        <p:spPr>
          <a:xfrm>
            <a:off x="525996" y="2257685"/>
            <a:ext cx="4182314" cy="384721"/>
          </a:xfrm>
          <a:prstGeom prst="rect">
            <a:avLst/>
          </a:prstGeom>
          <a:noFill/>
        </p:spPr>
        <p:txBody>
          <a:bodyPr wrap="square" rtlCol="0">
            <a:spAutoFit/>
          </a:bodyPr>
          <a:lstStyle/>
          <a:p>
            <a:r>
              <a:rPr lang="it-IT" sz="1900" dirty="0">
                <a:solidFill>
                  <a:schemeClr val="bg1"/>
                </a:solidFill>
              </a:rPr>
              <a:t>Da storica familiarità a </a:t>
            </a:r>
            <a:r>
              <a:rPr lang="it-IT" sz="1900" dirty="0" smtClean="0">
                <a:solidFill>
                  <a:schemeClr val="bg1"/>
                </a:solidFill>
              </a:rPr>
              <a:t>notorietà...</a:t>
            </a:r>
            <a:endParaRPr lang="it-IT" dirty="0"/>
          </a:p>
        </p:txBody>
      </p:sp>
      <p:sp>
        <p:nvSpPr>
          <p:cNvPr id="5" name="CasellaDiTesto 4"/>
          <p:cNvSpPr txBox="1"/>
          <p:nvPr/>
        </p:nvSpPr>
        <p:spPr>
          <a:xfrm>
            <a:off x="5591973" y="5129554"/>
            <a:ext cx="3301302" cy="677108"/>
          </a:xfrm>
          <a:prstGeom prst="rect">
            <a:avLst/>
          </a:prstGeom>
          <a:noFill/>
        </p:spPr>
        <p:txBody>
          <a:bodyPr wrap="square" rtlCol="0">
            <a:spAutoFit/>
          </a:bodyPr>
          <a:lstStyle/>
          <a:p>
            <a:r>
              <a:rPr lang="it-IT" sz="1900" dirty="0" smtClean="0">
                <a:solidFill>
                  <a:schemeClr val="bg1"/>
                </a:solidFill>
              </a:rPr>
              <a:t>Semplicemente, uno strumento ostetrico…</a:t>
            </a:r>
            <a:endParaRPr lang="it-IT" dirty="0"/>
          </a:p>
        </p:txBody>
      </p:sp>
      <p:sp>
        <p:nvSpPr>
          <p:cNvPr id="6" name="Rettangolo 5"/>
          <p:cNvSpPr/>
          <p:nvPr/>
        </p:nvSpPr>
        <p:spPr>
          <a:xfrm>
            <a:off x="1187642" y="1284165"/>
            <a:ext cx="2627567" cy="646331"/>
          </a:xfrm>
          <a:prstGeom prst="rect">
            <a:avLst/>
          </a:prstGeom>
        </p:spPr>
        <p:txBody>
          <a:bodyPr wrap="none">
            <a:spAutoFit/>
          </a:bodyPr>
          <a:lstStyle/>
          <a:p>
            <a:r>
              <a:rPr lang="it-IT" sz="3600" dirty="0">
                <a:solidFill>
                  <a:srgbClr val="1F38A9"/>
                </a:solidFill>
              </a:rPr>
              <a:t>Water </a:t>
            </a:r>
            <a:r>
              <a:rPr lang="it-IT" sz="3600" dirty="0" err="1">
                <a:solidFill>
                  <a:srgbClr val="1F38A9"/>
                </a:solidFill>
              </a:rPr>
              <a:t>birth</a:t>
            </a:r>
            <a:endParaRPr lang="it-IT" sz="3600" dirty="0">
              <a:solidFill>
                <a:srgbClr val="1F38A9"/>
              </a:solidFill>
            </a:endParaRPr>
          </a:p>
        </p:txBody>
      </p:sp>
    </p:spTree>
    <p:extLst>
      <p:ext uri="{BB962C8B-B14F-4D97-AF65-F5344CB8AC3E}">
        <p14:creationId xmlns:p14="http://schemas.microsoft.com/office/powerpoint/2010/main" val="84922402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641460" y="818418"/>
            <a:ext cx="7276118" cy="5043833"/>
          </a:xfrm>
          <a:prstGeom prst="rect">
            <a:avLst/>
          </a:prstGeom>
          <a:ln>
            <a:solidFill>
              <a:schemeClr val="bg2">
                <a:lumMod val="50000"/>
              </a:schemeClr>
            </a:solidFill>
          </a:ln>
        </p:spPr>
      </p:pic>
    </p:spTree>
    <p:extLst>
      <p:ext uri="{BB962C8B-B14F-4D97-AF65-F5344CB8AC3E}">
        <p14:creationId xmlns:p14="http://schemas.microsoft.com/office/powerpoint/2010/main" val="224413372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rotWithShape="1">
          <a:blip r:embed="rId2"/>
          <a:srcRect b="51358"/>
          <a:stretch/>
        </p:blipFill>
        <p:spPr>
          <a:xfrm>
            <a:off x="504292" y="791814"/>
            <a:ext cx="5472187" cy="3335885"/>
          </a:xfrm>
          <a:prstGeom prst="rect">
            <a:avLst/>
          </a:prstGeom>
          <a:ln>
            <a:solidFill>
              <a:srgbClr val="1F38A9"/>
            </a:solidFill>
          </a:ln>
        </p:spPr>
      </p:pic>
      <p:pic>
        <p:nvPicPr>
          <p:cNvPr id="5" name="Immagine 4"/>
          <p:cNvPicPr>
            <a:picLocks noChangeAspect="1"/>
          </p:cNvPicPr>
          <p:nvPr/>
        </p:nvPicPr>
        <p:blipFill rotWithShape="1">
          <a:blip r:embed="rId2"/>
          <a:srcRect t="60188"/>
          <a:stretch/>
        </p:blipFill>
        <p:spPr>
          <a:xfrm>
            <a:off x="3081646" y="3360369"/>
            <a:ext cx="5472187" cy="2730301"/>
          </a:xfrm>
          <a:prstGeom prst="rect">
            <a:avLst/>
          </a:prstGeom>
          <a:ln>
            <a:solidFill>
              <a:srgbClr val="1F38A9"/>
            </a:solidFill>
          </a:ln>
        </p:spPr>
      </p:pic>
    </p:spTree>
    <p:extLst>
      <p:ext uri="{BB962C8B-B14F-4D97-AF65-F5344CB8AC3E}">
        <p14:creationId xmlns:p14="http://schemas.microsoft.com/office/powerpoint/2010/main" val="19220873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538825" y="458066"/>
            <a:ext cx="4195143" cy="3145240"/>
          </a:xfrm>
          <a:prstGeom prst="rect">
            <a:avLst/>
          </a:prstGeom>
          <a:ln>
            <a:solidFill>
              <a:srgbClr val="1F38A9"/>
            </a:solidFill>
          </a:ln>
        </p:spPr>
      </p:pic>
      <p:pic>
        <p:nvPicPr>
          <p:cNvPr id="3" name="Immagine 2"/>
          <p:cNvPicPr>
            <a:picLocks noChangeAspect="1"/>
          </p:cNvPicPr>
          <p:nvPr/>
        </p:nvPicPr>
        <p:blipFill>
          <a:blip r:embed="rId3"/>
          <a:stretch>
            <a:fillRect/>
          </a:stretch>
        </p:blipFill>
        <p:spPr>
          <a:xfrm>
            <a:off x="4841916" y="1704551"/>
            <a:ext cx="3391211" cy="2425964"/>
          </a:xfrm>
          <a:prstGeom prst="rect">
            <a:avLst/>
          </a:prstGeom>
          <a:ln>
            <a:solidFill>
              <a:srgbClr val="1F38A9"/>
            </a:solidFill>
          </a:ln>
        </p:spPr>
      </p:pic>
      <p:pic>
        <p:nvPicPr>
          <p:cNvPr id="4" name="Immagine 3"/>
          <p:cNvPicPr>
            <a:picLocks noChangeAspect="1"/>
          </p:cNvPicPr>
          <p:nvPr/>
        </p:nvPicPr>
        <p:blipFill>
          <a:blip r:embed="rId4"/>
          <a:stretch>
            <a:fillRect/>
          </a:stretch>
        </p:blipFill>
        <p:spPr>
          <a:xfrm>
            <a:off x="538825" y="3489130"/>
            <a:ext cx="4616949" cy="2922848"/>
          </a:xfrm>
          <a:prstGeom prst="rect">
            <a:avLst/>
          </a:prstGeom>
          <a:ln>
            <a:solidFill>
              <a:srgbClr val="1F38A9"/>
            </a:solidFill>
          </a:ln>
        </p:spPr>
      </p:pic>
    </p:spTree>
    <p:extLst>
      <p:ext uri="{BB962C8B-B14F-4D97-AF65-F5344CB8AC3E}">
        <p14:creationId xmlns:p14="http://schemas.microsoft.com/office/powerpoint/2010/main" val="38829606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805463689"/>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3810268" y="3814901"/>
            <a:ext cx="4503193" cy="369332"/>
          </a:xfrm>
          <a:prstGeom prst="rect">
            <a:avLst/>
          </a:prstGeom>
          <a:solidFill>
            <a:schemeClr val="tx2">
              <a:lumMod val="60000"/>
              <a:lumOff val="40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by </a:t>
            </a:r>
            <a:r>
              <a:rPr lang="it-IT" dirty="0" err="1" smtClean="0">
                <a:solidFill>
                  <a:srgbClr val="FFFFFF"/>
                </a:solidFill>
              </a:rPr>
              <a:t>Midwives</a:t>
            </a:r>
            <a:endParaRPr lang="it-IT" dirty="0">
              <a:solidFill>
                <a:srgbClr val="FFFFFF"/>
              </a:solidFill>
            </a:endParaRPr>
          </a:p>
        </p:txBody>
      </p:sp>
    </p:spTree>
    <p:extLst>
      <p:ext uri="{BB962C8B-B14F-4D97-AF65-F5344CB8AC3E}">
        <p14:creationId xmlns:p14="http://schemas.microsoft.com/office/powerpoint/2010/main" val="202722263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936100" y="1012931"/>
            <a:ext cx="3429000" cy="4108475"/>
          </a:xfrm>
        </p:spPr>
        <p:txBody>
          <a:bodyPr>
            <a:normAutofit/>
          </a:bodyPr>
          <a:lstStyle/>
          <a:p>
            <a:pPr algn="l">
              <a:lnSpc>
                <a:spcPct val="120000"/>
              </a:lnSpc>
            </a:pPr>
            <a:r>
              <a:rPr lang="it-IT" dirty="0"/>
              <a:t>Meta-</a:t>
            </a:r>
            <a:r>
              <a:rPr lang="it-IT" dirty="0" err="1" smtClean="0"/>
              <a:t>analisis</a:t>
            </a:r>
            <a:r>
              <a:rPr lang="it-IT" dirty="0" smtClean="0"/>
              <a:t> </a:t>
            </a:r>
            <a:r>
              <a:rPr lang="it-IT" dirty="0" err="1"/>
              <a:t>Nikodem</a:t>
            </a:r>
            <a:r>
              <a:rPr lang="it-IT" dirty="0"/>
              <a:t> VC: “Immersion in water in </a:t>
            </a:r>
            <a:r>
              <a:rPr lang="it-IT" dirty="0" err="1"/>
              <a:t>pregnancy</a:t>
            </a:r>
            <a:r>
              <a:rPr lang="it-IT" dirty="0"/>
              <a:t>, </a:t>
            </a:r>
            <a:r>
              <a:rPr lang="it-IT" dirty="0" err="1"/>
              <a:t>labour</a:t>
            </a:r>
            <a:r>
              <a:rPr lang="it-IT" dirty="0"/>
              <a:t> and </a:t>
            </a:r>
            <a:r>
              <a:rPr lang="it-IT" dirty="0" err="1"/>
              <a:t>birth</a:t>
            </a:r>
            <a:r>
              <a:rPr lang="it-IT" dirty="0"/>
              <a:t>” </a:t>
            </a:r>
            <a:r>
              <a:rPr lang="it-IT" dirty="0" smtClean="0"/>
              <a:t> </a:t>
            </a:r>
            <a:r>
              <a:rPr lang="it-IT" dirty="0" err="1"/>
              <a:t>Cochrane</a:t>
            </a:r>
            <a:r>
              <a:rPr lang="it-IT" dirty="0"/>
              <a:t> </a:t>
            </a:r>
            <a:r>
              <a:rPr lang="it-IT" dirty="0" smtClean="0"/>
              <a:t>Library </a:t>
            </a:r>
            <a:r>
              <a:rPr lang="it-IT" dirty="0"/>
              <a:t>2001. </a:t>
            </a:r>
            <a:endParaRPr lang="it-IT" dirty="0" smtClean="0"/>
          </a:p>
          <a:p>
            <a:pPr marL="285750" indent="-285750" algn="l">
              <a:lnSpc>
                <a:spcPct val="120000"/>
              </a:lnSpc>
              <a:buFontTx/>
              <a:buChar char="-"/>
            </a:pPr>
            <a:r>
              <a:rPr lang="it-IT" dirty="0" smtClean="0"/>
              <a:t>899 </a:t>
            </a:r>
            <a:r>
              <a:rPr lang="it-IT" dirty="0" err="1" smtClean="0"/>
              <a:t>women</a:t>
            </a:r>
            <a:endParaRPr lang="it-IT" dirty="0" smtClean="0"/>
          </a:p>
          <a:p>
            <a:pPr marL="285750" indent="-285750" algn="l">
              <a:lnSpc>
                <a:spcPct val="120000"/>
              </a:lnSpc>
              <a:buFontTx/>
              <a:buChar char="-"/>
            </a:pPr>
            <a:r>
              <a:rPr lang="it-IT" dirty="0" smtClean="0"/>
              <a:t>Use of water </a:t>
            </a:r>
            <a:r>
              <a:rPr lang="it-IT" dirty="0" err="1" smtClean="0"/>
              <a:t>only</a:t>
            </a:r>
            <a:r>
              <a:rPr lang="it-IT" dirty="0" smtClean="0"/>
              <a:t> </a:t>
            </a:r>
            <a:r>
              <a:rPr lang="it-IT" dirty="0" err="1" smtClean="0"/>
              <a:t>during</a:t>
            </a:r>
            <a:r>
              <a:rPr lang="it-IT" dirty="0" smtClean="0"/>
              <a:t> the first stage </a:t>
            </a:r>
          </a:p>
          <a:p>
            <a:pPr marL="285750" indent="-285750" algn="l">
              <a:lnSpc>
                <a:spcPct val="120000"/>
              </a:lnSpc>
              <a:buFontTx/>
              <a:buChar char="-"/>
            </a:pPr>
            <a:endParaRPr lang="it-IT" dirty="0"/>
          </a:p>
        </p:txBody>
      </p:sp>
      <p:sp>
        <p:nvSpPr>
          <p:cNvPr id="8" name="Segnaposto testo 8"/>
          <p:cNvSpPr txBox="1">
            <a:spLocks/>
          </p:cNvSpPr>
          <p:nvPr/>
        </p:nvSpPr>
        <p:spPr>
          <a:xfrm>
            <a:off x="4642401" y="1012931"/>
            <a:ext cx="3593934" cy="3284343"/>
          </a:xfrm>
          <a:prstGeom prst="roundRect">
            <a:avLst>
              <a:gd name="adj" fmla="val 50000"/>
            </a:avLst>
          </a:prstGeom>
          <a:solidFill>
            <a:schemeClr val="accent1">
              <a:alpha val="80000"/>
            </a:schemeClr>
          </a:solidFill>
          <a:ln>
            <a:solidFill>
              <a:schemeClr val="accent2">
                <a:alpha val="80000"/>
              </a:schemeClr>
            </a:solidFill>
          </a:ln>
        </p:spPr>
        <p:txBody>
          <a:bodyPr vert="horz" lIns="91440" tIns="45720" rIns="91440" bIns="45720" rtlCol="0" anchor="ctr" anchorCtr="0">
            <a:noAutofit/>
          </a:bodyPr>
          <a:lstStyle>
            <a:lvl1pPr marL="0" indent="0" algn="ctr" defTabSz="914400" rtl="0" eaLnBrk="1" latinLnBrk="0" hangingPunct="1">
              <a:spcBef>
                <a:spcPts val="0"/>
              </a:spcBef>
              <a:spcAft>
                <a:spcPts val="0"/>
              </a:spcAft>
              <a:buFontTx/>
              <a:buNone/>
              <a:defRPr sz="2200" b="1"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2000" b="1"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800" b="1"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9pPr>
          </a:lstStyle>
          <a:p>
            <a:pPr marL="342900" indent="-342900">
              <a:buAutoNum type="arabicPeriod"/>
            </a:pPr>
            <a:r>
              <a:rPr lang="it-IT" sz="1600" dirty="0" err="1" smtClean="0"/>
              <a:t>Maternal</a:t>
            </a:r>
            <a:r>
              <a:rPr lang="it-IT" sz="1600" dirty="0" smtClean="0"/>
              <a:t> and </a:t>
            </a:r>
            <a:r>
              <a:rPr lang="it-IT" sz="1600" dirty="0" err="1" smtClean="0"/>
              <a:t>neonatal</a:t>
            </a:r>
            <a:r>
              <a:rPr lang="it-IT" sz="1600" dirty="0" smtClean="0"/>
              <a:t> </a:t>
            </a:r>
            <a:r>
              <a:rPr lang="it-IT" sz="1600" dirty="0" err="1" smtClean="0"/>
              <a:t>infections</a:t>
            </a:r>
            <a:endParaRPr lang="it-IT" sz="1600" dirty="0" smtClean="0"/>
          </a:p>
          <a:p>
            <a:endParaRPr lang="it-IT" sz="1600" dirty="0"/>
          </a:p>
          <a:p>
            <a:r>
              <a:rPr lang="it-IT" sz="1600" dirty="0" smtClean="0"/>
              <a:t>2. BCF and </a:t>
            </a:r>
            <a:r>
              <a:rPr lang="it-IT" sz="1600" dirty="0" err="1" smtClean="0"/>
              <a:t>Amniotic</a:t>
            </a:r>
            <a:r>
              <a:rPr lang="it-IT" sz="1600" dirty="0" smtClean="0"/>
              <a:t> </a:t>
            </a:r>
            <a:r>
              <a:rPr lang="it-IT" sz="1600" dirty="0" err="1" smtClean="0"/>
              <a:t>fluid</a:t>
            </a:r>
            <a:endParaRPr lang="it-IT" sz="1600" dirty="0" smtClean="0"/>
          </a:p>
          <a:p>
            <a:endParaRPr lang="it-IT" sz="1600" dirty="0"/>
          </a:p>
          <a:p>
            <a:r>
              <a:rPr lang="it-IT" sz="1600" dirty="0" smtClean="0"/>
              <a:t>3. Apgar </a:t>
            </a:r>
            <a:r>
              <a:rPr lang="it-IT" sz="1600" dirty="0"/>
              <a:t>score </a:t>
            </a:r>
            <a:r>
              <a:rPr lang="it-IT" sz="1600" dirty="0" smtClean="0"/>
              <a:t>and </a:t>
            </a:r>
            <a:r>
              <a:rPr lang="it-IT" sz="1600" dirty="0" err="1" smtClean="0"/>
              <a:t>Ph</a:t>
            </a:r>
            <a:endParaRPr lang="it-IT" sz="1600" dirty="0" smtClean="0"/>
          </a:p>
          <a:p>
            <a:endParaRPr lang="it-IT" sz="1600" dirty="0"/>
          </a:p>
          <a:p>
            <a:r>
              <a:rPr lang="it-IT" sz="1600" dirty="0" smtClean="0"/>
              <a:t>4. Blood </a:t>
            </a:r>
            <a:r>
              <a:rPr lang="it-IT" sz="1600" dirty="0" err="1" smtClean="0"/>
              <a:t>loss</a:t>
            </a:r>
            <a:r>
              <a:rPr lang="it-IT" sz="1600" dirty="0" smtClean="0"/>
              <a:t> </a:t>
            </a:r>
            <a:r>
              <a:rPr lang="it-IT" sz="1600" dirty="0" err="1" smtClean="0"/>
              <a:t>after</a:t>
            </a:r>
            <a:r>
              <a:rPr lang="it-IT" sz="1600" dirty="0" smtClean="0"/>
              <a:t> </a:t>
            </a:r>
            <a:r>
              <a:rPr lang="it-IT" sz="1600" dirty="0" err="1" smtClean="0"/>
              <a:t>birth</a:t>
            </a:r>
            <a:endParaRPr lang="it-IT" sz="1600" dirty="0"/>
          </a:p>
          <a:p>
            <a:endParaRPr lang="it-IT" sz="1800" dirty="0"/>
          </a:p>
        </p:txBody>
      </p:sp>
    </p:spTree>
    <p:extLst>
      <p:ext uri="{BB962C8B-B14F-4D97-AF65-F5344CB8AC3E}">
        <p14:creationId xmlns:p14="http://schemas.microsoft.com/office/powerpoint/2010/main" val="18734031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761596" y="720585"/>
            <a:ext cx="3057148" cy="639762"/>
          </a:xfrm>
        </p:spPr>
        <p:txBody>
          <a:bodyPr>
            <a:normAutofit lnSpcReduction="10000"/>
          </a:bodyPr>
          <a:lstStyle/>
          <a:p>
            <a:r>
              <a:rPr lang="it-IT" sz="1800" dirty="0" err="1" smtClean="0"/>
              <a:t>Maternal</a:t>
            </a:r>
            <a:r>
              <a:rPr lang="it-IT" sz="1800" dirty="0" smtClean="0"/>
              <a:t> and </a:t>
            </a:r>
            <a:r>
              <a:rPr lang="it-IT" sz="1800" dirty="0" err="1" smtClean="0"/>
              <a:t>neonatal</a:t>
            </a:r>
            <a:r>
              <a:rPr lang="it-IT" sz="1800" dirty="0" smtClean="0"/>
              <a:t> </a:t>
            </a:r>
            <a:r>
              <a:rPr lang="it-IT" sz="1800" dirty="0" err="1" smtClean="0"/>
              <a:t>infections</a:t>
            </a:r>
            <a:endParaRPr lang="it-IT" sz="1800" dirty="0"/>
          </a:p>
        </p:txBody>
      </p:sp>
      <p:sp>
        <p:nvSpPr>
          <p:cNvPr id="4" name="Segnaposto contenuto 3"/>
          <p:cNvSpPr>
            <a:spLocks noGrp="1"/>
          </p:cNvSpPr>
          <p:nvPr>
            <p:ph sz="half" idx="2"/>
          </p:nvPr>
        </p:nvSpPr>
        <p:spPr>
          <a:xfrm>
            <a:off x="761596" y="1797488"/>
            <a:ext cx="3419856" cy="2835797"/>
          </a:xfrm>
        </p:spPr>
        <p:txBody>
          <a:bodyPr>
            <a:normAutofit/>
          </a:bodyPr>
          <a:lstStyle/>
          <a:p>
            <a:pPr marL="0" indent="0">
              <a:buNone/>
            </a:pPr>
            <a:r>
              <a:rPr lang="it-IT" dirty="0" smtClean="0"/>
              <a:t>The </a:t>
            </a:r>
            <a:r>
              <a:rPr lang="it-IT" dirty="0" err="1"/>
              <a:t>incidence</a:t>
            </a:r>
            <a:r>
              <a:rPr lang="it-IT" dirty="0"/>
              <a:t> of </a:t>
            </a:r>
            <a:r>
              <a:rPr lang="it-IT" dirty="0" err="1"/>
              <a:t>maternal</a:t>
            </a:r>
            <a:r>
              <a:rPr lang="it-IT" dirty="0"/>
              <a:t> and </a:t>
            </a:r>
            <a:r>
              <a:rPr lang="it-IT" dirty="0" err="1"/>
              <a:t>neonatal</a:t>
            </a:r>
            <a:r>
              <a:rPr lang="it-IT" dirty="0"/>
              <a:t> </a:t>
            </a:r>
            <a:r>
              <a:rPr lang="it-IT" dirty="0" err="1"/>
              <a:t>infections</a:t>
            </a:r>
            <a:r>
              <a:rPr lang="it-IT" dirty="0"/>
              <a:t> </a:t>
            </a:r>
            <a:r>
              <a:rPr lang="it-IT" dirty="0" err="1"/>
              <a:t>is</a:t>
            </a:r>
            <a:r>
              <a:rPr lang="it-IT" dirty="0"/>
              <a:t> </a:t>
            </a:r>
            <a:r>
              <a:rPr lang="it-IT" dirty="0" err="1"/>
              <a:t>not</a:t>
            </a:r>
            <a:r>
              <a:rPr lang="it-IT" dirty="0"/>
              <a:t> </a:t>
            </a:r>
            <a:r>
              <a:rPr lang="it-IT" dirty="0" err="1"/>
              <a:t>influenced</a:t>
            </a:r>
            <a:r>
              <a:rPr lang="it-IT" dirty="0"/>
              <a:t> by the use of the </a:t>
            </a:r>
            <a:r>
              <a:rPr lang="it-IT" dirty="0" err="1"/>
              <a:t>bath</a:t>
            </a:r>
            <a:r>
              <a:rPr lang="it-IT" dirty="0"/>
              <a:t> </a:t>
            </a:r>
            <a:r>
              <a:rPr lang="it-IT" dirty="0" err="1"/>
              <a:t>during</a:t>
            </a:r>
            <a:r>
              <a:rPr lang="it-IT" dirty="0"/>
              <a:t> the first stage of </a:t>
            </a:r>
            <a:r>
              <a:rPr lang="it-IT" dirty="0" err="1"/>
              <a:t>labor</a:t>
            </a:r>
            <a:endParaRPr lang="it-IT" dirty="0"/>
          </a:p>
        </p:txBody>
      </p:sp>
      <p:sp>
        <p:nvSpPr>
          <p:cNvPr id="5" name="Segnaposto testo 4"/>
          <p:cNvSpPr>
            <a:spLocks noGrp="1"/>
          </p:cNvSpPr>
          <p:nvPr>
            <p:ph type="body" sz="quarter" idx="3"/>
          </p:nvPr>
        </p:nvSpPr>
        <p:spPr>
          <a:xfrm>
            <a:off x="4810487" y="790610"/>
            <a:ext cx="3055717" cy="639762"/>
          </a:xfrm>
        </p:spPr>
        <p:txBody>
          <a:bodyPr/>
          <a:lstStyle/>
          <a:p>
            <a:r>
              <a:rPr lang="it-IT" sz="1800" dirty="0" smtClean="0"/>
              <a:t>Apgar and </a:t>
            </a:r>
            <a:r>
              <a:rPr lang="it-IT" sz="1800" dirty="0" err="1" smtClean="0"/>
              <a:t>Neonatal</a:t>
            </a:r>
            <a:r>
              <a:rPr lang="it-IT" sz="1800" dirty="0" smtClean="0"/>
              <a:t> </a:t>
            </a:r>
            <a:r>
              <a:rPr lang="it-IT" sz="1800" dirty="0" err="1" smtClean="0"/>
              <a:t>Ph</a:t>
            </a:r>
            <a:r>
              <a:rPr lang="it-IT" sz="1800" dirty="0" smtClean="0"/>
              <a:t> </a:t>
            </a:r>
            <a:endParaRPr lang="it-IT" sz="1800" dirty="0"/>
          </a:p>
        </p:txBody>
      </p:sp>
      <p:sp>
        <p:nvSpPr>
          <p:cNvPr id="6" name="Segnaposto contenuto 5"/>
          <p:cNvSpPr>
            <a:spLocks noGrp="1"/>
          </p:cNvSpPr>
          <p:nvPr>
            <p:ph sz="quarter" idx="4"/>
          </p:nvPr>
        </p:nvSpPr>
        <p:spPr>
          <a:xfrm>
            <a:off x="4645152" y="1797488"/>
            <a:ext cx="3419856" cy="2835797"/>
          </a:xfrm>
        </p:spPr>
        <p:txBody>
          <a:bodyPr>
            <a:normAutofit lnSpcReduction="10000"/>
          </a:bodyPr>
          <a:lstStyle/>
          <a:p>
            <a:pPr marL="68580" indent="0">
              <a:buNone/>
            </a:pPr>
            <a:r>
              <a:rPr lang="it-IT" dirty="0" smtClean="0"/>
              <a:t>Apgar </a:t>
            </a:r>
            <a:r>
              <a:rPr lang="it-IT" dirty="0"/>
              <a:t>score 1 'and 5', and the </a:t>
            </a:r>
            <a:r>
              <a:rPr lang="it-IT" dirty="0" err="1"/>
              <a:t>pH</a:t>
            </a:r>
            <a:r>
              <a:rPr lang="it-IT" dirty="0"/>
              <a:t> of the </a:t>
            </a:r>
            <a:r>
              <a:rPr lang="it-IT" dirty="0" err="1"/>
              <a:t>umbilical</a:t>
            </a:r>
            <a:r>
              <a:rPr lang="it-IT" dirty="0"/>
              <a:t> </a:t>
            </a:r>
            <a:r>
              <a:rPr lang="it-IT" dirty="0" err="1"/>
              <a:t>artery</a:t>
            </a:r>
            <a:r>
              <a:rPr lang="it-IT" dirty="0"/>
              <a:t> are </a:t>
            </a:r>
            <a:r>
              <a:rPr lang="it-IT" dirty="0" err="1"/>
              <a:t>not</a:t>
            </a:r>
            <a:r>
              <a:rPr lang="it-IT" dirty="0"/>
              <a:t> </a:t>
            </a:r>
            <a:r>
              <a:rPr lang="it-IT" dirty="0" err="1"/>
              <a:t>different</a:t>
            </a:r>
            <a:r>
              <a:rPr lang="it-IT" dirty="0"/>
              <a:t> in </a:t>
            </a:r>
            <a:r>
              <a:rPr lang="it-IT" dirty="0" err="1"/>
              <a:t>infants</a:t>
            </a:r>
            <a:r>
              <a:rPr lang="it-IT" dirty="0"/>
              <a:t> </a:t>
            </a:r>
            <a:r>
              <a:rPr lang="it-IT" dirty="0" err="1"/>
              <a:t>whose</a:t>
            </a:r>
            <a:r>
              <a:rPr lang="it-IT" dirty="0"/>
              <a:t> </a:t>
            </a:r>
            <a:r>
              <a:rPr lang="it-IT" dirty="0" err="1"/>
              <a:t>mothers</a:t>
            </a:r>
            <a:r>
              <a:rPr lang="it-IT" dirty="0"/>
              <a:t> </a:t>
            </a:r>
            <a:r>
              <a:rPr lang="it-IT" dirty="0" err="1"/>
              <a:t>used</a:t>
            </a:r>
            <a:r>
              <a:rPr lang="it-IT" dirty="0"/>
              <a:t> the water in </a:t>
            </a:r>
            <a:r>
              <a:rPr lang="it-IT" dirty="0" err="1"/>
              <a:t>labor</a:t>
            </a:r>
            <a:r>
              <a:rPr lang="it-IT" dirty="0"/>
              <a:t> from the control </a:t>
            </a:r>
            <a:r>
              <a:rPr lang="it-IT" dirty="0" err="1"/>
              <a:t>group</a:t>
            </a:r>
            <a:r>
              <a:rPr lang="it-IT" dirty="0"/>
              <a:t>.</a:t>
            </a:r>
          </a:p>
        </p:txBody>
      </p:sp>
    </p:spTree>
    <p:extLst>
      <p:ext uri="{BB962C8B-B14F-4D97-AF65-F5344CB8AC3E}">
        <p14:creationId xmlns:p14="http://schemas.microsoft.com/office/powerpoint/2010/main" val="2661367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1767" y="491336"/>
            <a:ext cx="7024744" cy="1143000"/>
          </a:xfrm>
        </p:spPr>
        <p:txBody>
          <a:bodyPr/>
          <a:lstStyle/>
          <a:p>
            <a:r>
              <a:rPr lang="it-IT" dirty="0" err="1" smtClean="0"/>
              <a:t>Maternal</a:t>
            </a:r>
            <a:r>
              <a:rPr lang="it-IT" dirty="0" smtClean="0"/>
              <a:t> benefits</a:t>
            </a:r>
            <a:endParaRPr lang="it-IT" dirty="0"/>
          </a:p>
        </p:txBody>
      </p:sp>
      <p:sp>
        <p:nvSpPr>
          <p:cNvPr id="4" name="Segnaposto contenuto 3"/>
          <p:cNvSpPr>
            <a:spLocks noGrp="1"/>
          </p:cNvSpPr>
          <p:nvPr>
            <p:ph idx="1"/>
          </p:nvPr>
        </p:nvSpPr>
        <p:spPr>
          <a:xfrm>
            <a:off x="795677" y="2044840"/>
            <a:ext cx="6777317" cy="3508977"/>
          </a:xfrm>
        </p:spPr>
        <p:txBody>
          <a:bodyPr>
            <a:normAutofit fontScale="85000" lnSpcReduction="10000"/>
          </a:bodyPr>
          <a:lstStyle/>
          <a:p>
            <a:r>
              <a:rPr lang="it-IT" dirty="0" err="1"/>
              <a:t>thrust</a:t>
            </a:r>
            <a:r>
              <a:rPr lang="it-IT" dirty="0"/>
              <a:t> </a:t>
            </a:r>
            <a:r>
              <a:rPr lang="it-IT" dirty="0" err="1"/>
              <a:t>exerted</a:t>
            </a:r>
            <a:r>
              <a:rPr lang="it-IT" dirty="0"/>
              <a:t> by the </a:t>
            </a:r>
            <a:r>
              <a:rPr lang="it-IT" dirty="0" err="1"/>
              <a:t>effect</a:t>
            </a:r>
            <a:r>
              <a:rPr lang="it-IT" dirty="0"/>
              <a:t> of </a:t>
            </a:r>
            <a:r>
              <a:rPr lang="it-IT" dirty="0" err="1"/>
              <a:t>gravity</a:t>
            </a:r>
            <a:r>
              <a:rPr lang="it-IT" dirty="0"/>
              <a:t> on the body </a:t>
            </a:r>
            <a:r>
              <a:rPr lang="it-IT" dirty="0" err="1"/>
              <a:t>is</a:t>
            </a:r>
            <a:r>
              <a:rPr lang="it-IT" dirty="0"/>
              <a:t> </a:t>
            </a:r>
            <a:r>
              <a:rPr lang="it-IT" dirty="0" err="1"/>
              <a:t>reduced</a:t>
            </a:r>
            <a:r>
              <a:rPr lang="it-IT" dirty="0"/>
              <a:t> </a:t>
            </a:r>
            <a:r>
              <a:rPr lang="it-IT" dirty="0" err="1"/>
              <a:t>very</a:t>
            </a:r>
            <a:r>
              <a:rPr lang="it-IT" dirty="0"/>
              <a:t> </a:t>
            </a:r>
          </a:p>
          <a:p>
            <a:r>
              <a:rPr lang="it-IT" dirty="0" err="1"/>
              <a:t>support</a:t>
            </a:r>
            <a:r>
              <a:rPr lang="it-IT" dirty="0"/>
              <a:t> for the body </a:t>
            </a:r>
            <a:r>
              <a:rPr lang="it-IT" dirty="0" err="1"/>
              <a:t>facilitates</a:t>
            </a:r>
            <a:r>
              <a:rPr lang="it-IT" dirty="0"/>
              <a:t> the </a:t>
            </a:r>
            <a:r>
              <a:rPr lang="it-IT" dirty="0" err="1"/>
              <a:t>repositioning</a:t>
            </a:r>
            <a:r>
              <a:rPr lang="it-IT" dirty="0"/>
              <a:t> of the </a:t>
            </a:r>
            <a:r>
              <a:rPr lang="it-IT" dirty="0" err="1"/>
              <a:t>pregnant</a:t>
            </a:r>
            <a:r>
              <a:rPr lang="it-IT" dirty="0"/>
              <a:t> </a:t>
            </a:r>
          </a:p>
          <a:p>
            <a:r>
              <a:rPr lang="it-IT" dirty="0"/>
              <a:t>state of </a:t>
            </a:r>
            <a:r>
              <a:rPr lang="it-IT" dirty="0" err="1"/>
              <a:t>relaxation</a:t>
            </a:r>
            <a:r>
              <a:rPr lang="it-IT" dirty="0"/>
              <a:t> and </a:t>
            </a:r>
            <a:r>
              <a:rPr lang="it-IT" dirty="0" err="1"/>
              <a:t>well-being</a:t>
            </a:r>
            <a:r>
              <a:rPr lang="it-IT" dirty="0"/>
              <a:t> of </a:t>
            </a:r>
            <a:r>
              <a:rPr lang="it-IT" dirty="0" err="1"/>
              <a:t>reduced</a:t>
            </a:r>
            <a:r>
              <a:rPr lang="it-IT" dirty="0"/>
              <a:t> </a:t>
            </a:r>
            <a:r>
              <a:rPr lang="it-IT" dirty="0" err="1"/>
              <a:t>secretion</a:t>
            </a:r>
            <a:r>
              <a:rPr lang="it-IT" dirty="0"/>
              <a:t> of </a:t>
            </a:r>
            <a:r>
              <a:rPr lang="it-IT" dirty="0" err="1"/>
              <a:t>catecholamines</a:t>
            </a:r>
            <a:r>
              <a:rPr lang="it-IT" dirty="0"/>
              <a:t> </a:t>
            </a:r>
            <a:r>
              <a:rPr lang="it-IT" dirty="0" err="1"/>
              <a:t>resulting</a:t>
            </a:r>
            <a:r>
              <a:rPr lang="it-IT" dirty="0"/>
              <a:t> in </a:t>
            </a:r>
            <a:r>
              <a:rPr lang="it-IT" dirty="0" err="1"/>
              <a:t>improved</a:t>
            </a:r>
            <a:r>
              <a:rPr lang="it-IT" dirty="0"/>
              <a:t> uterine </a:t>
            </a:r>
            <a:r>
              <a:rPr lang="it-IT" dirty="0" err="1"/>
              <a:t>perfusion</a:t>
            </a:r>
            <a:r>
              <a:rPr lang="it-IT" dirty="0"/>
              <a:t>, </a:t>
            </a:r>
            <a:r>
              <a:rPr lang="it-IT" dirty="0" err="1"/>
              <a:t>contractile</a:t>
            </a:r>
            <a:r>
              <a:rPr lang="it-IT" dirty="0"/>
              <a:t> </a:t>
            </a:r>
            <a:r>
              <a:rPr lang="it-IT" dirty="0" err="1"/>
              <a:t>efficiency</a:t>
            </a:r>
            <a:r>
              <a:rPr lang="it-IT" dirty="0"/>
              <a:t>, </a:t>
            </a:r>
            <a:r>
              <a:rPr lang="it-IT" dirty="0" err="1"/>
              <a:t>reduction</a:t>
            </a:r>
            <a:r>
              <a:rPr lang="it-IT" dirty="0"/>
              <a:t> of </a:t>
            </a:r>
            <a:r>
              <a:rPr lang="it-IT" dirty="0" err="1"/>
              <a:t>pain</a:t>
            </a:r>
            <a:r>
              <a:rPr lang="it-IT" dirty="0"/>
              <a:t> and </a:t>
            </a:r>
            <a:r>
              <a:rPr lang="it-IT" dirty="0" err="1"/>
              <a:t>reduced</a:t>
            </a:r>
            <a:r>
              <a:rPr lang="it-IT" dirty="0"/>
              <a:t> </a:t>
            </a:r>
            <a:r>
              <a:rPr lang="it-IT" dirty="0" err="1"/>
              <a:t>need</a:t>
            </a:r>
            <a:r>
              <a:rPr lang="it-IT" dirty="0"/>
              <a:t> for </a:t>
            </a:r>
            <a:r>
              <a:rPr lang="it-IT" dirty="0" err="1"/>
              <a:t>oxytocin</a:t>
            </a:r>
            <a:r>
              <a:rPr lang="it-IT" dirty="0"/>
              <a:t> </a:t>
            </a:r>
            <a:r>
              <a:rPr lang="it-IT" dirty="0" err="1"/>
              <a:t>correction</a:t>
            </a:r>
            <a:r>
              <a:rPr lang="it-IT" dirty="0"/>
              <a:t> of </a:t>
            </a:r>
            <a:r>
              <a:rPr lang="it-IT" dirty="0" err="1"/>
              <a:t>developments</a:t>
            </a:r>
            <a:r>
              <a:rPr lang="it-IT" dirty="0"/>
              <a:t> in the </a:t>
            </a:r>
            <a:r>
              <a:rPr lang="it-IT" dirty="0" err="1"/>
              <a:t>labor</a:t>
            </a:r>
            <a:r>
              <a:rPr lang="it-IT" dirty="0"/>
              <a:t> </a:t>
            </a:r>
          </a:p>
          <a:p>
            <a:r>
              <a:rPr lang="it-IT" dirty="0" err="1"/>
              <a:t>makes</a:t>
            </a:r>
            <a:r>
              <a:rPr lang="it-IT" dirty="0"/>
              <a:t> </a:t>
            </a:r>
            <a:r>
              <a:rPr lang="it-IT" dirty="0" err="1"/>
              <a:t>it</a:t>
            </a:r>
            <a:r>
              <a:rPr lang="it-IT" dirty="0"/>
              <a:t> easy to </a:t>
            </a:r>
            <a:r>
              <a:rPr lang="it-IT" dirty="0" err="1"/>
              <a:t>rest</a:t>
            </a:r>
            <a:r>
              <a:rPr lang="it-IT" dirty="0"/>
              <a:t> </a:t>
            </a:r>
            <a:r>
              <a:rPr lang="it-IT" dirty="0" err="1"/>
              <a:t>between</a:t>
            </a:r>
            <a:r>
              <a:rPr lang="it-IT" dirty="0"/>
              <a:t> </a:t>
            </a:r>
            <a:r>
              <a:rPr lang="it-IT" dirty="0" err="1"/>
              <a:t>contractions</a:t>
            </a:r>
            <a:r>
              <a:rPr lang="it-IT" dirty="0"/>
              <a:t> by </a:t>
            </a:r>
            <a:r>
              <a:rPr lang="it-IT" dirty="0" err="1"/>
              <a:t>increasing</a:t>
            </a:r>
            <a:r>
              <a:rPr lang="it-IT" dirty="0"/>
              <a:t> the production of </a:t>
            </a:r>
            <a:r>
              <a:rPr lang="it-IT" dirty="0" err="1"/>
              <a:t>endorphins</a:t>
            </a:r>
            <a:endParaRPr lang="it-IT" dirty="0">
              <a:effectLst/>
            </a:endParaRPr>
          </a:p>
        </p:txBody>
      </p:sp>
    </p:spTree>
    <p:extLst>
      <p:ext uri="{BB962C8B-B14F-4D97-AF65-F5344CB8AC3E}">
        <p14:creationId xmlns:p14="http://schemas.microsoft.com/office/powerpoint/2010/main" val="14735310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olo 12"/>
          <p:cNvSpPr>
            <a:spLocks noGrp="1"/>
          </p:cNvSpPr>
          <p:nvPr>
            <p:ph type="title"/>
          </p:nvPr>
        </p:nvSpPr>
        <p:spPr>
          <a:xfrm>
            <a:off x="640790" y="609446"/>
            <a:ext cx="7024744" cy="1143000"/>
          </a:xfrm>
        </p:spPr>
        <p:txBody>
          <a:bodyPr/>
          <a:lstStyle/>
          <a:p>
            <a:r>
              <a:rPr lang="it-IT" dirty="0" err="1" smtClean="0"/>
              <a:t>Maternal</a:t>
            </a:r>
            <a:r>
              <a:rPr lang="it-IT" dirty="0" smtClean="0"/>
              <a:t> benefits</a:t>
            </a:r>
            <a:endParaRPr lang="it-IT" dirty="0"/>
          </a:p>
        </p:txBody>
      </p:sp>
      <p:sp>
        <p:nvSpPr>
          <p:cNvPr id="14" name="Segnaposto contenuto 13"/>
          <p:cNvSpPr>
            <a:spLocks noGrp="1"/>
          </p:cNvSpPr>
          <p:nvPr>
            <p:ph idx="1"/>
          </p:nvPr>
        </p:nvSpPr>
        <p:spPr>
          <a:xfrm>
            <a:off x="764700" y="2044840"/>
            <a:ext cx="6777317" cy="4215069"/>
          </a:xfrm>
        </p:spPr>
        <p:txBody>
          <a:bodyPr>
            <a:normAutofit fontScale="85000" lnSpcReduction="10000"/>
          </a:bodyPr>
          <a:lstStyle/>
          <a:p>
            <a:r>
              <a:rPr lang="it-IT" dirty="0" smtClean="0"/>
              <a:t>The </a:t>
            </a:r>
            <a:r>
              <a:rPr lang="it-IT" dirty="0" err="1"/>
              <a:t>length</a:t>
            </a:r>
            <a:r>
              <a:rPr lang="it-IT" dirty="0"/>
              <a:t> of the </a:t>
            </a:r>
            <a:r>
              <a:rPr lang="it-IT" dirty="0" err="1"/>
              <a:t>different</a:t>
            </a:r>
            <a:r>
              <a:rPr lang="it-IT" dirty="0"/>
              <a:t> </a:t>
            </a:r>
            <a:r>
              <a:rPr lang="it-IT" dirty="0" err="1"/>
              <a:t>stages</a:t>
            </a:r>
            <a:r>
              <a:rPr lang="it-IT" dirty="0"/>
              <a:t> of </a:t>
            </a:r>
            <a:r>
              <a:rPr lang="it-IT" dirty="0" err="1"/>
              <a:t>labor</a:t>
            </a:r>
            <a:r>
              <a:rPr lang="it-IT" dirty="0"/>
              <a:t> </a:t>
            </a:r>
            <a:r>
              <a:rPr lang="it-IT" dirty="0" err="1"/>
              <a:t>literature</a:t>
            </a:r>
            <a:r>
              <a:rPr lang="it-IT" dirty="0"/>
              <a:t> </a:t>
            </a:r>
            <a:r>
              <a:rPr lang="it-IT" dirty="0" err="1"/>
              <a:t>provides</a:t>
            </a:r>
            <a:r>
              <a:rPr lang="it-IT" dirty="0"/>
              <a:t> </a:t>
            </a:r>
            <a:r>
              <a:rPr lang="it-IT" dirty="0" err="1"/>
              <a:t>conflicting</a:t>
            </a:r>
            <a:r>
              <a:rPr lang="it-IT" dirty="0"/>
              <a:t> </a:t>
            </a:r>
            <a:r>
              <a:rPr lang="it-IT" dirty="0" err="1"/>
              <a:t>results</a:t>
            </a:r>
            <a:r>
              <a:rPr lang="it-IT" dirty="0"/>
              <a:t>. Some </a:t>
            </a:r>
            <a:r>
              <a:rPr lang="it-IT" dirty="0" err="1"/>
              <a:t>studies</a:t>
            </a:r>
            <a:r>
              <a:rPr lang="it-IT" dirty="0"/>
              <a:t> </a:t>
            </a:r>
            <a:r>
              <a:rPr lang="it-IT" dirty="0" err="1"/>
              <a:t>reduces</a:t>
            </a:r>
            <a:r>
              <a:rPr lang="it-IT" dirty="0"/>
              <a:t> the </a:t>
            </a:r>
            <a:r>
              <a:rPr lang="it-IT" dirty="0" err="1"/>
              <a:t>duration</a:t>
            </a:r>
            <a:r>
              <a:rPr lang="it-IT" dirty="0"/>
              <a:t> of the first stage of </a:t>
            </a:r>
            <a:r>
              <a:rPr lang="it-IT" dirty="0" err="1"/>
              <a:t>labor</a:t>
            </a:r>
            <a:r>
              <a:rPr lang="it-IT" dirty="0"/>
              <a:t>, </a:t>
            </a:r>
            <a:r>
              <a:rPr lang="it-IT" dirty="0" err="1"/>
              <a:t>especially</a:t>
            </a:r>
            <a:r>
              <a:rPr lang="it-IT" dirty="0"/>
              <a:t> in first-time </a:t>
            </a:r>
            <a:r>
              <a:rPr lang="it-IT" dirty="0" err="1"/>
              <a:t>mothers</a:t>
            </a:r>
            <a:r>
              <a:rPr lang="it-IT" dirty="0"/>
              <a:t> (</a:t>
            </a:r>
            <a:r>
              <a:rPr lang="it-IT" dirty="0" err="1"/>
              <a:t>Thoni</a:t>
            </a:r>
            <a:r>
              <a:rPr lang="it-IT" dirty="0"/>
              <a:t> 2001 </a:t>
            </a:r>
            <a:r>
              <a:rPr lang="it-IT" dirty="0" err="1"/>
              <a:t>Otigbah</a:t>
            </a:r>
            <a:r>
              <a:rPr lang="it-IT" dirty="0"/>
              <a:t> 2000) </a:t>
            </a:r>
            <a:r>
              <a:rPr lang="it-IT" dirty="0" err="1"/>
              <a:t>but</a:t>
            </a:r>
            <a:r>
              <a:rPr lang="it-IT" dirty="0"/>
              <a:t> </a:t>
            </a:r>
            <a:r>
              <a:rPr lang="it-IT" dirty="0" err="1"/>
              <a:t>increases</a:t>
            </a:r>
            <a:r>
              <a:rPr lang="it-IT" dirty="0"/>
              <a:t> </a:t>
            </a:r>
            <a:r>
              <a:rPr lang="it-IT" dirty="0" err="1"/>
              <a:t>that</a:t>
            </a:r>
            <a:r>
              <a:rPr lang="it-IT" dirty="0"/>
              <a:t> of the </a:t>
            </a:r>
            <a:r>
              <a:rPr lang="it-IT" dirty="0" err="1"/>
              <a:t>second</a:t>
            </a:r>
            <a:r>
              <a:rPr lang="it-IT" dirty="0"/>
              <a:t> stage of </a:t>
            </a:r>
            <a:r>
              <a:rPr lang="it-IT" dirty="0" err="1"/>
              <a:t>labor</a:t>
            </a:r>
            <a:r>
              <a:rPr lang="it-IT" dirty="0"/>
              <a:t> (</a:t>
            </a:r>
            <a:r>
              <a:rPr lang="it-IT" dirty="0" err="1"/>
              <a:t>Bonder</a:t>
            </a:r>
            <a:r>
              <a:rPr lang="it-IT" dirty="0"/>
              <a:t> 2002). Others </a:t>
            </a:r>
            <a:r>
              <a:rPr lang="it-IT" dirty="0" err="1"/>
              <a:t>there</a:t>
            </a:r>
            <a:r>
              <a:rPr lang="it-IT" dirty="0"/>
              <a:t> are no </a:t>
            </a:r>
            <a:r>
              <a:rPr lang="it-IT" dirty="0" err="1"/>
              <a:t>significant</a:t>
            </a:r>
            <a:r>
              <a:rPr lang="it-IT" dirty="0"/>
              <a:t> </a:t>
            </a:r>
            <a:r>
              <a:rPr lang="it-IT" dirty="0" err="1"/>
              <a:t>differences</a:t>
            </a:r>
            <a:r>
              <a:rPr lang="it-IT" dirty="0"/>
              <a:t> (Rush 1996 </a:t>
            </a:r>
            <a:r>
              <a:rPr lang="it-IT" dirty="0" err="1"/>
              <a:t>Cammu</a:t>
            </a:r>
            <a:r>
              <a:rPr lang="it-IT" dirty="0"/>
              <a:t> 1994 </a:t>
            </a:r>
            <a:r>
              <a:rPr lang="it-IT" dirty="0" err="1"/>
              <a:t>Schorn</a:t>
            </a:r>
            <a:r>
              <a:rPr lang="it-IT" dirty="0"/>
              <a:t> 1993)</a:t>
            </a:r>
            <a:r>
              <a:rPr lang="it-IT" dirty="0" smtClean="0"/>
              <a:t>.</a:t>
            </a:r>
          </a:p>
          <a:p>
            <a:pPr marL="68580" indent="0">
              <a:buNone/>
            </a:pPr>
            <a:r>
              <a:rPr lang="it-IT" dirty="0" smtClean="0"/>
              <a:t> </a:t>
            </a:r>
            <a:endParaRPr lang="it-IT" dirty="0"/>
          </a:p>
          <a:p>
            <a:r>
              <a:rPr lang="it-IT" dirty="0" err="1" smtClean="0"/>
              <a:t>increases</a:t>
            </a:r>
            <a:r>
              <a:rPr lang="it-IT" dirty="0" smtClean="0"/>
              <a:t> </a:t>
            </a:r>
            <a:r>
              <a:rPr lang="it-IT" dirty="0"/>
              <a:t>the </a:t>
            </a:r>
            <a:r>
              <a:rPr lang="it-IT" dirty="0" err="1"/>
              <a:t>elasticity</a:t>
            </a:r>
            <a:r>
              <a:rPr lang="it-IT" dirty="0"/>
              <a:t> of the </a:t>
            </a:r>
            <a:r>
              <a:rPr lang="it-IT" dirty="0" err="1"/>
              <a:t>tissues</a:t>
            </a:r>
            <a:r>
              <a:rPr lang="it-IT" dirty="0"/>
              <a:t> of the </a:t>
            </a:r>
            <a:r>
              <a:rPr lang="it-IT" dirty="0" err="1"/>
              <a:t>birth</a:t>
            </a:r>
            <a:r>
              <a:rPr lang="it-IT" dirty="0"/>
              <a:t> canal and </a:t>
            </a:r>
            <a:r>
              <a:rPr lang="it-IT" dirty="0" err="1"/>
              <a:t>perineum</a:t>
            </a:r>
            <a:r>
              <a:rPr lang="it-IT" dirty="0"/>
              <a:t> </a:t>
            </a:r>
            <a:r>
              <a:rPr lang="it-IT" dirty="0" err="1"/>
              <a:t>reducing</a:t>
            </a:r>
            <a:r>
              <a:rPr lang="it-IT" dirty="0"/>
              <a:t> the </a:t>
            </a:r>
            <a:r>
              <a:rPr lang="it-IT" dirty="0" err="1"/>
              <a:t>incidence</a:t>
            </a:r>
            <a:r>
              <a:rPr lang="it-IT" dirty="0"/>
              <a:t> of </a:t>
            </a:r>
            <a:r>
              <a:rPr lang="it-IT" dirty="0" err="1"/>
              <a:t>lacerations</a:t>
            </a:r>
            <a:r>
              <a:rPr lang="it-IT" dirty="0"/>
              <a:t> </a:t>
            </a:r>
            <a:r>
              <a:rPr lang="it-IT" dirty="0" err="1"/>
              <a:t>important</a:t>
            </a:r>
            <a:r>
              <a:rPr lang="it-IT" dirty="0"/>
              <a:t> and the </a:t>
            </a:r>
            <a:r>
              <a:rPr lang="it-IT" dirty="0" err="1"/>
              <a:t>need</a:t>
            </a:r>
            <a:r>
              <a:rPr lang="it-IT" dirty="0"/>
              <a:t> to </a:t>
            </a:r>
            <a:r>
              <a:rPr lang="it-IT" dirty="0" err="1"/>
              <a:t>perform</a:t>
            </a:r>
            <a:r>
              <a:rPr lang="it-IT" dirty="0"/>
              <a:t> </a:t>
            </a:r>
            <a:r>
              <a:rPr lang="it-IT" dirty="0" err="1" smtClean="0"/>
              <a:t>perineotomie</a:t>
            </a:r>
            <a:r>
              <a:rPr lang="it-IT" dirty="0" smtClean="0"/>
              <a:t> </a:t>
            </a:r>
            <a:r>
              <a:rPr lang="it-IT" dirty="0"/>
              <a:t>(Mc </a:t>
            </a:r>
            <a:r>
              <a:rPr lang="it-IT" dirty="0" err="1"/>
              <a:t>Candlish</a:t>
            </a:r>
            <a:r>
              <a:rPr lang="it-IT" dirty="0"/>
              <a:t> 1993) </a:t>
            </a:r>
            <a:endParaRPr lang="it-IT" dirty="0" smtClean="0"/>
          </a:p>
          <a:p>
            <a:pPr marL="68580" indent="0">
              <a:buNone/>
            </a:pPr>
            <a:endParaRPr lang="it-IT" dirty="0"/>
          </a:p>
          <a:p>
            <a:r>
              <a:rPr lang="it-IT" dirty="0" smtClean="0"/>
              <a:t>Reduce </a:t>
            </a:r>
            <a:r>
              <a:rPr lang="it-IT" dirty="0"/>
              <a:t>the </a:t>
            </a:r>
            <a:r>
              <a:rPr lang="it-IT" dirty="0" err="1"/>
              <a:t>pain</a:t>
            </a:r>
            <a:r>
              <a:rPr lang="it-IT" dirty="0"/>
              <a:t> of </a:t>
            </a:r>
            <a:r>
              <a:rPr lang="it-IT" dirty="0" err="1" smtClean="0"/>
              <a:t>maternal</a:t>
            </a:r>
            <a:r>
              <a:rPr lang="it-IT" dirty="0" smtClean="0"/>
              <a:t> </a:t>
            </a:r>
            <a:r>
              <a:rPr lang="it-IT" dirty="0" err="1"/>
              <a:t>labors</a:t>
            </a:r>
            <a:endParaRPr lang="it-IT" dirty="0"/>
          </a:p>
        </p:txBody>
      </p:sp>
    </p:spTree>
    <p:extLst>
      <p:ext uri="{BB962C8B-B14F-4D97-AF65-F5344CB8AC3E}">
        <p14:creationId xmlns:p14="http://schemas.microsoft.com/office/powerpoint/2010/main" val="28757379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24895" r="24895"/>
          <a:stretch>
            <a:fillRect/>
          </a:stretch>
        </p:blipFill>
        <p:spPr bwMode="auto">
          <a:xfrm>
            <a:off x="1005208" y="693795"/>
            <a:ext cx="3359623" cy="5468112"/>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Segnaposto testo 5"/>
          <p:cNvSpPr>
            <a:spLocks noGrp="1"/>
          </p:cNvSpPr>
          <p:nvPr>
            <p:ph type="body" sz="half" idx="2"/>
          </p:nvPr>
        </p:nvSpPr>
        <p:spPr/>
        <p:txBody>
          <a:bodyPr>
            <a:normAutofit lnSpcReduction="10000"/>
          </a:bodyPr>
          <a:lstStyle/>
          <a:p>
            <a:r>
              <a:rPr lang="it-IT" dirty="0" smtClean="0"/>
              <a:t>Immersion </a:t>
            </a:r>
            <a:r>
              <a:rPr lang="it-IT" dirty="0"/>
              <a:t>in water in </a:t>
            </a:r>
            <a:r>
              <a:rPr lang="it-IT" dirty="0" err="1"/>
              <a:t>labor</a:t>
            </a:r>
            <a:r>
              <a:rPr lang="it-IT" dirty="0"/>
              <a:t> </a:t>
            </a:r>
            <a:r>
              <a:rPr lang="it-IT" dirty="0" err="1"/>
              <a:t>does</a:t>
            </a:r>
            <a:r>
              <a:rPr lang="it-IT" dirty="0"/>
              <a:t> </a:t>
            </a:r>
            <a:r>
              <a:rPr lang="it-IT" dirty="0" err="1"/>
              <a:t>not</a:t>
            </a:r>
            <a:r>
              <a:rPr lang="it-IT" dirty="0"/>
              <a:t> </a:t>
            </a:r>
            <a:r>
              <a:rPr lang="it-IT" dirty="0" err="1"/>
              <a:t>completely</a:t>
            </a:r>
            <a:r>
              <a:rPr lang="it-IT" dirty="0"/>
              <a:t> eliminate the </a:t>
            </a:r>
            <a:r>
              <a:rPr lang="it-IT" dirty="0" err="1"/>
              <a:t>pain</a:t>
            </a:r>
            <a:r>
              <a:rPr lang="it-IT" dirty="0"/>
              <a:t>, </a:t>
            </a:r>
            <a:r>
              <a:rPr lang="it-IT" dirty="0" err="1"/>
              <a:t>but</a:t>
            </a:r>
            <a:r>
              <a:rPr lang="it-IT" dirty="0"/>
              <a:t> the </a:t>
            </a:r>
            <a:r>
              <a:rPr lang="it-IT" dirty="0" err="1"/>
              <a:t>tactile</a:t>
            </a:r>
            <a:r>
              <a:rPr lang="it-IT" dirty="0"/>
              <a:t> </a:t>
            </a:r>
            <a:r>
              <a:rPr lang="it-IT" dirty="0" err="1"/>
              <a:t>stimulation</a:t>
            </a:r>
            <a:r>
              <a:rPr lang="it-IT" dirty="0"/>
              <a:t> and </a:t>
            </a:r>
            <a:r>
              <a:rPr lang="it-IT" dirty="0" err="1"/>
              <a:t>thermal</a:t>
            </a:r>
            <a:r>
              <a:rPr lang="it-IT" dirty="0"/>
              <a:t> water </a:t>
            </a:r>
            <a:r>
              <a:rPr lang="it-IT" dirty="0" err="1"/>
              <a:t>provided</a:t>
            </a:r>
            <a:r>
              <a:rPr lang="it-IT" dirty="0"/>
              <a:t> </a:t>
            </a:r>
            <a:r>
              <a:rPr lang="it-IT" dirty="0" err="1"/>
              <a:t>allow</a:t>
            </a:r>
            <a:r>
              <a:rPr lang="it-IT" dirty="0"/>
              <a:t> </a:t>
            </a:r>
            <a:r>
              <a:rPr lang="it-IT" dirty="0" err="1"/>
              <a:t>you</a:t>
            </a:r>
            <a:r>
              <a:rPr lang="it-IT" dirty="0"/>
              <a:t> to </a:t>
            </a:r>
            <a:r>
              <a:rPr lang="it-IT" dirty="0" err="1"/>
              <a:t>fight</a:t>
            </a:r>
            <a:r>
              <a:rPr lang="it-IT" dirty="0"/>
              <a:t> </a:t>
            </a:r>
            <a:r>
              <a:rPr lang="it-IT" dirty="0" err="1"/>
              <a:t>it</a:t>
            </a:r>
            <a:r>
              <a:rPr lang="it-IT" dirty="0"/>
              <a:t>, attenuate</a:t>
            </a:r>
          </a:p>
        </p:txBody>
      </p:sp>
    </p:spTree>
    <p:extLst>
      <p:ext uri="{BB962C8B-B14F-4D97-AF65-F5344CB8AC3E}">
        <p14:creationId xmlns:p14="http://schemas.microsoft.com/office/powerpoint/2010/main" val="408354225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594325" y="456164"/>
            <a:ext cx="7024744" cy="1143000"/>
          </a:xfrm>
        </p:spPr>
        <p:txBody>
          <a:bodyPr/>
          <a:lstStyle/>
          <a:p>
            <a:r>
              <a:rPr lang="it-IT" dirty="0" err="1" smtClean="0"/>
              <a:t>Neonatal</a:t>
            </a:r>
            <a:r>
              <a:rPr lang="it-IT" dirty="0" smtClean="0"/>
              <a:t> benefits</a:t>
            </a:r>
            <a:endParaRPr lang="it-IT" dirty="0"/>
          </a:p>
        </p:txBody>
      </p:sp>
      <p:sp>
        <p:nvSpPr>
          <p:cNvPr id="6" name="Segnaposto contenuto 5"/>
          <p:cNvSpPr>
            <a:spLocks noGrp="1"/>
          </p:cNvSpPr>
          <p:nvPr>
            <p:ph idx="1"/>
          </p:nvPr>
        </p:nvSpPr>
        <p:spPr>
          <a:xfrm>
            <a:off x="594325" y="1781517"/>
            <a:ext cx="6777317" cy="3508977"/>
          </a:xfrm>
        </p:spPr>
        <p:txBody>
          <a:bodyPr>
            <a:normAutofit/>
          </a:bodyPr>
          <a:lstStyle/>
          <a:p>
            <a:r>
              <a:rPr lang="it-IT" dirty="0" err="1" smtClean="0"/>
              <a:t>Many</a:t>
            </a:r>
            <a:r>
              <a:rPr lang="it-IT" dirty="0" smtClean="0"/>
              <a:t> </a:t>
            </a:r>
            <a:r>
              <a:rPr lang="it-IT" dirty="0" err="1" smtClean="0"/>
              <a:t>studies</a:t>
            </a:r>
            <a:r>
              <a:rPr lang="it-IT" dirty="0" smtClean="0"/>
              <a:t> </a:t>
            </a:r>
            <a:r>
              <a:rPr lang="it-IT" dirty="0" err="1"/>
              <a:t>have</a:t>
            </a:r>
            <a:r>
              <a:rPr lang="it-IT" dirty="0"/>
              <a:t> </a:t>
            </a:r>
            <a:r>
              <a:rPr lang="it-IT" dirty="0" err="1"/>
              <a:t>shown</a:t>
            </a:r>
            <a:r>
              <a:rPr lang="it-IT" dirty="0"/>
              <a:t> </a:t>
            </a:r>
            <a:r>
              <a:rPr lang="it-IT" dirty="0" err="1"/>
              <a:t>that</a:t>
            </a:r>
            <a:r>
              <a:rPr lang="it-IT" dirty="0"/>
              <a:t> the use of water in </a:t>
            </a:r>
            <a:r>
              <a:rPr lang="it-IT" dirty="0" err="1"/>
              <a:t>labor</a:t>
            </a:r>
            <a:r>
              <a:rPr lang="it-IT" dirty="0"/>
              <a:t> and delivery </a:t>
            </a:r>
            <a:r>
              <a:rPr lang="it-IT" dirty="0" err="1"/>
              <a:t>is</a:t>
            </a:r>
            <a:r>
              <a:rPr lang="it-IT" dirty="0"/>
              <a:t> a </a:t>
            </a:r>
            <a:r>
              <a:rPr lang="it-IT" dirty="0" err="1"/>
              <a:t>practice</a:t>
            </a:r>
            <a:r>
              <a:rPr lang="it-IT" dirty="0"/>
              <a:t> </a:t>
            </a:r>
            <a:r>
              <a:rPr lang="it-IT" dirty="0" err="1"/>
              <a:t>that</a:t>
            </a:r>
            <a:r>
              <a:rPr lang="it-IT" dirty="0"/>
              <a:t> </a:t>
            </a:r>
            <a:r>
              <a:rPr lang="it-IT" dirty="0" err="1"/>
              <a:t>does</a:t>
            </a:r>
            <a:r>
              <a:rPr lang="it-IT" dirty="0"/>
              <a:t> </a:t>
            </a:r>
            <a:r>
              <a:rPr lang="it-IT" dirty="0" err="1"/>
              <a:t>not</a:t>
            </a:r>
            <a:r>
              <a:rPr lang="it-IT" dirty="0"/>
              <a:t> </a:t>
            </a:r>
            <a:r>
              <a:rPr lang="it-IT" dirty="0" err="1"/>
              <a:t>increase</a:t>
            </a:r>
            <a:r>
              <a:rPr lang="it-IT" dirty="0"/>
              <a:t> the </a:t>
            </a:r>
            <a:r>
              <a:rPr lang="it-IT" dirty="0" err="1"/>
              <a:t>risk</a:t>
            </a:r>
            <a:r>
              <a:rPr lang="it-IT" dirty="0"/>
              <a:t> </a:t>
            </a:r>
            <a:r>
              <a:rPr lang="it-IT" dirty="0" err="1"/>
              <a:t>neonatal</a:t>
            </a:r>
            <a:r>
              <a:rPr lang="it-IT" dirty="0"/>
              <a:t> </a:t>
            </a:r>
            <a:r>
              <a:rPr lang="it-IT" dirty="0" err="1"/>
              <a:t>evaluated</a:t>
            </a:r>
            <a:r>
              <a:rPr lang="it-IT" dirty="0"/>
              <a:t> in </a:t>
            </a:r>
            <a:r>
              <a:rPr lang="it-IT" dirty="0" err="1"/>
              <a:t>terms</a:t>
            </a:r>
            <a:r>
              <a:rPr lang="it-IT" dirty="0"/>
              <a:t> of </a:t>
            </a:r>
            <a:r>
              <a:rPr lang="it-IT" dirty="0" err="1"/>
              <a:t>neonatal</a:t>
            </a:r>
            <a:r>
              <a:rPr lang="it-IT" dirty="0"/>
              <a:t> </a:t>
            </a:r>
            <a:r>
              <a:rPr lang="it-IT" dirty="0" err="1"/>
              <a:t>infection</a:t>
            </a:r>
            <a:r>
              <a:rPr lang="it-IT" dirty="0"/>
              <a:t>, </a:t>
            </a:r>
            <a:r>
              <a:rPr lang="it-IT" dirty="0" err="1"/>
              <a:t>neonatal</a:t>
            </a:r>
            <a:r>
              <a:rPr lang="it-IT" dirty="0"/>
              <a:t> Apgar score and </a:t>
            </a:r>
            <a:r>
              <a:rPr lang="it-IT" dirty="0" err="1"/>
              <a:t>pH</a:t>
            </a:r>
            <a:r>
              <a:rPr lang="it-IT" dirty="0"/>
              <a:t>, </a:t>
            </a:r>
            <a:r>
              <a:rPr lang="it-IT" dirty="0" err="1"/>
              <a:t>changes</a:t>
            </a:r>
            <a:r>
              <a:rPr lang="it-IT" dirty="0"/>
              <a:t> in BCF and the color of the </a:t>
            </a:r>
            <a:r>
              <a:rPr lang="it-IT" dirty="0" err="1"/>
              <a:t>amniotic</a:t>
            </a:r>
            <a:r>
              <a:rPr lang="it-IT" dirty="0"/>
              <a:t> </a:t>
            </a:r>
            <a:r>
              <a:rPr lang="it-IT" dirty="0" err="1"/>
              <a:t>fluid</a:t>
            </a:r>
            <a:r>
              <a:rPr lang="it-IT" dirty="0"/>
              <a:t> </a:t>
            </a:r>
            <a:endParaRPr lang="it-IT" dirty="0" smtClean="0">
              <a:effectLst/>
            </a:endParaRPr>
          </a:p>
          <a:p>
            <a:r>
              <a:rPr lang="it-IT" dirty="0" smtClean="0"/>
              <a:t>Birth </a:t>
            </a:r>
            <a:r>
              <a:rPr lang="it-IT" dirty="0" err="1"/>
              <a:t>experience</a:t>
            </a:r>
            <a:r>
              <a:rPr lang="it-IT" dirty="0"/>
              <a:t> </a:t>
            </a:r>
            <a:r>
              <a:rPr lang="it-IT" dirty="0" err="1"/>
              <a:t>different</a:t>
            </a:r>
            <a:r>
              <a:rPr lang="it-IT" dirty="0"/>
              <a:t> in </a:t>
            </a:r>
            <a:r>
              <a:rPr lang="it-IT" dirty="0" err="1"/>
              <a:t>aquatic</a:t>
            </a:r>
            <a:r>
              <a:rPr lang="it-IT" dirty="0"/>
              <a:t> </a:t>
            </a:r>
            <a:r>
              <a:rPr lang="it-IT" dirty="0" err="1"/>
              <a:t>environment</a:t>
            </a:r>
            <a:r>
              <a:rPr lang="it-IT" dirty="0"/>
              <a:t> ...</a:t>
            </a:r>
            <a:endParaRPr lang="it-IT" dirty="0" smtClean="0">
              <a:effectLst/>
            </a:endParaRPr>
          </a:p>
        </p:txBody>
      </p:sp>
    </p:spTree>
    <p:extLst>
      <p:ext uri="{BB962C8B-B14F-4D97-AF65-F5344CB8AC3E}">
        <p14:creationId xmlns:p14="http://schemas.microsoft.com/office/powerpoint/2010/main" val="21461351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7860" y="593957"/>
            <a:ext cx="7024744" cy="1143000"/>
          </a:xfrm>
        </p:spPr>
        <p:txBody>
          <a:bodyPr/>
          <a:lstStyle/>
          <a:p>
            <a:r>
              <a:rPr lang="it-IT" dirty="0" err="1" smtClean="0"/>
              <a:t>Inclusion</a:t>
            </a:r>
            <a:r>
              <a:rPr lang="it-IT" dirty="0" smtClean="0"/>
              <a:t> </a:t>
            </a:r>
            <a:r>
              <a:rPr lang="it-IT" dirty="0" err="1" smtClean="0"/>
              <a:t>criteria</a:t>
            </a:r>
            <a:endParaRPr lang="it-IT" dirty="0"/>
          </a:p>
        </p:txBody>
      </p:sp>
      <p:sp>
        <p:nvSpPr>
          <p:cNvPr id="3" name="Segnaposto contenuto 2"/>
          <p:cNvSpPr>
            <a:spLocks noGrp="1"/>
          </p:cNvSpPr>
          <p:nvPr>
            <p:ph sz="quarter" idx="13"/>
          </p:nvPr>
        </p:nvSpPr>
        <p:spPr>
          <a:xfrm>
            <a:off x="547860" y="1910704"/>
            <a:ext cx="3419856" cy="3493008"/>
          </a:xfrm>
        </p:spPr>
        <p:txBody>
          <a:bodyPr>
            <a:noAutofit/>
          </a:bodyPr>
          <a:lstStyle/>
          <a:p>
            <a:pPr lvl="0"/>
            <a:r>
              <a:rPr lang="it-IT" sz="1400" dirty="0" smtClean="0"/>
              <a:t>singleton </a:t>
            </a:r>
            <a:r>
              <a:rPr lang="it-IT" sz="1400" dirty="0" err="1"/>
              <a:t>pregnancies</a:t>
            </a:r>
            <a:r>
              <a:rPr lang="it-IT" sz="1400" dirty="0"/>
              <a:t> </a:t>
            </a:r>
            <a:r>
              <a:rPr lang="it-IT" sz="1400" dirty="0" err="1"/>
              <a:t>at</a:t>
            </a:r>
            <a:r>
              <a:rPr lang="it-IT" sz="1400" dirty="0"/>
              <a:t> </a:t>
            </a:r>
            <a:r>
              <a:rPr lang="it-IT" sz="1400" dirty="0" err="1"/>
              <a:t>physiological</a:t>
            </a:r>
            <a:r>
              <a:rPr lang="it-IT" sz="1400" dirty="0"/>
              <a:t> </a:t>
            </a:r>
            <a:r>
              <a:rPr lang="it-IT" sz="1400" dirty="0" err="1"/>
              <a:t>course</a:t>
            </a:r>
            <a:r>
              <a:rPr lang="it-IT" sz="1400" dirty="0"/>
              <a:t> </a:t>
            </a:r>
          </a:p>
          <a:p>
            <a:pPr lvl="0"/>
            <a:r>
              <a:rPr lang="it-IT" sz="1400" dirty="0"/>
              <a:t>Full-</a:t>
            </a:r>
            <a:r>
              <a:rPr lang="it-IT" sz="1400" dirty="0" err="1"/>
              <a:t>term</a:t>
            </a:r>
            <a:r>
              <a:rPr lang="it-IT" sz="1400" dirty="0"/>
              <a:t> </a:t>
            </a:r>
            <a:r>
              <a:rPr lang="it-IT" sz="1400" dirty="0" err="1"/>
              <a:t>pregnancy</a:t>
            </a:r>
            <a:r>
              <a:rPr lang="it-IT" sz="1400" dirty="0"/>
              <a:t> 37-42 weeks </a:t>
            </a:r>
          </a:p>
          <a:p>
            <a:pPr lvl="0"/>
            <a:r>
              <a:rPr lang="it-IT" sz="1400" dirty="0"/>
              <a:t>Single </a:t>
            </a:r>
            <a:r>
              <a:rPr lang="it-IT" sz="1400" dirty="0" err="1"/>
              <a:t>fetus</a:t>
            </a:r>
            <a:r>
              <a:rPr lang="it-IT" sz="1400" dirty="0"/>
              <a:t> in </a:t>
            </a:r>
            <a:r>
              <a:rPr lang="it-IT" sz="1400" dirty="0" err="1"/>
              <a:t>cephalic</a:t>
            </a:r>
            <a:r>
              <a:rPr lang="it-IT" sz="1400" dirty="0"/>
              <a:t> </a:t>
            </a:r>
            <a:r>
              <a:rPr lang="it-IT" sz="1400" dirty="0" err="1"/>
              <a:t>presentation</a:t>
            </a:r>
            <a:r>
              <a:rPr lang="it-IT" sz="1400" dirty="0"/>
              <a:t> </a:t>
            </a:r>
          </a:p>
          <a:p>
            <a:pPr lvl="0"/>
            <a:r>
              <a:rPr lang="it-IT" sz="1400" dirty="0" err="1"/>
              <a:t>expected</a:t>
            </a:r>
            <a:r>
              <a:rPr lang="it-IT" sz="1400" dirty="0"/>
              <a:t> </a:t>
            </a:r>
            <a:r>
              <a:rPr lang="it-IT" sz="1400" dirty="0" err="1"/>
              <a:t>fetal</a:t>
            </a:r>
            <a:r>
              <a:rPr lang="it-IT" sz="1400" dirty="0"/>
              <a:t> </a:t>
            </a:r>
            <a:r>
              <a:rPr lang="it-IT" sz="1400" dirty="0" err="1"/>
              <a:t>weight</a:t>
            </a:r>
            <a:r>
              <a:rPr lang="it-IT" sz="1400" dirty="0"/>
              <a:t>&gt; = 2500gr &lt;= 4000gr </a:t>
            </a:r>
          </a:p>
          <a:p>
            <a:pPr lvl="0"/>
            <a:r>
              <a:rPr lang="it-IT" sz="1400" dirty="0" err="1"/>
              <a:t>clear</a:t>
            </a:r>
            <a:r>
              <a:rPr lang="it-IT" sz="1400" dirty="0"/>
              <a:t> </a:t>
            </a:r>
            <a:r>
              <a:rPr lang="it-IT" sz="1400" dirty="0" err="1"/>
              <a:t>amniotic</a:t>
            </a:r>
            <a:r>
              <a:rPr lang="it-IT" sz="1400" dirty="0"/>
              <a:t> </a:t>
            </a:r>
            <a:r>
              <a:rPr lang="it-IT" sz="1400" dirty="0" err="1"/>
              <a:t>fluid</a:t>
            </a:r>
            <a:r>
              <a:rPr lang="it-IT" sz="1400" dirty="0"/>
              <a:t> </a:t>
            </a:r>
          </a:p>
          <a:p>
            <a:pPr lvl="0"/>
            <a:r>
              <a:rPr lang="it-IT" sz="1400" dirty="0"/>
              <a:t>BCF regular</a:t>
            </a:r>
            <a:endParaRPr lang="it-IT" sz="1400" dirty="0" smtClean="0">
              <a:effectLst/>
            </a:endParaRPr>
          </a:p>
          <a:p>
            <a:pPr lvl="0"/>
            <a:endParaRPr lang="it-IT" sz="1400" dirty="0">
              <a:effectLst/>
            </a:endParaRPr>
          </a:p>
        </p:txBody>
      </p:sp>
      <p:sp>
        <p:nvSpPr>
          <p:cNvPr id="4" name="Segnaposto contenuto 3"/>
          <p:cNvSpPr>
            <a:spLocks noGrp="1"/>
          </p:cNvSpPr>
          <p:nvPr>
            <p:ph sz="quarter" idx="14"/>
          </p:nvPr>
        </p:nvSpPr>
        <p:spPr>
          <a:xfrm>
            <a:off x="4645152" y="1910704"/>
            <a:ext cx="3419856" cy="3493008"/>
          </a:xfrm>
        </p:spPr>
        <p:txBody>
          <a:bodyPr>
            <a:noAutofit/>
          </a:bodyPr>
          <a:lstStyle/>
          <a:p>
            <a:r>
              <a:rPr lang="it-IT" sz="1400" dirty="0" err="1"/>
              <a:t>l</a:t>
            </a:r>
            <a:r>
              <a:rPr lang="it-IT" sz="1400" dirty="0" err="1" smtClean="0"/>
              <a:t>abor</a:t>
            </a:r>
            <a:r>
              <a:rPr lang="it-IT" sz="1400" dirty="0" smtClean="0"/>
              <a:t> </a:t>
            </a:r>
            <a:r>
              <a:rPr lang="it-IT" sz="1400" dirty="0" err="1"/>
              <a:t>occurred</a:t>
            </a:r>
            <a:r>
              <a:rPr lang="it-IT" sz="1400" dirty="0"/>
              <a:t> </a:t>
            </a:r>
            <a:r>
              <a:rPr lang="it-IT" sz="1400" dirty="0" err="1"/>
              <a:t>spontaneously</a:t>
            </a:r>
            <a:r>
              <a:rPr lang="it-IT" sz="1400" dirty="0"/>
              <a:t> </a:t>
            </a:r>
            <a:r>
              <a:rPr lang="it-IT" sz="1400" dirty="0" err="1"/>
              <a:t>therefore</a:t>
            </a:r>
            <a:r>
              <a:rPr lang="it-IT" sz="1400" dirty="0"/>
              <a:t> </a:t>
            </a:r>
            <a:r>
              <a:rPr lang="it-IT" sz="1400" dirty="0" err="1"/>
              <a:t>not</a:t>
            </a:r>
            <a:r>
              <a:rPr lang="it-IT" sz="1400" dirty="0"/>
              <a:t> </a:t>
            </a:r>
            <a:r>
              <a:rPr lang="it-IT" sz="1400" dirty="0" err="1"/>
              <a:t>induced</a:t>
            </a:r>
            <a:r>
              <a:rPr lang="it-IT" sz="1400" dirty="0"/>
              <a:t> </a:t>
            </a:r>
          </a:p>
          <a:p>
            <a:r>
              <a:rPr lang="it-IT" sz="1400" dirty="0"/>
              <a:t>the </a:t>
            </a:r>
            <a:r>
              <a:rPr lang="it-IT" sz="1400" dirty="0" err="1"/>
              <a:t>absence</a:t>
            </a:r>
            <a:r>
              <a:rPr lang="it-IT" sz="1400" dirty="0"/>
              <a:t> of </a:t>
            </a:r>
            <a:r>
              <a:rPr lang="it-IT" sz="1400" dirty="0" err="1"/>
              <a:t>maternal</a:t>
            </a:r>
            <a:r>
              <a:rPr lang="it-IT" sz="1400" dirty="0"/>
              <a:t> and </a:t>
            </a:r>
            <a:r>
              <a:rPr lang="it-IT" sz="1400" dirty="0" err="1"/>
              <a:t>fetal</a:t>
            </a:r>
            <a:r>
              <a:rPr lang="it-IT" sz="1400" dirty="0"/>
              <a:t> </a:t>
            </a:r>
            <a:r>
              <a:rPr lang="it-IT" sz="1400" dirty="0" err="1"/>
              <a:t>disease</a:t>
            </a:r>
            <a:r>
              <a:rPr lang="it-IT" sz="1400" dirty="0"/>
              <a:t> </a:t>
            </a:r>
          </a:p>
          <a:p>
            <a:r>
              <a:rPr lang="it-IT" sz="1400" dirty="0"/>
              <a:t>apiretiche </a:t>
            </a:r>
            <a:r>
              <a:rPr lang="it-IT" sz="1400" dirty="0" err="1"/>
              <a:t>pregnant</a:t>
            </a:r>
            <a:r>
              <a:rPr lang="it-IT" sz="1400" dirty="0"/>
              <a:t>, normotensive, </a:t>
            </a:r>
            <a:r>
              <a:rPr lang="it-IT" sz="1400" dirty="0" err="1"/>
              <a:t>eurhythmic</a:t>
            </a:r>
            <a:r>
              <a:rPr lang="it-IT" sz="1400" dirty="0"/>
              <a:t> </a:t>
            </a:r>
          </a:p>
          <a:p>
            <a:r>
              <a:rPr lang="it-IT" sz="1400" dirty="0"/>
              <a:t>placenta </a:t>
            </a:r>
            <a:r>
              <a:rPr lang="it-IT" sz="1400" dirty="0" err="1"/>
              <a:t>normally</a:t>
            </a:r>
            <a:r>
              <a:rPr lang="it-IT" sz="1400" dirty="0"/>
              <a:t> INSERTA </a:t>
            </a:r>
          </a:p>
          <a:p>
            <a:r>
              <a:rPr lang="it-IT" sz="1400" dirty="0" err="1"/>
              <a:t>obstetric</a:t>
            </a:r>
            <a:r>
              <a:rPr lang="it-IT" sz="1400" dirty="0"/>
              <a:t> </a:t>
            </a:r>
            <a:r>
              <a:rPr lang="it-IT" sz="1400" dirty="0" err="1"/>
              <a:t>population</a:t>
            </a:r>
            <a:r>
              <a:rPr lang="it-IT" sz="1400" dirty="0"/>
              <a:t> with no </a:t>
            </a:r>
            <a:r>
              <a:rPr lang="it-IT" sz="1400" dirty="0" err="1"/>
              <a:t>risk</a:t>
            </a:r>
            <a:r>
              <a:rPr lang="it-IT" sz="1400" dirty="0"/>
              <a:t> </a:t>
            </a:r>
            <a:r>
              <a:rPr lang="it-IT" sz="1400" dirty="0" err="1"/>
              <a:t>factors</a:t>
            </a:r>
            <a:r>
              <a:rPr lang="it-IT" sz="1400" dirty="0"/>
              <a:t> </a:t>
            </a:r>
            <a:r>
              <a:rPr lang="it-IT" sz="1400" dirty="0" err="1"/>
              <a:t>at</a:t>
            </a:r>
            <a:r>
              <a:rPr lang="it-IT" sz="1400" dirty="0"/>
              <a:t> the time of the </a:t>
            </a:r>
            <a:r>
              <a:rPr lang="it-IT" sz="1400" dirty="0" err="1"/>
              <a:t>tub</a:t>
            </a:r>
            <a:endParaRPr lang="it-IT" sz="1400" dirty="0">
              <a:effectLst/>
            </a:endParaRPr>
          </a:p>
        </p:txBody>
      </p:sp>
    </p:spTree>
    <p:extLst>
      <p:ext uri="{BB962C8B-B14F-4D97-AF65-F5344CB8AC3E}">
        <p14:creationId xmlns:p14="http://schemas.microsoft.com/office/powerpoint/2010/main" val="1912742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travaglio1"/>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2985" r="17970"/>
          <a:stretch/>
        </p:blipFill>
        <p:spPr bwMode="auto">
          <a:xfrm rot="21338992">
            <a:off x="4127680" y="251046"/>
            <a:ext cx="4404563" cy="5195466"/>
          </a:xfrm>
          <a:prstGeom prst="rect">
            <a:avLst/>
          </a:prstGeom>
          <a:noFill/>
          <a:extLst>
            <a:ext uri="{909E8E84-426E-40dd-AFC4-6F175D3DCCD1}">
              <a14:hiddenFill xmlns:a14="http://schemas.microsoft.com/office/drawing/2010/main">
                <a:solidFill>
                  <a:srgbClr val="FFFFFF"/>
                </a:solidFill>
              </a14:hiddenFill>
            </a:ext>
          </a:extLst>
        </p:spPr>
      </p:pic>
      <p:sp>
        <p:nvSpPr>
          <p:cNvPr id="5" name="Titolo 4"/>
          <p:cNvSpPr>
            <a:spLocks noGrp="1"/>
          </p:cNvSpPr>
          <p:nvPr>
            <p:ph type="title"/>
          </p:nvPr>
        </p:nvSpPr>
        <p:spPr>
          <a:xfrm>
            <a:off x="991487" y="5778609"/>
            <a:ext cx="7716838" cy="723620"/>
          </a:xfrm>
        </p:spPr>
        <p:txBody>
          <a:bodyPr>
            <a:normAutofit fontScale="90000"/>
          </a:bodyPr>
          <a:lstStyle/>
          <a:p>
            <a:r>
              <a:rPr lang="it-IT" sz="3500" dirty="0" err="1" smtClean="0"/>
              <a:t>Midwifery</a:t>
            </a:r>
            <a:r>
              <a:rPr lang="it-IT" sz="3500" dirty="0" smtClean="0"/>
              <a:t> care in </a:t>
            </a:r>
            <a:r>
              <a:rPr lang="it-IT" sz="3500" dirty="0" err="1" smtClean="0"/>
              <a:t>labor</a:t>
            </a:r>
            <a:r>
              <a:rPr lang="it-IT" sz="3500" dirty="0" smtClean="0"/>
              <a:t>: FIRST STAGE</a:t>
            </a:r>
            <a:endParaRPr lang="it-IT" sz="3500" dirty="0"/>
          </a:p>
        </p:txBody>
      </p:sp>
      <p:pic>
        <p:nvPicPr>
          <p:cNvPr id="2052" name="Picture 4" descr="travaglio2"/>
          <p:cNvPicPr>
            <a:picLocks noGrp="1" noChangeAspect="1" noChangeArrowheads="1"/>
          </p:cNvPicPr>
          <p:nvPr>
            <p:ph type="pic" idx="13"/>
          </p:nvPr>
        </p:nvPicPr>
        <p:blipFill rotWithShape="1">
          <a:blip r:embed="rId3">
            <a:extLst>
              <a:ext uri="{28A0092B-C50C-407E-A947-70E740481C1C}">
                <a14:useLocalDpi xmlns:a14="http://schemas.microsoft.com/office/drawing/2010/main" val="0"/>
              </a:ext>
            </a:extLst>
          </a:blip>
          <a:srcRect l="7115" r="24660"/>
          <a:stretch/>
        </p:blipFill>
        <p:spPr bwMode="auto">
          <a:xfrm rot="153739">
            <a:off x="348237" y="213019"/>
            <a:ext cx="4132484" cy="5381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29175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a:xfrm>
            <a:off x="500993" y="428160"/>
            <a:ext cx="7024744" cy="1143000"/>
          </a:xfrm>
        </p:spPr>
        <p:txBody>
          <a:bodyPr>
            <a:normAutofit/>
          </a:bodyPr>
          <a:lstStyle/>
          <a:p>
            <a:pPr algn="ctr">
              <a:lnSpc>
                <a:spcPct val="100000"/>
              </a:lnSpc>
            </a:pPr>
            <a:r>
              <a:rPr lang="it-IT" sz="2600" dirty="0" smtClean="0"/>
              <a:t>The </a:t>
            </a:r>
            <a:r>
              <a:rPr lang="it-IT" sz="2600" dirty="0" err="1"/>
              <a:t>changing</a:t>
            </a:r>
            <a:r>
              <a:rPr lang="it-IT" sz="2600" dirty="0"/>
              <a:t> </a:t>
            </a:r>
            <a:r>
              <a:rPr lang="it-IT" sz="2600" dirty="0" err="1" smtClean="0"/>
              <a:t>midwifery</a:t>
            </a:r>
            <a:r>
              <a:rPr lang="it-IT" sz="2600" dirty="0" smtClean="0"/>
              <a:t> </a:t>
            </a:r>
            <a:r>
              <a:rPr lang="it-IT" sz="2600" dirty="0"/>
              <a:t>care </a:t>
            </a:r>
            <a:r>
              <a:rPr lang="it-IT" sz="2600" dirty="0" smtClean="0"/>
              <a:t/>
            </a:r>
            <a:br>
              <a:rPr lang="it-IT" sz="2600" dirty="0" smtClean="0"/>
            </a:br>
            <a:r>
              <a:rPr lang="it-IT" sz="2600" dirty="0" smtClean="0"/>
              <a:t>with </a:t>
            </a:r>
            <a:r>
              <a:rPr lang="it-IT" sz="2600" dirty="0"/>
              <a:t>the use of water: </a:t>
            </a:r>
            <a:r>
              <a:rPr lang="it-IT" sz="2600" dirty="0" smtClean="0"/>
              <a:t>FIRST STAGE</a:t>
            </a:r>
            <a:endParaRPr lang="it-IT" sz="2600" dirty="0"/>
          </a:p>
        </p:txBody>
      </p:sp>
      <p:sp>
        <p:nvSpPr>
          <p:cNvPr id="7" name="Segnaposto contenuto 6"/>
          <p:cNvSpPr>
            <a:spLocks noGrp="1"/>
          </p:cNvSpPr>
          <p:nvPr>
            <p:ph idx="1"/>
          </p:nvPr>
        </p:nvSpPr>
        <p:spPr>
          <a:xfrm>
            <a:off x="1043492" y="2091309"/>
            <a:ext cx="6777317" cy="4091634"/>
          </a:xfrm>
        </p:spPr>
        <p:txBody>
          <a:bodyPr>
            <a:normAutofit fontScale="85000" lnSpcReduction="20000"/>
          </a:bodyPr>
          <a:lstStyle/>
          <a:p>
            <a:r>
              <a:rPr lang="it-IT" dirty="0" smtClean="0"/>
              <a:t>The </a:t>
            </a:r>
            <a:r>
              <a:rPr lang="it-IT" dirty="0" err="1"/>
              <a:t>majority</a:t>
            </a:r>
            <a:r>
              <a:rPr lang="it-IT" dirty="0"/>
              <a:t> of the </a:t>
            </a:r>
            <a:r>
              <a:rPr lang="it-IT" dirty="0" err="1"/>
              <a:t>authors</a:t>
            </a:r>
            <a:r>
              <a:rPr lang="it-IT" dirty="0"/>
              <a:t> </a:t>
            </a:r>
            <a:r>
              <a:rPr lang="it-IT" dirty="0" err="1"/>
              <a:t>recommend</a:t>
            </a:r>
            <a:r>
              <a:rPr lang="it-IT" dirty="0"/>
              <a:t> the immersion in the </a:t>
            </a:r>
            <a:r>
              <a:rPr lang="it-IT" dirty="0" err="1"/>
              <a:t>bath</a:t>
            </a:r>
            <a:r>
              <a:rPr lang="it-IT" dirty="0"/>
              <a:t> </a:t>
            </a:r>
            <a:r>
              <a:rPr lang="it-IT" dirty="0" err="1"/>
              <a:t>not</a:t>
            </a:r>
            <a:r>
              <a:rPr lang="it-IT" dirty="0"/>
              <a:t> </a:t>
            </a:r>
            <a:r>
              <a:rPr lang="it-IT" dirty="0" err="1"/>
              <a:t>before</a:t>
            </a:r>
            <a:r>
              <a:rPr lang="it-IT" dirty="0"/>
              <a:t> </a:t>
            </a:r>
            <a:r>
              <a:rPr lang="it-IT" dirty="0" err="1"/>
              <a:t>reaching</a:t>
            </a:r>
            <a:r>
              <a:rPr lang="it-IT" dirty="0"/>
              <a:t> 3-4 cm </a:t>
            </a:r>
            <a:r>
              <a:rPr lang="it-IT" dirty="0" err="1"/>
              <a:t>dilatation</a:t>
            </a:r>
            <a:r>
              <a:rPr lang="it-IT" dirty="0"/>
              <a:t>, in </a:t>
            </a:r>
            <a:r>
              <a:rPr lang="it-IT" dirty="0" err="1"/>
              <a:t>other</a:t>
            </a:r>
            <a:r>
              <a:rPr lang="it-IT" dirty="0"/>
              <a:t> </a:t>
            </a:r>
            <a:r>
              <a:rPr lang="it-IT" dirty="0" err="1"/>
              <a:t>words</a:t>
            </a:r>
            <a:r>
              <a:rPr lang="it-IT" dirty="0"/>
              <a:t> </a:t>
            </a:r>
            <a:r>
              <a:rPr lang="it-IT" dirty="0" err="1"/>
              <a:t>when</a:t>
            </a:r>
            <a:r>
              <a:rPr lang="it-IT" dirty="0"/>
              <a:t> the </a:t>
            </a:r>
            <a:r>
              <a:rPr lang="it-IT" dirty="0" err="1"/>
              <a:t>pregnant</a:t>
            </a:r>
            <a:r>
              <a:rPr lang="it-IT" dirty="0"/>
              <a:t> </a:t>
            </a:r>
            <a:r>
              <a:rPr lang="it-IT" dirty="0" err="1"/>
              <a:t>generally</a:t>
            </a:r>
            <a:r>
              <a:rPr lang="it-IT" dirty="0"/>
              <a:t> </a:t>
            </a:r>
            <a:r>
              <a:rPr lang="it-IT" dirty="0" err="1"/>
              <a:t>is</a:t>
            </a:r>
            <a:r>
              <a:rPr lang="it-IT" dirty="0"/>
              <a:t> in the </a:t>
            </a:r>
            <a:r>
              <a:rPr lang="it-IT" dirty="0" err="1"/>
              <a:t>active</a:t>
            </a:r>
            <a:r>
              <a:rPr lang="it-IT" dirty="0"/>
              <a:t> </a:t>
            </a:r>
            <a:r>
              <a:rPr lang="it-IT" dirty="0" err="1"/>
              <a:t>phase</a:t>
            </a:r>
            <a:r>
              <a:rPr lang="it-IT" dirty="0"/>
              <a:t> of </a:t>
            </a:r>
            <a:r>
              <a:rPr lang="it-IT" dirty="0" err="1"/>
              <a:t>labor</a:t>
            </a:r>
            <a:r>
              <a:rPr lang="it-IT" dirty="0"/>
              <a:t> </a:t>
            </a:r>
            <a:endParaRPr lang="it-IT" dirty="0" smtClean="0"/>
          </a:p>
          <a:p>
            <a:pPr marL="68580" indent="0">
              <a:buNone/>
            </a:pPr>
            <a:endParaRPr lang="it-IT" dirty="0"/>
          </a:p>
          <a:p>
            <a:r>
              <a:rPr lang="it-IT" dirty="0" err="1"/>
              <a:t>It</a:t>
            </a:r>
            <a:r>
              <a:rPr lang="it-IT" dirty="0"/>
              <a:t> </a:t>
            </a:r>
            <a:r>
              <a:rPr lang="it-IT" dirty="0" err="1"/>
              <a:t>is</a:t>
            </a:r>
            <a:r>
              <a:rPr lang="it-IT" dirty="0"/>
              <a:t> appropriate </a:t>
            </a:r>
            <a:r>
              <a:rPr lang="it-IT" dirty="0" err="1"/>
              <a:t>that</a:t>
            </a:r>
            <a:r>
              <a:rPr lang="it-IT" dirty="0"/>
              <a:t> the tank </a:t>
            </a:r>
            <a:r>
              <a:rPr lang="it-IT" dirty="0" err="1"/>
              <a:t>is</a:t>
            </a:r>
            <a:r>
              <a:rPr lang="it-IT" dirty="0"/>
              <a:t> </a:t>
            </a:r>
            <a:r>
              <a:rPr lang="it-IT" dirty="0" err="1"/>
              <a:t>filled</a:t>
            </a:r>
            <a:r>
              <a:rPr lang="it-IT" dirty="0"/>
              <a:t> up to the </a:t>
            </a:r>
            <a:r>
              <a:rPr lang="it-IT" dirty="0" err="1"/>
              <a:t>level</a:t>
            </a:r>
            <a:r>
              <a:rPr lang="it-IT" dirty="0"/>
              <a:t> of the </a:t>
            </a:r>
            <a:r>
              <a:rPr lang="it-IT" dirty="0" err="1"/>
              <a:t>breast</a:t>
            </a:r>
            <a:r>
              <a:rPr lang="it-IT" dirty="0"/>
              <a:t> of a woman, </a:t>
            </a:r>
            <a:r>
              <a:rPr lang="it-IT" dirty="0" err="1"/>
              <a:t>when</a:t>
            </a:r>
            <a:r>
              <a:rPr lang="it-IT" dirty="0"/>
              <a:t> in a </a:t>
            </a:r>
            <a:r>
              <a:rPr lang="it-IT" dirty="0" err="1"/>
              <a:t>sitting</a:t>
            </a:r>
            <a:r>
              <a:rPr lang="it-IT" dirty="0"/>
              <a:t> position, so </a:t>
            </a:r>
            <a:r>
              <a:rPr lang="it-IT" dirty="0" err="1"/>
              <a:t>as</a:t>
            </a:r>
            <a:r>
              <a:rPr lang="it-IT" dirty="0"/>
              <a:t> to </a:t>
            </a:r>
            <a:r>
              <a:rPr lang="it-IT" dirty="0" err="1"/>
              <a:t>ensure</a:t>
            </a:r>
            <a:r>
              <a:rPr lang="it-IT" dirty="0"/>
              <a:t> </a:t>
            </a:r>
            <a:r>
              <a:rPr lang="it-IT" dirty="0" err="1"/>
              <a:t>that</a:t>
            </a:r>
            <a:r>
              <a:rPr lang="it-IT" dirty="0"/>
              <a:t> the </a:t>
            </a:r>
            <a:r>
              <a:rPr lang="it-IT" dirty="0" err="1"/>
              <a:t>abdomen</a:t>
            </a:r>
            <a:r>
              <a:rPr lang="it-IT" dirty="0"/>
              <a:t> </a:t>
            </a:r>
            <a:r>
              <a:rPr lang="it-IT" dirty="0" err="1"/>
              <a:t>is</a:t>
            </a:r>
            <a:r>
              <a:rPr lang="it-IT" dirty="0"/>
              <a:t> </a:t>
            </a:r>
            <a:r>
              <a:rPr lang="it-IT" dirty="0" err="1"/>
              <a:t>completely</a:t>
            </a:r>
            <a:r>
              <a:rPr lang="it-IT" dirty="0"/>
              <a:t> </a:t>
            </a:r>
            <a:r>
              <a:rPr lang="it-IT" dirty="0" err="1"/>
              <a:t>immersed</a:t>
            </a:r>
            <a:r>
              <a:rPr lang="it-IT" dirty="0"/>
              <a:t> </a:t>
            </a:r>
            <a:endParaRPr lang="it-IT" dirty="0" smtClean="0"/>
          </a:p>
          <a:p>
            <a:pPr marL="68580" indent="0">
              <a:buNone/>
            </a:pPr>
            <a:endParaRPr lang="it-IT" dirty="0"/>
          </a:p>
          <a:p>
            <a:r>
              <a:rPr lang="it-IT" dirty="0"/>
              <a:t>The </a:t>
            </a:r>
            <a:r>
              <a:rPr lang="it-IT" dirty="0" err="1"/>
              <a:t>mother</a:t>
            </a:r>
            <a:r>
              <a:rPr lang="it-IT" dirty="0"/>
              <a:t> </a:t>
            </a:r>
            <a:r>
              <a:rPr lang="it-IT" dirty="0" err="1"/>
              <a:t>where</a:t>
            </a:r>
            <a:r>
              <a:rPr lang="it-IT" dirty="0"/>
              <a:t> to be </a:t>
            </a:r>
            <a:r>
              <a:rPr lang="it-IT" dirty="0" err="1"/>
              <a:t>encouraged</a:t>
            </a:r>
            <a:r>
              <a:rPr lang="it-IT" dirty="0"/>
              <a:t> in </a:t>
            </a:r>
            <a:r>
              <a:rPr lang="it-IT" dirty="0" err="1"/>
              <a:t>research</a:t>
            </a:r>
            <a:r>
              <a:rPr lang="it-IT" dirty="0"/>
              <a:t> positions are more </a:t>
            </a:r>
            <a:r>
              <a:rPr lang="it-IT" dirty="0" err="1"/>
              <a:t>favorable</a:t>
            </a:r>
            <a:r>
              <a:rPr lang="it-IT" dirty="0"/>
              <a:t> for </a:t>
            </a:r>
            <a:r>
              <a:rPr lang="it-IT" dirty="0" err="1"/>
              <a:t>both</a:t>
            </a:r>
            <a:r>
              <a:rPr lang="it-IT" dirty="0"/>
              <a:t> </a:t>
            </a:r>
            <a:r>
              <a:rPr lang="it-IT" dirty="0" err="1"/>
              <a:t>labor</a:t>
            </a:r>
            <a:r>
              <a:rPr lang="it-IT" dirty="0"/>
              <a:t> and </a:t>
            </a:r>
            <a:r>
              <a:rPr lang="it-IT" dirty="0" err="1"/>
              <a:t>childbirth</a:t>
            </a:r>
            <a:r>
              <a:rPr lang="it-IT" dirty="0"/>
              <a:t> </a:t>
            </a:r>
            <a:r>
              <a:rPr lang="it-IT" dirty="0" err="1"/>
              <a:t>is</a:t>
            </a:r>
            <a:r>
              <a:rPr lang="it-IT" dirty="0"/>
              <a:t>. To </a:t>
            </a:r>
            <a:r>
              <a:rPr lang="it-IT" dirty="0" err="1"/>
              <a:t>this</a:t>
            </a:r>
            <a:r>
              <a:rPr lang="it-IT" dirty="0"/>
              <a:t> must be </a:t>
            </a:r>
            <a:r>
              <a:rPr lang="it-IT" dirty="0" err="1"/>
              <a:t>available</a:t>
            </a:r>
            <a:r>
              <a:rPr lang="it-IT" dirty="0"/>
              <a:t> for </a:t>
            </a:r>
            <a:r>
              <a:rPr lang="it-IT" dirty="0" err="1"/>
              <a:t>support</a:t>
            </a:r>
            <a:r>
              <a:rPr lang="it-IT" dirty="0"/>
              <a:t> or waterproof </a:t>
            </a:r>
            <a:r>
              <a:rPr lang="it-IT" dirty="0" err="1"/>
              <a:t>cushions</a:t>
            </a:r>
            <a:r>
              <a:rPr lang="it-IT" dirty="0"/>
              <a:t> to </a:t>
            </a:r>
            <a:r>
              <a:rPr lang="it-IT" dirty="0" err="1"/>
              <a:t>lay</a:t>
            </a:r>
            <a:r>
              <a:rPr lang="it-IT" dirty="0"/>
              <a:t> </a:t>
            </a:r>
            <a:r>
              <a:rPr lang="it-IT" dirty="0" err="1"/>
              <a:t>your</a:t>
            </a:r>
            <a:r>
              <a:rPr lang="it-IT" dirty="0"/>
              <a:t> head, </a:t>
            </a:r>
            <a:r>
              <a:rPr lang="it-IT" dirty="0" err="1"/>
              <a:t>shoulders</a:t>
            </a:r>
            <a:r>
              <a:rPr lang="it-IT" dirty="0"/>
              <a:t>, or to be </a:t>
            </a:r>
            <a:r>
              <a:rPr lang="it-IT" dirty="0" err="1"/>
              <a:t>placed</a:t>
            </a:r>
            <a:r>
              <a:rPr lang="it-IT" dirty="0"/>
              <a:t> under the </a:t>
            </a:r>
            <a:r>
              <a:rPr lang="it-IT" dirty="0" err="1"/>
              <a:t>knees</a:t>
            </a:r>
            <a:endParaRPr lang="it-IT" dirty="0"/>
          </a:p>
        </p:txBody>
      </p:sp>
    </p:spTree>
    <p:extLst>
      <p:ext uri="{BB962C8B-B14F-4D97-AF65-F5344CB8AC3E}">
        <p14:creationId xmlns:p14="http://schemas.microsoft.com/office/powerpoint/2010/main" val="27084955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sz="half" idx="4294967295"/>
          </p:nvPr>
        </p:nvSpPr>
        <p:spPr>
          <a:xfrm>
            <a:off x="716611" y="1750986"/>
            <a:ext cx="7660845" cy="2743200"/>
          </a:xfrm>
        </p:spPr>
        <p:txBody>
          <a:bodyPr>
            <a:noAutofit/>
          </a:bodyPr>
          <a:lstStyle/>
          <a:p>
            <a:pPr>
              <a:lnSpc>
                <a:spcPct val="110000"/>
              </a:lnSpc>
            </a:pPr>
            <a:r>
              <a:rPr lang="it-IT" sz="1600" dirty="0" smtClean="0"/>
              <a:t>the </a:t>
            </a:r>
            <a:r>
              <a:rPr lang="it-IT" sz="1600" dirty="0"/>
              <a:t>room must be </a:t>
            </a:r>
            <a:r>
              <a:rPr lang="it-IT" sz="1600" dirty="0" err="1"/>
              <a:t>maintained</a:t>
            </a:r>
            <a:r>
              <a:rPr lang="it-IT" sz="1600" dirty="0"/>
              <a:t> </a:t>
            </a:r>
            <a:r>
              <a:rPr lang="it-IT" sz="1600" dirty="0" err="1"/>
              <a:t>at</a:t>
            </a:r>
            <a:r>
              <a:rPr lang="it-IT" sz="1600" dirty="0"/>
              <a:t> an appropriate temperature, </a:t>
            </a:r>
            <a:r>
              <a:rPr lang="it-IT" sz="1600" dirty="0" err="1"/>
              <a:t>around</a:t>
            </a:r>
            <a:r>
              <a:rPr lang="it-IT" sz="1600" dirty="0"/>
              <a:t> 23-24 ° C </a:t>
            </a:r>
          </a:p>
          <a:p>
            <a:pPr>
              <a:lnSpc>
                <a:spcPct val="110000"/>
              </a:lnSpc>
            </a:pPr>
            <a:r>
              <a:rPr lang="it-IT" sz="1600" dirty="0"/>
              <a:t>water temperature </a:t>
            </a:r>
            <a:r>
              <a:rPr lang="it-IT" sz="1600" dirty="0" err="1"/>
              <a:t>is</a:t>
            </a:r>
            <a:r>
              <a:rPr lang="it-IT" sz="1600" dirty="0"/>
              <a:t> </a:t>
            </a:r>
            <a:r>
              <a:rPr lang="it-IT" sz="1600" dirty="0" err="1"/>
              <a:t>adequate</a:t>
            </a:r>
            <a:r>
              <a:rPr lang="it-IT" sz="1600" dirty="0"/>
              <a:t>, </a:t>
            </a:r>
            <a:r>
              <a:rPr lang="it-IT" sz="1600" dirty="0" err="1"/>
              <a:t>constant</a:t>
            </a:r>
            <a:r>
              <a:rPr lang="it-IT" sz="1600" dirty="0"/>
              <a:t> and </a:t>
            </a:r>
            <a:r>
              <a:rPr lang="it-IT" sz="1600" dirty="0" err="1"/>
              <a:t>similar</a:t>
            </a:r>
            <a:r>
              <a:rPr lang="it-IT" sz="1600" dirty="0"/>
              <a:t> to the body or </a:t>
            </a:r>
            <a:r>
              <a:rPr lang="it-IT" sz="1600" dirty="0" err="1"/>
              <a:t>between</a:t>
            </a:r>
            <a:r>
              <a:rPr lang="it-IT" sz="1600" dirty="0"/>
              <a:t> 36 ° and 37 ° C, </a:t>
            </a:r>
            <a:r>
              <a:rPr lang="it-IT" sz="1600" dirty="0" err="1"/>
              <a:t>it</a:t>
            </a:r>
            <a:r>
              <a:rPr lang="it-IT" sz="1600" dirty="0"/>
              <a:t> </a:t>
            </a:r>
            <a:r>
              <a:rPr lang="it-IT" sz="1600" dirty="0" err="1"/>
              <a:t>is</a:t>
            </a:r>
            <a:r>
              <a:rPr lang="it-IT" sz="1600" dirty="0"/>
              <a:t> </a:t>
            </a:r>
            <a:r>
              <a:rPr lang="it-IT" sz="1600" dirty="0" err="1"/>
              <a:t>good</a:t>
            </a:r>
            <a:r>
              <a:rPr lang="it-IT" sz="1600" dirty="0"/>
              <a:t> to monitor </a:t>
            </a:r>
            <a:r>
              <a:rPr lang="it-IT" sz="1600" dirty="0" err="1"/>
              <a:t>it</a:t>
            </a:r>
            <a:r>
              <a:rPr lang="it-IT" sz="1600" dirty="0"/>
              <a:t> </a:t>
            </a:r>
            <a:r>
              <a:rPr lang="it-IT" sz="1600" dirty="0" err="1"/>
              <a:t>through</a:t>
            </a:r>
            <a:r>
              <a:rPr lang="it-IT" sz="1600" dirty="0"/>
              <a:t> the immersion of a </a:t>
            </a:r>
            <a:r>
              <a:rPr lang="it-IT" sz="1600" dirty="0" err="1"/>
              <a:t>thermometer</a:t>
            </a:r>
            <a:r>
              <a:rPr lang="it-IT" sz="1600" dirty="0"/>
              <a:t> </a:t>
            </a:r>
          </a:p>
          <a:p>
            <a:pPr>
              <a:lnSpc>
                <a:spcPct val="110000"/>
              </a:lnSpc>
            </a:pPr>
            <a:r>
              <a:rPr lang="it-IT" sz="1600" dirty="0"/>
              <a:t>the </a:t>
            </a:r>
            <a:r>
              <a:rPr lang="it-IT" sz="1600" dirty="0" err="1"/>
              <a:t>fetus</a:t>
            </a:r>
            <a:r>
              <a:rPr lang="it-IT" sz="1600" dirty="0"/>
              <a:t> </a:t>
            </a:r>
            <a:r>
              <a:rPr lang="it-IT" sz="1600" dirty="0" err="1"/>
              <a:t>has</a:t>
            </a:r>
            <a:r>
              <a:rPr lang="it-IT" sz="1600" dirty="0"/>
              <a:t> an </a:t>
            </a:r>
            <a:r>
              <a:rPr lang="it-IT" sz="1600" dirty="0" err="1"/>
              <a:t>internal</a:t>
            </a:r>
            <a:r>
              <a:rPr lang="it-IT" sz="1600" dirty="0"/>
              <a:t> temperature of 1 ° C </a:t>
            </a:r>
            <a:r>
              <a:rPr lang="it-IT" sz="1600" dirty="0" err="1"/>
              <a:t>higher</a:t>
            </a:r>
            <a:r>
              <a:rPr lang="it-IT" sz="1600" dirty="0"/>
              <a:t> </a:t>
            </a:r>
            <a:r>
              <a:rPr lang="it-IT" sz="1600" dirty="0" err="1"/>
              <a:t>than</a:t>
            </a:r>
            <a:r>
              <a:rPr lang="it-IT" sz="1600" dirty="0"/>
              <a:t> </a:t>
            </a:r>
            <a:r>
              <a:rPr lang="it-IT" sz="1600" dirty="0" err="1"/>
              <a:t>that</a:t>
            </a:r>
            <a:r>
              <a:rPr lang="it-IT" sz="1600" dirty="0"/>
              <a:t> of the </a:t>
            </a:r>
            <a:r>
              <a:rPr lang="it-IT" sz="1600" dirty="0" err="1"/>
              <a:t>mother</a:t>
            </a:r>
            <a:r>
              <a:rPr lang="it-IT" sz="1600" dirty="0"/>
              <a:t> and </a:t>
            </a:r>
            <a:r>
              <a:rPr lang="it-IT" sz="1600" dirty="0" err="1"/>
              <a:t>has</a:t>
            </a:r>
            <a:r>
              <a:rPr lang="it-IT" sz="1600" dirty="0"/>
              <a:t> </a:t>
            </a:r>
            <a:r>
              <a:rPr lang="it-IT" sz="1600" dirty="0" err="1"/>
              <a:t>reduced</a:t>
            </a:r>
            <a:r>
              <a:rPr lang="it-IT" sz="1600" dirty="0"/>
              <a:t> </a:t>
            </a:r>
            <a:r>
              <a:rPr lang="it-IT" sz="1600" dirty="0" err="1"/>
              <a:t>ability</a:t>
            </a:r>
            <a:r>
              <a:rPr lang="it-IT" sz="1600" dirty="0"/>
              <a:t> of </a:t>
            </a:r>
            <a:r>
              <a:rPr lang="it-IT" sz="1600" dirty="0" err="1"/>
              <a:t>thermoregulation</a:t>
            </a:r>
            <a:r>
              <a:rPr lang="it-IT" sz="1600" dirty="0"/>
              <a:t>. An </a:t>
            </a:r>
            <a:r>
              <a:rPr lang="it-IT" sz="1600" dirty="0" err="1"/>
              <a:t>increase</a:t>
            </a:r>
            <a:r>
              <a:rPr lang="it-IT" sz="1600" dirty="0"/>
              <a:t> in </a:t>
            </a:r>
            <a:r>
              <a:rPr lang="it-IT" sz="1600" dirty="0" err="1"/>
              <a:t>maternal</a:t>
            </a:r>
            <a:r>
              <a:rPr lang="it-IT" sz="1600" dirty="0"/>
              <a:t> temperature, </a:t>
            </a:r>
            <a:r>
              <a:rPr lang="it-IT" sz="1600" dirty="0" err="1"/>
              <a:t>caused</a:t>
            </a:r>
            <a:r>
              <a:rPr lang="it-IT" sz="1600" dirty="0"/>
              <a:t> by immersion in water </a:t>
            </a:r>
            <a:r>
              <a:rPr lang="it-IT" sz="1600" dirty="0" err="1"/>
              <a:t>that</a:t>
            </a:r>
            <a:r>
              <a:rPr lang="it-IT" sz="1600" dirty="0"/>
              <a:t> </a:t>
            </a:r>
            <a:r>
              <a:rPr lang="it-IT" sz="1600" dirty="0" err="1"/>
              <a:t>is</a:t>
            </a:r>
            <a:r>
              <a:rPr lang="it-IT" sz="1600" dirty="0"/>
              <a:t> </a:t>
            </a:r>
            <a:r>
              <a:rPr lang="it-IT" sz="1600" dirty="0" err="1"/>
              <a:t>too</a:t>
            </a:r>
            <a:r>
              <a:rPr lang="it-IT" sz="1600" dirty="0"/>
              <a:t> hot can cause </a:t>
            </a:r>
            <a:r>
              <a:rPr lang="it-IT" sz="1600" dirty="0" err="1"/>
              <a:t>fetal</a:t>
            </a:r>
            <a:r>
              <a:rPr lang="it-IT" sz="1600" dirty="0"/>
              <a:t> </a:t>
            </a:r>
            <a:r>
              <a:rPr lang="it-IT" sz="1600" dirty="0" err="1"/>
              <a:t>tachycardia</a:t>
            </a:r>
            <a:r>
              <a:rPr lang="it-IT" sz="1600" dirty="0"/>
              <a:t>, </a:t>
            </a:r>
            <a:r>
              <a:rPr lang="it-IT" sz="1600" dirty="0" err="1"/>
              <a:t>hyperthermia</a:t>
            </a:r>
            <a:r>
              <a:rPr lang="it-IT" sz="1600" dirty="0"/>
              <a:t>, </a:t>
            </a:r>
            <a:r>
              <a:rPr lang="it-IT" sz="1600" dirty="0" err="1"/>
              <a:t>increased</a:t>
            </a:r>
            <a:r>
              <a:rPr lang="it-IT" sz="1600" dirty="0"/>
              <a:t> </a:t>
            </a:r>
            <a:r>
              <a:rPr lang="it-IT" sz="1600" dirty="0" err="1"/>
              <a:t>cerebral</a:t>
            </a:r>
            <a:r>
              <a:rPr lang="it-IT" sz="1600" dirty="0"/>
              <a:t> </a:t>
            </a:r>
            <a:r>
              <a:rPr lang="it-IT" sz="1600" dirty="0" err="1"/>
              <a:t>blood</a:t>
            </a:r>
            <a:r>
              <a:rPr lang="it-IT" sz="1600" dirty="0"/>
              <a:t> flow, </a:t>
            </a:r>
            <a:r>
              <a:rPr lang="it-IT" sz="1600" dirty="0" err="1"/>
              <a:t>oxygen</a:t>
            </a:r>
            <a:r>
              <a:rPr lang="it-IT" sz="1600" dirty="0"/>
              <a:t> </a:t>
            </a:r>
            <a:r>
              <a:rPr lang="it-IT" sz="1600" dirty="0" err="1"/>
              <a:t>requirements</a:t>
            </a:r>
            <a:r>
              <a:rPr lang="it-IT" sz="1600" dirty="0"/>
              <a:t>, </a:t>
            </a:r>
            <a:r>
              <a:rPr lang="it-IT" sz="1600" dirty="0" err="1"/>
              <a:t>energy</a:t>
            </a:r>
            <a:r>
              <a:rPr lang="it-IT" sz="1600" dirty="0"/>
              <a:t> </a:t>
            </a:r>
            <a:r>
              <a:rPr lang="it-IT" sz="1600" dirty="0" err="1"/>
              <a:t>expenditure</a:t>
            </a:r>
            <a:r>
              <a:rPr lang="it-IT" sz="1600" dirty="0"/>
              <a:t> with </a:t>
            </a:r>
            <a:r>
              <a:rPr lang="it-IT" sz="1600" dirty="0" err="1"/>
              <a:t>fewer</a:t>
            </a:r>
            <a:r>
              <a:rPr lang="it-IT" sz="1600" dirty="0"/>
              <a:t> </a:t>
            </a:r>
            <a:r>
              <a:rPr lang="it-IT" sz="1600" dirty="0" err="1"/>
              <a:t>reserves</a:t>
            </a:r>
            <a:r>
              <a:rPr lang="it-IT" sz="1600" dirty="0"/>
              <a:t> for </a:t>
            </a:r>
            <a:r>
              <a:rPr lang="it-IT" sz="1600" dirty="0" err="1"/>
              <a:t>labor</a:t>
            </a:r>
            <a:r>
              <a:rPr lang="it-IT" sz="1600" dirty="0"/>
              <a:t>. A </a:t>
            </a:r>
            <a:r>
              <a:rPr lang="it-IT" sz="1600" dirty="0" err="1"/>
              <a:t>study</a:t>
            </a:r>
            <a:r>
              <a:rPr lang="it-IT" sz="1600" dirty="0"/>
              <a:t> </a:t>
            </a:r>
            <a:r>
              <a:rPr lang="it-IT" sz="1600" dirty="0" err="1"/>
              <a:t>published</a:t>
            </a:r>
            <a:r>
              <a:rPr lang="it-IT" sz="1600" dirty="0"/>
              <a:t> in the </a:t>
            </a:r>
            <a:r>
              <a:rPr lang="it-IT" sz="1600" dirty="0" err="1"/>
              <a:t>British</a:t>
            </a:r>
            <a:r>
              <a:rPr lang="it-IT" sz="1600" dirty="0"/>
              <a:t> </a:t>
            </a:r>
            <a:r>
              <a:rPr lang="it-IT" sz="1600" dirty="0" err="1"/>
              <a:t>Medical</a:t>
            </a:r>
            <a:r>
              <a:rPr lang="it-IT" sz="1600" dirty="0"/>
              <a:t> Journal in 1995 by </a:t>
            </a:r>
            <a:r>
              <a:rPr lang="it-IT" sz="1600" dirty="0" err="1"/>
              <a:t>Deans</a:t>
            </a:r>
            <a:r>
              <a:rPr lang="it-IT" sz="1600" dirty="0"/>
              <a:t> and A. </a:t>
            </a:r>
            <a:r>
              <a:rPr lang="it-IT" sz="1600" dirty="0" err="1"/>
              <a:t>Steer</a:t>
            </a:r>
            <a:r>
              <a:rPr lang="it-IT" sz="1600" dirty="0"/>
              <a:t> P. "Temperature of pool </a:t>
            </a:r>
            <a:r>
              <a:rPr lang="it-IT" sz="1600" dirty="0" err="1"/>
              <a:t>is</a:t>
            </a:r>
            <a:r>
              <a:rPr lang="it-IT" sz="1600" dirty="0"/>
              <a:t> </a:t>
            </a:r>
            <a:r>
              <a:rPr lang="it-IT" sz="1600" dirty="0" err="1"/>
              <a:t>important</a:t>
            </a:r>
            <a:r>
              <a:rPr lang="it-IT" sz="1600" dirty="0"/>
              <a:t>" </a:t>
            </a:r>
            <a:r>
              <a:rPr lang="it-IT" sz="1600" dirty="0" err="1"/>
              <a:t>emphasized</a:t>
            </a:r>
            <a:r>
              <a:rPr lang="it-IT" sz="1600" dirty="0"/>
              <a:t> the </a:t>
            </a:r>
            <a:r>
              <a:rPr lang="it-IT" sz="1600" dirty="0" err="1"/>
              <a:t>importance</a:t>
            </a:r>
            <a:r>
              <a:rPr lang="it-IT" sz="1600" dirty="0"/>
              <a:t> of </a:t>
            </a:r>
            <a:r>
              <a:rPr lang="it-IT" sz="1600" dirty="0" err="1"/>
              <a:t>maintaining</a:t>
            </a:r>
            <a:r>
              <a:rPr lang="it-IT" sz="1600" dirty="0"/>
              <a:t> the water temperature </a:t>
            </a:r>
            <a:r>
              <a:rPr lang="it-IT" sz="1600" dirty="0" err="1"/>
              <a:t>between</a:t>
            </a:r>
            <a:r>
              <a:rPr lang="it-IT" sz="1600" dirty="0"/>
              <a:t> 36 and 37 ° C and the time </a:t>
            </a:r>
            <a:r>
              <a:rPr lang="it-IT" sz="1600" dirty="0" err="1"/>
              <a:t>controls</a:t>
            </a:r>
            <a:r>
              <a:rPr lang="it-IT" sz="1600" dirty="0"/>
              <a:t> are </a:t>
            </a:r>
            <a:r>
              <a:rPr lang="it-IT" sz="1600" dirty="0" err="1"/>
              <a:t>designed</a:t>
            </a:r>
            <a:r>
              <a:rPr lang="it-IT" sz="1600" dirty="0"/>
              <a:t> to </a:t>
            </a:r>
            <a:r>
              <a:rPr lang="it-IT" sz="1600" dirty="0" err="1"/>
              <a:t>keep</a:t>
            </a:r>
            <a:r>
              <a:rPr lang="it-IT" sz="1600" dirty="0"/>
              <a:t> </a:t>
            </a:r>
            <a:r>
              <a:rPr lang="it-IT" sz="1600" dirty="0" err="1"/>
              <a:t>this</a:t>
            </a:r>
            <a:r>
              <a:rPr lang="it-IT" sz="1600" dirty="0"/>
              <a:t> </a:t>
            </a:r>
            <a:r>
              <a:rPr lang="it-IT" sz="1600" dirty="0" err="1"/>
              <a:t>constant</a:t>
            </a:r>
            <a:r>
              <a:rPr lang="it-IT" sz="1600" dirty="0"/>
              <a:t> </a:t>
            </a:r>
            <a:r>
              <a:rPr lang="it-IT" sz="1600" dirty="0" err="1"/>
              <a:t>thermal</a:t>
            </a:r>
            <a:r>
              <a:rPr lang="it-IT" sz="1600" dirty="0"/>
              <a:t> state</a:t>
            </a:r>
          </a:p>
        </p:txBody>
      </p:sp>
      <p:sp>
        <p:nvSpPr>
          <p:cNvPr id="15" name="Segnaposto testo 8"/>
          <p:cNvSpPr txBox="1">
            <a:spLocks/>
          </p:cNvSpPr>
          <p:nvPr/>
        </p:nvSpPr>
        <p:spPr>
          <a:xfrm>
            <a:off x="933450" y="731154"/>
            <a:ext cx="3657600" cy="685800"/>
          </a:xfrm>
          <a:prstGeom prst="roundRect">
            <a:avLst>
              <a:gd name="adj" fmla="val 50000"/>
            </a:avLst>
          </a:prstGeom>
          <a:solidFill>
            <a:schemeClr val="accent1">
              <a:alpha val="80000"/>
            </a:schemeClr>
          </a:solidFill>
          <a:ln>
            <a:solidFill>
              <a:schemeClr val="accent2">
                <a:alpha val="80000"/>
              </a:schemeClr>
            </a:solidFill>
          </a:ln>
        </p:spPr>
        <p:txBody>
          <a:bodyPr vert="horz" lIns="91440" tIns="45720" rIns="91440" bIns="45720" rtlCol="0" anchor="ctr" anchorCtr="0">
            <a:noAutofit/>
          </a:bodyPr>
          <a:lstStyle>
            <a:lvl1pPr marL="0" indent="0" algn="ctr" defTabSz="914400" rtl="0" eaLnBrk="1" latinLnBrk="0" hangingPunct="1">
              <a:spcBef>
                <a:spcPts val="0"/>
              </a:spcBef>
              <a:spcAft>
                <a:spcPts val="0"/>
              </a:spcAft>
              <a:buFontTx/>
              <a:buNone/>
              <a:defRPr sz="2200" b="1"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2000" b="1"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800" b="1"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dirty="0" smtClean="0"/>
              <a:t>Temperature</a:t>
            </a:r>
            <a:endParaRPr lang="it-IT" dirty="0"/>
          </a:p>
        </p:txBody>
      </p:sp>
    </p:spTree>
    <p:extLst>
      <p:ext uri="{BB962C8B-B14F-4D97-AF65-F5344CB8AC3E}">
        <p14:creationId xmlns:p14="http://schemas.microsoft.com/office/powerpoint/2010/main" val="12380911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344"/>
          <p:cNvGraphicFramePr>
            <a:graphicFrameLocks noGrp="1"/>
          </p:cNvGraphicFramePr>
          <p:nvPr>
            <p:extLst>
              <p:ext uri="{D42A27DB-BD31-4B8C-83A1-F6EECF244321}">
                <p14:modId xmlns:p14="http://schemas.microsoft.com/office/powerpoint/2010/main" val="1866976463"/>
              </p:ext>
            </p:extLst>
          </p:nvPr>
        </p:nvGraphicFramePr>
        <p:xfrm>
          <a:off x="591240" y="774152"/>
          <a:ext cx="7942901" cy="5242185"/>
        </p:xfrm>
        <a:graphic>
          <a:graphicData uri="http://schemas.openxmlformats.org/drawingml/2006/table">
            <a:tbl>
              <a:tblPr/>
              <a:tblGrid>
                <a:gridCol w="5120965"/>
                <a:gridCol w="2821936"/>
              </a:tblGrid>
              <a:tr h="365705">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endParaRPr kumimoji="0" lang="it-IT" sz="14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it-IT" altLang="ja-JP" sz="1800" b="1" i="0" u="none" strike="noStrike" cap="none" normalizeH="0" baseline="0" dirty="0" smtClean="0">
                          <a:ln>
                            <a:noFill/>
                          </a:ln>
                          <a:solidFill>
                            <a:schemeClr val="bg1"/>
                          </a:solidFill>
                          <a:effectLst/>
                          <a:latin typeface="Arial" charset="0"/>
                          <a:ea typeface="MS Mincho" charset="0"/>
                          <a:cs typeface="Mangal" charset="0"/>
                        </a:rPr>
                        <a:t>Anno </a:t>
                      </a:r>
                      <a:r>
                        <a:rPr kumimoji="0" lang="hi-in" altLang="ja-JP" sz="1800" b="1" i="0" u="none" strike="noStrike" cap="none" normalizeH="0" baseline="0" dirty="0" smtClean="0">
                          <a:ln>
                            <a:noFill/>
                          </a:ln>
                          <a:solidFill>
                            <a:schemeClr val="bg1"/>
                          </a:solidFill>
                          <a:effectLst/>
                          <a:latin typeface="Arial" charset="0"/>
                          <a:ea typeface="MS Mincho" charset="0"/>
                          <a:cs typeface="Mangal" charset="0"/>
                        </a:rPr>
                        <a:t>2013</a:t>
                      </a:r>
                      <a:endParaRPr kumimoji="0" lang="hi-in" altLang="ja-JP" sz="1800" b="1" i="0" u="none" strike="noStrike" cap="none" normalizeH="0" baseline="0" dirty="0">
                        <a:ln>
                          <a:noFill/>
                        </a:ln>
                        <a:solidFill>
                          <a:schemeClr val="bg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75000"/>
                      </a:schemeClr>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a:t>
                      </a:r>
                      <a:r>
                        <a:rPr kumimoji="0" lang="en-US" altLang="ja-JP" sz="1400" b="0" i="0" u="none" strike="noStrike" cap="none" normalizeH="0" baseline="0" dirty="0" smtClean="0">
                          <a:ln>
                            <a:noFill/>
                          </a:ln>
                          <a:solidFill>
                            <a:srgbClr val="000000"/>
                          </a:solidFill>
                          <a:effectLst/>
                          <a:latin typeface="Arial" charset="0"/>
                          <a:ea typeface="MS Mincho" charset="0"/>
                          <a:cs typeface="Times New Roman" charset="0"/>
                        </a:rPr>
                        <a:t>PARTI                                                                          </a:t>
                      </a:r>
                      <a:r>
                        <a:rPr kumimoji="0" lang="en-US" altLang="ja-JP" sz="1400" b="1" i="0" u="none" strike="noStrike" cap="none" normalizeH="0" baseline="0" dirty="0" smtClean="0">
                          <a:ln>
                            <a:noFill/>
                          </a:ln>
                          <a:solidFill>
                            <a:srgbClr val="800000"/>
                          </a:solidFill>
                          <a:effectLst/>
                          <a:latin typeface="Arial" charset="0"/>
                          <a:ea typeface="MS Mincho" charset="0"/>
                          <a:cs typeface="Times New Roman" charset="0"/>
                        </a:rPr>
                        <a:t>Births</a:t>
                      </a:r>
                      <a:endParaRPr kumimoji="0" lang="en-US" altLang="ja-JP" sz="1400" b="1" i="0" u="none" strike="noStrike" cap="none" normalizeH="0" baseline="0" dirty="0">
                        <a:ln>
                          <a:noFill/>
                        </a:ln>
                        <a:solidFill>
                          <a:srgbClr val="800000"/>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2816</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NATI</a:t>
                      </a:r>
                      <a:endParaRPr kumimoji="0" lang="en-US" altLang="ja-JP" sz="1400" b="0" i="0" u="none" strike="noStrike" cap="none" normalizeH="0" baseline="0" dirty="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2911</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GRAV. MULTIPLE</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92 (3.3%)</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NATI PRETERMINE (&lt;34sg)</a:t>
                      </a:r>
                      <a:endParaRPr kumimoji="0" lang="en-US" altLang="ja-JP" sz="1400" b="0" i="0" u="none" strike="noStrike" cap="none" normalizeH="0" baseline="0" dirty="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155 (5.3%)</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NATI PRETERMINE (&lt;37sg)</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387 (13.3%)</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TRAVAGLI </a:t>
                      </a:r>
                      <a:r>
                        <a:rPr kumimoji="0" lang="en-US" altLang="ja-JP" sz="1400" b="0" i="0" u="none" strike="noStrike" cap="none" normalizeH="0" baseline="0" dirty="0" smtClean="0">
                          <a:ln>
                            <a:noFill/>
                          </a:ln>
                          <a:solidFill>
                            <a:srgbClr val="000000"/>
                          </a:solidFill>
                          <a:effectLst/>
                          <a:latin typeface="Arial" charset="0"/>
                          <a:ea typeface="MS Mincho" charset="0"/>
                          <a:cs typeface="Times New Roman" charset="0"/>
                        </a:rPr>
                        <a:t>SPONTANEI                     </a:t>
                      </a:r>
                      <a:r>
                        <a:rPr kumimoji="0" lang="en-US" altLang="ja-JP" sz="1400" b="1" i="0" u="none" strike="noStrike" cap="none" normalizeH="0" baseline="0" dirty="0" smtClean="0">
                          <a:ln>
                            <a:noFill/>
                          </a:ln>
                          <a:solidFill>
                            <a:srgbClr val="800000"/>
                          </a:solidFill>
                          <a:effectLst/>
                          <a:latin typeface="Arial" charset="0"/>
                          <a:ea typeface="MS Mincho" charset="0"/>
                          <a:cs typeface="Times New Roman" charset="0"/>
                        </a:rPr>
                        <a:t>Spontaneous labors</a:t>
                      </a:r>
                      <a:endParaRPr kumimoji="0" lang="en-US" altLang="ja-JP" sz="1400" b="1" i="0" u="none" strike="noStrike" cap="none" normalizeH="0" baseline="0" dirty="0">
                        <a:ln>
                          <a:noFill/>
                        </a:ln>
                        <a:solidFill>
                          <a:srgbClr val="800000"/>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1847 (65.6%)</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TRAVAGLI INDOTTI</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636 (22.6%)</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PARTI </a:t>
                      </a:r>
                      <a:r>
                        <a:rPr kumimoji="0" lang="en-US" altLang="ja-JP" sz="1400" b="0" i="0" u="none" strike="noStrike" cap="none" normalizeH="0" baseline="0" dirty="0" smtClean="0">
                          <a:ln>
                            <a:noFill/>
                          </a:ln>
                          <a:solidFill>
                            <a:srgbClr val="000000"/>
                          </a:solidFill>
                          <a:effectLst/>
                          <a:latin typeface="Arial" charset="0"/>
                          <a:ea typeface="MS Mincho" charset="0"/>
                          <a:cs typeface="Times New Roman" charset="0"/>
                        </a:rPr>
                        <a:t>SPONTANEI                             </a:t>
                      </a:r>
                      <a:r>
                        <a:rPr kumimoji="0" lang="en-US" altLang="ja-JP" sz="1400" b="1" i="0" u="none" strike="noStrike" cap="none" normalizeH="0" baseline="0" dirty="0" smtClean="0">
                          <a:ln>
                            <a:noFill/>
                          </a:ln>
                          <a:solidFill>
                            <a:srgbClr val="800000"/>
                          </a:solidFill>
                          <a:effectLst/>
                          <a:latin typeface="Arial" charset="0"/>
                          <a:ea typeface="MS Mincho" charset="0"/>
                          <a:cs typeface="Times New Roman" charset="0"/>
                        </a:rPr>
                        <a:t>Spontaneous births</a:t>
                      </a:r>
                      <a:endParaRPr kumimoji="0" lang="en-US" altLang="ja-JP" sz="1400" b="1" i="0" u="none" strike="noStrike" cap="none" normalizeH="0" baseline="0" dirty="0">
                        <a:ln>
                          <a:noFill/>
                        </a:ln>
                        <a:solidFill>
                          <a:srgbClr val="800000"/>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2102 (</a:t>
                      </a:r>
                      <a:r>
                        <a:rPr kumimoji="0" lang="it-IT" altLang="ja-JP" sz="1400" b="0" i="0" u="none" strike="noStrike" cap="none" normalizeH="0" baseline="0" dirty="0">
                          <a:ln>
                            <a:noFill/>
                          </a:ln>
                          <a:solidFill>
                            <a:srgbClr val="000000"/>
                          </a:solidFill>
                          <a:effectLst/>
                          <a:latin typeface="Arial" charset="0"/>
                          <a:ea typeface="MS Mincho" charset="0"/>
                          <a:cs typeface="Mangal" charset="0"/>
                        </a:rPr>
                        <a:t>7</a:t>
                      </a:r>
                      <a:r>
                        <a:rPr kumimoji="0" lang="hi-in" altLang="ja-JP" sz="1400" b="0" i="0" u="none" strike="noStrike" cap="none" normalizeH="0" baseline="0" dirty="0">
                          <a:ln>
                            <a:noFill/>
                          </a:ln>
                          <a:solidFill>
                            <a:srgbClr val="000000"/>
                          </a:solidFill>
                          <a:effectLst/>
                          <a:latin typeface="Arial" charset="0"/>
                          <a:ea typeface="MS Mincho" charset="0"/>
                          <a:cs typeface="Mangal" charset="0"/>
                        </a:rPr>
                        <a:t>4.7%)</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PARTI OPERATIVI</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a:ln>
                            <a:noFill/>
                          </a:ln>
                          <a:solidFill>
                            <a:srgbClr val="000000"/>
                          </a:solidFill>
                          <a:effectLst/>
                          <a:latin typeface="Arial" charset="0"/>
                          <a:ea typeface="MS Mincho" charset="0"/>
                          <a:cs typeface="Mangal" charset="0"/>
                        </a:rPr>
                        <a:t>100 (4.0%)</a:t>
                      </a:r>
                      <a:endParaRPr kumimoji="0" lang="hi-in" altLang="ja-JP" sz="1400" b="0" i="0" u="none" strike="noStrike" cap="none" normalizeH="0" baseline="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T.C. IN TRAVAGLIO</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244 (8.7%)</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T.C. FUORI TRAVAGLIO</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370 (13.1%)</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T.C. </a:t>
                      </a:r>
                      <a:r>
                        <a:rPr kumimoji="0" lang="en-US" altLang="ja-JP" sz="1400" b="0" i="0" u="none" strike="noStrike" cap="none" normalizeH="0" baseline="0" dirty="0" smtClean="0">
                          <a:ln>
                            <a:noFill/>
                          </a:ln>
                          <a:solidFill>
                            <a:srgbClr val="000000"/>
                          </a:solidFill>
                          <a:effectLst/>
                          <a:latin typeface="Arial" charset="0"/>
                          <a:ea typeface="MS Mincho" charset="0"/>
                          <a:cs typeface="Times New Roman" charset="0"/>
                        </a:rPr>
                        <a:t>TOTALI                                           </a:t>
                      </a:r>
                      <a:r>
                        <a:rPr kumimoji="0" lang="en-US" altLang="ja-JP" sz="1400" b="1" i="0" u="none" strike="noStrike" cap="none" normalizeH="0" baseline="0" dirty="0" smtClean="0">
                          <a:ln>
                            <a:noFill/>
                          </a:ln>
                          <a:solidFill>
                            <a:srgbClr val="800000"/>
                          </a:solidFill>
                          <a:effectLst/>
                          <a:latin typeface="Arial" charset="0"/>
                          <a:ea typeface="MS Mincho" charset="0"/>
                          <a:cs typeface="Times New Roman" charset="0"/>
                        </a:rPr>
                        <a:t>Cesarean sections</a:t>
                      </a:r>
                      <a:endParaRPr kumimoji="0" lang="en-US" altLang="ja-JP" sz="1400" b="1" i="0" u="none" strike="noStrike" cap="none" normalizeH="0" baseline="0" dirty="0">
                        <a:ln>
                          <a:noFill/>
                        </a:ln>
                        <a:solidFill>
                          <a:srgbClr val="800000"/>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614 (21.8</a:t>
                      </a:r>
                      <a:r>
                        <a:rPr kumimoji="0" lang="it-IT" altLang="ja-JP" sz="1400" b="0" i="0" u="none" strike="noStrike" cap="none" normalizeH="0" baseline="0" dirty="0">
                          <a:ln>
                            <a:noFill/>
                          </a:ln>
                          <a:solidFill>
                            <a:srgbClr val="000000"/>
                          </a:solidFill>
                          <a:effectLst/>
                          <a:latin typeface="Arial" charset="0"/>
                          <a:ea typeface="MS Mincho" charset="0"/>
                          <a:cs typeface="Mangal" charset="0"/>
                        </a:rPr>
                        <a:t>%</a:t>
                      </a:r>
                      <a:r>
                        <a:rPr kumimoji="0" lang="hi-in" altLang="ja-JP" sz="1400" b="0" i="0" u="none" strike="noStrike" cap="none" normalizeH="0" baseline="0" dirty="0">
                          <a:ln>
                            <a:noFill/>
                          </a:ln>
                          <a:solidFill>
                            <a:srgbClr val="000000"/>
                          </a:solidFill>
                          <a:effectLst/>
                          <a:latin typeface="Arial" charset="0"/>
                          <a:ea typeface="MS Mincho" charset="0"/>
                          <a:cs typeface="Mangal" charset="0"/>
                        </a:rPr>
                        <a:t>)</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EPISIOTOMIA</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481 (21.8%)</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PERDITE EMATICHE &gt;1000 </a:t>
                      </a:r>
                      <a:r>
                        <a:rPr kumimoji="0" lang="en-US" altLang="ja-JP" sz="1400" b="0" i="0" u="none" strike="noStrike" cap="none" normalizeH="0" baseline="0" dirty="0" smtClean="0">
                          <a:ln>
                            <a:noFill/>
                          </a:ln>
                          <a:solidFill>
                            <a:srgbClr val="000000"/>
                          </a:solidFill>
                          <a:effectLst/>
                          <a:latin typeface="Arial" charset="0"/>
                          <a:ea typeface="MS Mincho" charset="0"/>
                          <a:cs typeface="Times New Roman" charset="0"/>
                        </a:rPr>
                        <a:t>cc  </a:t>
                      </a:r>
                      <a:endParaRPr kumimoji="0" lang="en-US" altLang="ja-JP" sz="1400" b="0" i="0" u="none" strike="noStrike" cap="none" normalizeH="0" baseline="0" dirty="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130 (4.6%)</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a:ln>
                            <a:noFill/>
                          </a:ln>
                          <a:solidFill>
                            <a:srgbClr val="000000"/>
                          </a:solidFill>
                          <a:effectLst/>
                          <a:latin typeface="Arial" charset="0"/>
                          <a:ea typeface="MS Mincho" charset="0"/>
                          <a:cs typeface="Times New Roman" charset="0"/>
                        </a:rPr>
                        <a:t>N° DONNE NON CAUCASICHE</a:t>
                      </a:r>
                      <a:endParaRPr kumimoji="0" lang="en-US" altLang="ja-JP" sz="1400" b="0" i="0" u="none" strike="noStrike" cap="none" normalizeH="0" baseline="0">
                        <a:ln>
                          <a:noFill/>
                        </a:ln>
                        <a:solidFill>
                          <a:schemeClr val="tx1"/>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487 (17.3%)</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r h="304764">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a:ln>
                            <a:noFill/>
                          </a:ln>
                          <a:solidFill>
                            <a:srgbClr val="000000"/>
                          </a:solidFill>
                          <a:effectLst/>
                          <a:latin typeface="Arial" charset="0"/>
                          <a:ea typeface="MS Mincho" charset="0"/>
                          <a:cs typeface="Times New Roman" charset="0"/>
                        </a:rPr>
                        <a:t>N° ANALGESIE IN </a:t>
                      </a:r>
                      <a:r>
                        <a:rPr kumimoji="0" lang="en-US" altLang="ja-JP" sz="1400" b="0" i="0" u="none" strike="noStrike" cap="none" normalizeH="0" baseline="0" dirty="0" smtClean="0">
                          <a:ln>
                            <a:noFill/>
                          </a:ln>
                          <a:solidFill>
                            <a:srgbClr val="000000"/>
                          </a:solidFill>
                          <a:effectLst/>
                          <a:latin typeface="Arial" charset="0"/>
                          <a:ea typeface="MS Mincho" charset="0"/>
                          <a:cs typeface="Times New Roman" charset="0"/>
                        </a:rPr>
                        <a:t>TRAVAGLIO                 </a:t>
                      </a:r>
                      <a:r>
                        <a:rPr kumimoji="0" lang="en-US" altLang="ja-JP" sz="1400" b="1" i="0" u="none" strike="noStrike" cap="none" normalizeH="0" baseline="0" dirty="0" smtClean="0">
                          <a:ln>
                            <a:noFill/>
                          </a:ln>
                          <a:solidFill>
                            <a:srgbClr val="800000"/>
                          </a:solidFill>
                          <a:effectLst/>
                          <a:latin typeface="Arial" charset="0"/>
                          <a:ea typeface="MS Mincho" charset="0"/>
                          <a:cs typeface="Times New Roman" charset="0"/>
                        </a:rPr>
                        <a:t>Epidural analgesia</a:t>
                      </a:r>
                      <a:endParaRPr kumimoji="0" lang="en-US" altLang="ja-JP" sz="1400" b="1" i="0" u="none" strike="noStrike" cap="none" normalizeH="0" baseline="0" dirty="0">
                        <a:ln>
                          <a:noFill/>
                        </a:ln>
                        <a:solidFill>
                          <a:srgbClr val="800000"/>
                        </a:solidFill>
                        <a:effectLst/>
                        <a:latin typeface="Arial" charset="0"/>
                        <a:ea typeface="MS Mincho" charset="0"/>
                        <a:cs typeface="Times New Roman"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c>
                  <a:txBody>
                    <a:bodyPr/>
                    <a:lstStyle/>
                    <a:p>
                      <a:pPr marL="0" marR="0" lvl="0" indent="0" algn="ctr" defTabSz="457200" rtl="0" eaLnBrk="0" fontAlgn="base" latinLnBrk="0" hangingPunct="0">
                        <a:lnSpc>
                          <a:spcPct val="100000"/>
                        </a:lnSpc>
                        <a:spcBef>
                          <a:spcPct val="0"/>
                        </a:spcBef>
                        <a:spcAft>
                          <a:spcPct val="0"/>
                        </a:spcAft>
                        <a:buClrTx/>
                        <a:buSzTx/>
                        <a:buFontTx/>
                        <a:buNone/>
                        <a:tabLst/>
                      </a:pPr>
                      <a:r>
                        <a:rPr kumimoji="0" lang="hi-in" altLang="ja-JP" sz="1400" b="0" i="0" u="none" strike="noStrike" cap="none" normalizeH="0" baseline="0" dirty="0">
                          <a:ln>
                            <a:noFill/>
                          </a:ln>
                          <a:solidFill>
                            <a:srgbClr val="000000"/>
                          </a:solidFill>
                          <a:effectLst/>
                          <a:latin typeface="Arial" charset="0"/>
                          <a:ea typeface="MS Mincho" charset="0"/>
                          <a:cs typeface="Mangal" charset="0"/>
                        </a:rPr>
                        <a:t>641 (25.8%)</a:t>
                      </a:r>
                      <a:endParaRPr kumimoji="0" lang="hi-in" altLang="ja-JP" sz="1400" b="0" i="0" u="none" strike="noStrike" cap="none" normalizeH="0" baseline="0" dirty="0">
                        <a:ln>
                          <a:noFill/>
                        </a:ln>
                        <a:solidFill>
                          <a:schemeClr val="tx1"/>
                        </a:solidFill>
                        <a:effectLst/>
                        <a:latin typeface="Arial" charset="0"/>
                        <a:ea typeface="MS Mincho" charset="0"/>
                        <a:cs typeface="Mangal" charset="0"/>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7E8A3"/>
                    </a:solidFill>
                  </a:tcPr>
                </a:tc>
              </a:tr>
            </a:tbl>
          </a:graphicData>
        </a:graphic>
      </p:graphicFrame>
      <p:sp>
        <p:nvSpPr>
          <p:cNvPr id="3" name="CasellaDiTesto 2"/>
          <p:cNvSpPr txBox="1"/>
          <p:nvPr/>
        </p:nvSpPr>
        <p:spPr>
          <a:xfrm>
            <a:off x="5068016" y="0"/>
            <a:ext cx="2473754" cy="584776"/>
          </a:xfrm>
          <a:prstGeom prst="rect">
            <a:avLst/>
          </a:prstGeom>
          <a:noFill/>
        </p:spPr>
        <p:txBody>
          <a:bodyPr wrap="none" rtlCol="0">
            <a:spAutoFit/>
          </a:bodyPr>
          <a:lstStyle/>
          <a:p>
            <a:r>
              <a:rPr lang="it-IT" sz="3200" dirty="0" err="1" smtClean="0">
                <a:solidFill>
                  <a:srgbClr val="FFFFFF"/>
                </a:solidFill>
              </a:rPr>
              <a:t>Our</a:t>
            </a:r>
            <a:r>
              <a:rPr lang="it-IT" sz="3200" dirty="0" smtClean="0">
                <a:solidFill>
                  <a:srgbClr val="FFFFFF"/>
                </a:solidFill>
              </a:rPr>
              <a:t> </a:t>
            </a:r>
            <a:r>
              <a:rPr lang="it-IT" sz="3200" dirty="0" err="1" smtClean="0">
                <a:solidFill>
                  <a:srgbClr val="FFFFFF"/>
                </a:solidFill>
              </a:rPr>
              <a:t>statitics</a:t>
            </a:r>
            <a:endParaRPr lang="it-IT" sz="3200" dirty="0">
              <a:solidFill>
                <a:srgbClr val="FFFFFF"/>
              </a:solidFill>
            </a:endParaRPr>
          </a:p>
        </p:txBody>
      </p:sp>
      <p:sp>
        <p:nvSpPr>
          <p:cNvPr id="4" name="Ovale 3"/>
          <p:cNvSpPr/>
          <p:nvPr/>
        </p:nvSpPr>
        <p:spPr>
          <a:xfrm>
            <a:off x="6691015" y="1037800"/>
            <a:ext cx="850755" cy="480176"/>
          </a:xfrm>
          <a:prstGeom prst="ellipse">
            <a:avLst/>
          </a:prstGeom>
          <a:noFill/>
          <a:ln w="28575" cmpd="sng">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Ovale 4"/>
          <p:cNvSpPr/>
          <p:nvPr/>
        </p:nvSpPr>
        <p:spPr>
          <a:xfrm>
            <a:off x="6418037" y="3172863"/>
            <a:ext cx="1367953" cy="480176"/>
          </a:xfrm>
          <a:prstGeom prst="ellipse">
            <a:avLst/>
          </a:prstGeom>
          <a:noFill/>
          <a:ln w="28575" cmpd="sng">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Ovale 5"/>
          <p:cNvSpPr/>
          <p:nvPr/>
        </p:nvSpPr>
        <p:spPr>
          <a:xfrm>
            <a:off x="6570437" y="4425021"/>
            <a:ext cx="1123733" cy="480176"/>
          </a:xfrm>
          <a:prstGeom prst="ellipse">
            <a:avLst/>
          </a:prstGeom>
          <a:noFill/>
          <a:ln w="28575" cmpd="sng">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Ovale 6"/>
          <p:cNvSpPr/>
          <p:nvPr/>
        </p:nvSpPr>
        <p:spPr>
          <a:xfrm>
            <a:off x="6509857" y="5648268"/>
            <a:ext cx="1276133" cy="480176"/>
          </a:xfrm>
          <a:prstGeom prst="ellipse">
            <a:avLst/>
          </a:prstGeom>
          <a:noFill/>
          <a:ln w="28575" cmpd="sng">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5452694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testo 8"/>
          <p:cNvSpPr txBox="1">
            <a:spLocks/>
          </p:cNvSpPr>
          <p:nvPr/>
        </p:nvSpPr>
        <p:spPr>
          <a:xfrm>
            <a:off x="699957" y="1357192"/>
            <a:ext cx="3657600" cy="685800"/>
          </a:xfrm>
          <a:prstGeom prst="roundRect">
            <a:avLst>
              <a:gd name="adj" fmla="val 50000"/>
            </a:avLst>
          </a:prstGeom>
          <a:solidFill>
            <a:schemeClr val="accent1">
              <a:alpha val="80000"/>
            </a:schemeClr>
          </a:solidFill>
          <a:ln>
            <a:solidFill>
              <a:schemeClr val="accent2">
                <a:alpha val="80000"/>
              </a:schemeClr>
            </a:solidFill>
          </a:ln>
        </p:spPr>
        <p:txBody>
          <a:bodyPr vert="horz" lIns="91440" tIns="45720" rIns="91440" bIns="45720" rtlCol="0" anchor="ctr" anchorCtr="0">
            <a:noAutofit/>
          </a:bodyPr>
          <a:lstStyle>
            <a:lvl1pPr marL="0" indent="0" algn="ctr" defTabSz="914400" rtl="0" eaLnBrk="1" latinLnBrk="0" hangingPunct="1">
              <a:spcBef>
                <a:spcPts val="0"/>
              </a:spcBef>
              <a:spcAft>
                <a:spcPts val="0"/>
              </a:spcAft>
              <a:buFontTx/>
              <a:buNone/>
              <a:defRPr sz="2200" b="1"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2000" b="1"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800" b="1"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dirty="0" smtClean="0"/>
              <a:t>Vital </a:t>
            </a:r>
            <a:r>
              <a:rPr lang="it-IT" dirty="0" err="1" smtClean="0"/>
              <a:t>Signs</a:t>
            </a:r>
            <a:r>
              <a:rPr lang="it-IT" dirty="0" smtClean="0"/>
              <a:t> </a:t>
            </a:r>
            <a:endParaRPr lang="it-IT" dirty="0"/>
          </a:p>
        </p:txBody>
      </p:sp>
      <p:sp>
        <p:nvSpPr>
          <p:cNvPr id="8" name="Segnaposto testo 8"/>
          <p:cNvSpPr txBox="1">
            <a:spLocks/>
          </p:cNvSpPr>
          <p:nvPr/>
        </p:nvSpPr>
        <p:spPr>
          <a:xfrm>
            <a:off x="5009012" y="1357192"/>
            <a:ext cx="3657600" cy="685800"/>
          </a:xfrm>
          <a:prstGeom prst="roundRect">
            <a:avLst>
              <a:gd name="adj" fmla="val 50000"/>
            </a:avLst>
          </a:prstGeom>
          <a:solidFill>
            <a:schemeClr val="accent1">
              <a:alpha val="80000"/>
            </a:schemeClr>
          </a:solidFill>
          <a:ln>
            <a:solidFill>
              <a:schemeClr val="accent2">
                <a:alpha val="80000"/>
              </a:schemeClr>
            </a:solidFill>
          </a:ln>
        </p:spPr>
        <p:txBody>
          <a:bodyPr vert="horz" lIns="91440" tIns="45720" rIns="91440" bIns="45720" rtlCol="0" anchor="ctr" anchorCtr="0">
            <a:noAutofit/>
          </a:bodyPr>
          <a:lstStyle>
            <a:lvl1pPr marL="0" indent="0" algn="ctr" defTabSz="914400" rtl="0" eaLnBrk="1" latinLnBrk="0" hangingPunct="1">
              <a:spcBef>
                <a:spcPts val="0"/>
              </a:spcBef>
              <a:spcAft>
                <a:spcPts val="0"/>
              </a:spcAft>
              <a:buFontTx/>
              <a:buNone/>
              <a:defRPr sz="2200" b="1"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2000" b="1"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800" b="1"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dirty="0" err="1" smtClean="0"/>
              <a:t>Vaginal</a:t>
            </a:r>
            <a:r>
              <a:rPr lang="it-IT" dirty="0" smtClean="0"/>
              <a:t> </a:t>
            </a:r>
            <a:r>
              <a:rPr lang="it-IT" dirty="0" err="1" smtClean="0"/>
              <a:t>examination</a:t>
            </a:r>
            <a:endParaRPr lang="it-IT" dirty="0"/>
          </a:p>
        </p:txBody>
      </p:sp>
      <p:sp>
        <p:nvSpPr>
          <p:cNvPr id="9" name="Segnaposto contenuto 3"/>
          <p:cNvSpPr txBox="1">
            <a:spLocks/>
          </p:cNvSpPr>
          <p:nvPr/>
        </p:nvSpPr>
        <p:spPr>
          <a:xfrm>
            <a:off x="712788" y="2308984"/>
            <a:ext cx="3657600" cy="4091815"/>
          </a:xfrm>
          <a:prstGeom prst="rect">
            <a:avLst/>
          </a:prstGeom>
        </p:spPr>
        <p:txBody>
          <a:bodyPr/>
          <a:lstStyle>
            <a:lvl1pPr marL="342900" indent="-342900" algn="l" defTabSz="914400" rtl="0" eaLnBrk="1" latinLnBrk="0" hangingPunct="1">
              <a:spcBef>
                <a:spcPts val="0"/>
              </a:spcBef>
              <a:spcAft>
                <a:spcPts val="2000"/>
              </a:spcAft>
              <a:buFontTx/>
              <a:buBlip>
                <a:blip r:embed="rId3"/>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3"/>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3"/>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3"/>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3"/>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3"/>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3"/>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3"/>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3"/>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a:lstStyle>
          <a:p>
            <a:pPr lvl="0"/>
            <a:r>
              <a:rPr lang="it-IT" sz="1500" dirty="0" smtClean="0">
                <a:solidFill>
                  <a:srgbClr val="000000"/>
                </a:solidFill>
                <a:effectLst/>
              </a:rPr>
              <a:t>Body </a:t>
            </a:r>
            <a:r>
              <a:rPr lang="it-IT" sz="1500" dirty="0">
                <a:solidFill>
                  <a:srgbClr val="000000"/>
                </a:solidFill>
                <a:effectLst/>
              </a:rPr>
              <a:t>temperature, </a:t>
            </a:r>
            <a:r>
              <a:rPr lang="it-IT" sz="1500" dirty="0" err="1">
                <a:solidFill>
                  <a:srgbClr val="000000"/>
                </a:solidFill>
                <a:effectLst/>
              </a:rPr>
              <a:t>blood</a:t>
            </a:r>
            <a:r>
              <a:rPr lang="it-IT" sz="1500" dirty="0">
                <a:solidFill>
                  <a:srgbClr val="000000"/>
                </a:solidFill>
                <a:effectLst/>
              </a:rPr>
              <a:t> pressure and </a:t>
            </a:r>
            <a:r>
              <a:rPr lang="it-IT" sz="1500" dirty="0" err="1">
                <a:solidFill>
                  <a:srgbClr val="000000"/>
                </a:solidFill>
                <a:effectLst/>
              </a:rPr>
              <a:t>heart</a:t>
            </a:r>
            <a:r>
              <a:rPr lang="it-IT" sz="1500" dirty="0">
                <a:solidFill>
                  <a:srgbClr val="000000"/>
                </a:solidFill>
                <a:effectLst/>
              </a:rPr>
              <a:t> rate </a:t>
            </a:r>
            <a:r>
              <a:rPr lang="it-IT" sz="1500" dirty="0" err="1">
                <a:solidFill>
                  <a:srgbClr val="000000"/>
                </a:solidFill>
                <a:effectLst/>
              </a:rPr>
              <a:t>is</a:t>
            </a:r>
            <a:r>
              <a:rPr lang="it-IT" sz="1500" dirty="0">
                <a:solidFill>
                  <a:srgbClr val="000000"/>
                </a:solidFill>
                <a:effectLst/>
              </a:rPr>
              <a:t> </a:t>
            </a:r>
            <a:r>
              <a:rPr lang="it-IT" sz="1500" dirty="0" err="1">
                <a:solidFill>
                  <a:srgbClr val="000000"/>
                </a:solidFill>
                <a:effectLst/>
              </a:rPr>
              <a:t>good</a:t>
            </a:r>
            <a:r>
              <a:rPr lang="it-IT" sz="1500" dirty="0">
                <a:solidFill>
                  <a:srgbClr val="000000"/>
                </a:solidFill>
                <a:effectLst/>
              </a:rPr>
              <a:t> </a:t>
            </a:r>
            <a:r>
              <a:rPr lang="it-IT" sz="1500" dirty="0" err="1">
                <a:solidFill>
                  <a:srgbClr val="000000"/>
                </a:solidFill>
                <a:effectLst/>
              </a:rPr>
              <a:t>that</a:t>
            </a:r>
            <a:r>
              <a:rPr lang="it-IT" sz="1500" dirty="0">
                <a:solidFill>
                  <a:srgbClr val="000000"/>
                </a:solidFill>
                <a:effectLst/>
              </a:rPr>
              <a:t> </a:t>
            </a:r>
            <a:r>
              <a:rPr lang="it-IT" sz="1500" dirty="0" err="1">
                <a:solidFill>
                  <a:srgbClr val="000000"/>
                </a:solidFill>
                <a:effectLst/>
              </a:rPr>
              <a:t>they</a:t>
            </a:r>
            <a:r>
              <a:rPr lang="it-IT" sz="1500" dirty="0">
                <a:solidFill>
                  <a:srgbClr val="000000"/>
                </a:solidFill>
                <a:effectLst/>
              </a:rPr>
              <a:t> are </a:t>
            </a:r>
            <a:r>
              <a:rPr lang="it-IT" sz="1500" dirty="0" err="1">
                <a:solidFill>
                  <a:srgbClr val="000000"/>
                </a:solidFill>
                <a:effectLst/>
              </a:rPr>
              <a:t>being</a:t>
            </a:r>
            <a:r>
              <a:rPr lang="it-IT" sz="1500" dirty="0">
                <a:solidFill>
                  <a:srgbClr val="000000"/>
                </a:solidFill>
                <a:effectLst/>
              </a:rPr>
              <a:t> </a:t>
            </a:r>
            <a:r>
              <a:rPr lang="it-IT" sz="1500" dirty="0" err="1">
                <a:solidFill>
                  <a:srgbClr val="000000"/>
                </a:solidFill>
                <a:effectLst/>
              </a:rPr>
              <a:t>monitored</a:t>
            </a:r>
            <a:r>
              <a:rPr lang="it-IT" sz="1500" dirty="0">
                <a:solidFill>
                  <a:srgbClr val="000000"/>
                </a:solidFill>
                <a:effectLst/>
              </a:rPr>
              <a:t> </a:t>
            </a:r>
            <a:r>
              <a:rPr lang="it-IT" sz="1500" dirty="0" err="1">
                <a:solidFill>
                  <a:srgbClr val="000000"/>
                </a:solidFill>
                <a:effectLst/>
              </a:rPr>
              <a:t>frequently</a:t>
            </a:r>
            <a:r>
              <a:rPr lang="it-IT" sz="1500" dirty="0">
                <a:solidFill>
                  <a:srgbClr val="000000"/>
                </a:solidFill>
                <a:effectLst/>
              </a:rPr>
              <a:t> </a:t>
            </a:r>
            <a:r>
              <a:rPr lang="it-IT" sz="1500" dirty="0" err="1">
                <a:solidFill>
                  <a:srgbClr val="000000"/>
                </a:solidFill>
                <a:effectLst/>
              </a:rPr>
              <a:t>during</a:t>
            </a:r>
            <a:r>
              <a:rPr lang="it-IT" sz="1500" dirty="0">
                <a:solidFill>
                  <a:srgbClr val="000000"/>
                </a:solidFill>
                <a:effectLst/>
              </a:rPr>
              <a:t> </a:t>
            </a:r>
            <a:r>
              <a:rPr lang="it-IT" sz="1500" dirty="0" err="1">
                <a:solidFill>
                  <a:srgbClr val="000000"/>
                </a:solidFill>
                <a:effectLst/>
              </a:rPr>
              <a:t>labor</a:t>
            </a:r>
            <a:r>
              <a:rPr lang="it-IT" sz="1500" dirty="0">
                <a:solidFill>
                  <a:srgbClr val="000000"/>
                </a:solidFill>
                <a:effectLst/>
              </a:rPr>
              <a:t> in </a:t>
            </a:r>
            <a:r>
              <a:rPr lang="it-IT" sz="1500" dirty="0" err="1">
                <a:solidFill>
                  <a:srgbClr val="000000"/>
                </a:solidFill>
                <a:effectLst/>
              </a:rPr>
              <a:t>order</a:t>
            </a:r>
            <a:r>
              <a:rPr lang="it-IT" sz="1500" dirty="0">
                <a:solidFill>
                  <a:srgbClr val="000000"/>
                </a:solidFill>
                <a:effectLst/>
              </a:rPr>
              <a:t> to </a:t>
            </a:r>
            <a:r>
              <a:rPr lang="it-IT" sz="1500" dirty="0" err="1">
                <a:solidFill>
                  <a:srgbClr val="000000"/>
                </a:solidFill>
                <a:effectLst/>
              </a:rPr>
              <a:t>promptly</a:t>
            </a:r>
            <a:r>
              <a:rPr lang="it-IT" sz="1500" dirty="0">
                <a:solidFill>
                  <a:srgbClr val="000000"/>
                </a:solidFill>
                <a:effectLst/>
              </a:rPr>
              <a:t> </a:t>
            </a:r>
            <a:r>
              <a:rPr lang="it-IT" sz="1500" dirty="0" err="1">
                <a:solidFill>
                  <a:srgbClr val="000000"/>
                </a:solidFill>
                <a:effectLst/>
              </a:rPr>
              <a:t>detect</a:t>
            </a:r>
            <a:r>
              <a:rPr lang="it-IT" sz="1500" dirty="0">
                <a:solidFill>
                  <a:srgbClr val="000000"/>
                </a:solidFill>
                <a:effectLst/>
              </a:rPr>
              <a:t> </a:t>
            </a:r>
            <a:r>
              <a:rPr lang="it-IT" sz="1500" dirty="0" err="1">
                <a:solidFill>
                  <a:srgbClr val="000000"/>
                </a:solidFill>
                <a:effectLst/>
              </a:rPr>
              <a:t>any</a:t>
            </a:r>
            <a:r>
              <a:rPr lang="it-IT" sz="1500" dirty="0">
                <a:solidFill>
                  <a:srgbClr val="000000"/>
                </a:solidFill>
                <a:effectLst/>
              </a:rPr>
              <a:t> </a:t>
            </a:r>
            <a:r>
              <a:rPr lang="it-IT" sz="1500" dirty="0" err="1">
                <a:solidFill>
                  <a:srgbClr val="000000"/>
                </a:solidFill>
                <a:effectLst/>
              </a:rPr>
              <a:t>alteration</a:t>
            </a:r>
            <a:r>
              <a:rPr lang="it-IT" sz="1500" dirty="0">
                <a:solidFill>
                  <a:srgbClr val="000000"/>
                </a:solidFill>
                <a:effectLst/>
              </a:rPr>
              <a:t>. </a:t>
            </a:r>
          </a:p>
          <a:p>
            <a:pPr lvl="0"/>
            <a:r>
              <a:rPr lang="it-IT" sz="1500" dirty="0" err="1">
                <a:solidFill>
                  <a:srgbClr val="000000"/>
                </a:solidFill>
                <a:effectLst/>
              </a:rPr>
              <a:t>It</a:t>
            </a:r>
            <a:r>
              <a:rPr lang="it-IT" sz="1500" dirty="0">
                <a:solidFill>
                  <a:srgbClr val="000000"/>
                </a:solidFill>
                <a:effectLst/>
              </a:rPr>
              <a:t> </a:t>
            </a:r>
            <a:r>
              <a:rPr lang="it-IT" sz="1500" dirty="0" err="1">
                <a:solidFill>
                  <a:srgbClr val="000000"/>
                </a:solidFill>
                <a:effectLst/>
              </a:rPr>
              <a:t>is</a:t>
            </a:r>
            <a:r>
              <a:rPr lang="it-IT" sz="1500" dirty="0">
                <a:solidFill>
                  <a:srgbClr val="000000"/>
                </a:solidFill>
                <a:effectLst/>
              </a:rPr>
              <a:t> a </a:t>
            </a:r>
            <a:r>
              <a:rPr lang="it-IT" sz="1500" dirty="0" err="1">
                <a:solidFill>
                  <a:srgbClr val="000000"/>
                </a:solidFill>
                <a:effectLst/>
              </a:rPr>
              <a:t>good</a:t>
            </a:r>
            <a:r>
              <a:rPr lang="it-IT" sz="1500" dirty="0">
                <a:solidFill>
                  <a:srgbClr val="000000"/>
                </a:solidFill>
                <a:effectLst/>
              </a:rPr>
              <a:t> idea to </a:t>
            </a:r>
            <a:r>
              <a:rPr lang="it-IT" sz="1500" dirty="0" err="1">
                <a:solidFill>
                  <a:srgbClr val="000000"/>
                </a:solidFill>
                <a:effectLst/>
              </a:rPr>
              <a:t>also</a:t>
            </a:r>
            <a:r>
              <a:rPr lang="it-IT" sz="1500" dirty="0">
                <a:solidFill>
                  <a:srgbClr val="000000"/>
                </a:solidFill>
                <a:effectLst/>
              </a:rPr>
              <a:t> record the </a:t>
            </a:r>
            <a:r>
              <a:rPr lang="it-IT" sz="1500" dirty="0" err="1">
                <a:solidFill>
                  <a:srgbClr val="000000"/>
                </a:solidFill>
                <a:effectLst/>
              </a:rPr>
              <a:t>maternal</a:t>
            </a:r>
            <a:r>
              <a:rPr lang="it-IT" sz="1500" dirty="0">
                <a:solidFill>
                  <a:srgbClr val="000000"/>
                </a:solidFill>
                <a:effectLst/>
              </a:rPr>
              <a:t> body temperature, </a:t>
            </a:r>
            <a:r>
              <a:rPr lang="it-IT" sz="1500" dirty="0" err="1">
                <a:solidFill>
                  <a:srgbClr val="000000"/>
                </a:solidFill>
                <a:effectLst/>
              </a:rPr>
              <a:t>before</a:t>
            </a:r>
            <a:r>
              <a:rPr lang="it-IT" sz="1500" dirty="0">
                <a:solidFill>
                  <a:srgbClr val="000000"/>
                </a:solidFill>
                <a:effectLst/>
              </a:rPr>
              <a:t> </a:t>
            </a:r>
            <a:r>
              <a:rPr lang="it-IT" sz="1500" dirty="0" err="1">
                <a:solidFill>
                  <a:srgbClr val="000000"/>
                </a:solidFill>
                <a:effectLst/>
              </a:rPr>
              <a:t>diving</a:t>
            </a:r>
            <a:r>
              <a:rPr lang="it-IT" sz="1500" dirty="0">
                <a:solidFill>
                  <a:srgbClr val="000000"/>
                </a:solidFill>
                <a:effectLst/>
              </a:rPr>
              <a:t> </a:t>
            </a:r>
            <a:r>
              <a:rPr lang="it-IT" sz="1500" dirty="0" err="1">
                <a:solidFill>
                  <a:srgbClr val="000000"/>
                </a:solidFill>
                <a:effectLst/>
              </a:rPr>
              <a:t>into</a:t>
            </a:r>
            <a:r>
              <a:rPr lang="it-IT" sz="1500" dirty="0">
                <a:solidFill>
                  <a:srgbClr val="000000"/>
                </a:solidFill>
                <a:effectLst/>
              </a:rPr>
              <a:t> the water, to </a:t>
            </a:r>
            <a:r>
              <a:rPr lang="it-IT" sz="1500" dirty="0" err="1">
                <a:solidFill>
                  <a:srgbClr val="000000"/>
                </a:solidFill>
                <a:effectLst/>
              </a:rPr>
              <a:t>have</a:t>
            </a:r>
            <a:r>
              <a:rPr lang="it-IT" sz="1500" dirty="0">
                <a:solidFill>
                  <a:srgbClr val="000000"/>
                </a:solidFill>
                <a:effectLst/>
              </a:rPr>
              <a:t> a </a:t>
            </a:r>
            <a:r>
              <a:rPr lang="it-IT" sz="1500" dirty="0" err="1">
                <a:solidFill>
                  <a:srgbClr val="000000"/>
                </a:solidFill>
                <a:effectLst/>
              </a:rPr>
              <a:t>reliable</a:t>
            </a:r>
            <a:r>
              <a:rPr lang="it-IT" sz="1500" dirty="0">
                <a:solidFill>
                  <a:srgbClr val="000000"/>
                </a:solidFill>
                <a:effectLst/>
              </a:rPr>
              <a:t> </a:t>
            </a:r>
            <a:r>
              <a:rPr lang="it-IT" sz="1500" dirty="0" err="1">
                <a:solidFill>
                  <a:srgbClr val="000000"/>
                </a:solidFill>
                <a:effectLst/>
              </a:rPr>
              <a:t>parameter</a:t>
            </a:r>
            <a:r>
              <a:rPr lang="it-IT" sz="1500" dirty="0">
                <a:solidFill>
                  <a:srgbClr val="000000"/>
                </a:solidFill>
                <a:effectLst/>
              </a:rPr>
              <a:t> for </a:t>
            </a:r>
            <a:r>
              <a:rPr lang="it-IT" sz="1500" dirty="0" err="1">
                <a:solidFill>
                  <a:srgbClr val="000000"/>
                </a:solidFill>
                <a:effectLst/>
              </a:rPr>
              <a:t>comparison</a:t>
            </a:r>
            <a:r>
              <a:rPr lang="it-IT" sz="1500" dirty="0">
                <a:solidFill>
                  <a:srgbClr val="000000"/>
                </a:solidFill>
                <a:effectLst/>
              </a:rPr>
              <a:t> </a:t>
            </a:r>
            <a:r>
              <a:rPr lang="it-IT" sz="1500" dirty="0" err="1">
                <a:solidFill>
                  <a:srgbClr val="000000"/>
                </a:solidFill>
                <a:effectLst/>
              </a:rPr>
              <a:t>if</a:t>
            </a:r>
            <a:r>
              <a:rPr lang="it-IT" sz="1500" dirty="0">
                <a:solidFill>
                  <a:srgbClr val="000000"/>
                </a:solidFill>
                <a:effectLst/>
              </a:rPr>
              <a:t> </a:t>
            </a:r>
            <a:r>
              <a:rPr lang="it-IT" sz="1500" dirty="0" err="1">
                <a:solidFill>
                  <a:srgbClr val="000000"/>
                </a:solidFill>
                <a:effectLst/>
              </a:rPr>
              <a:t>they</a:t>
            </a:r>
            <a:r>
              <a:rPr lang="it-IT" sz="1500" dirty="0">
                <a:solidFill>
                  <a:srgbClr val="000000"/>
                </a:solidFill>
                <a:effectLst/>
              </a:rPr>
              <a:t> are </a:t>
            </a:r>
            <a:r>
              <a:rPr lang="it-IT" sz="1500" dirty="0" err="1">
                <a:solidFill>
                  <a:srgbClr val="000000"/>
                </a:solidFill>
                <a:effectLst/>
              </a:rPr>
              <a:t>found</a:t>
            </a:r>
            <a:r>
              <a:rPr lang="it-IT" sz="1500" dirty="0">
                <a:solidFill>
                  <a:srgbClr val="000000"/>
                </a:solidFill>
                <a:effectLst/>
              </a:rPr>
              <a:t> </a:t>
            </a:r>
            <a:r>
              <a:rPr lang="it-IT" sz="1500" dirty="0" err="1">
                <a:solidFill>
                  <a:srgbClr val="000000"/>
                </a:solidFill>
                <a:effectLst/>
              </a:rPr>
              <a:t>hyperthermia</a:t>
            </a:r>
            <a:r>
              <a:rPr lang="it-IT" sz="1500" dirty="0">
                <a:solidFill>
                  <a:srgbClr val="000000"/>
                </a:solidFill>
                <a:effectLst/>
              </a:rPr>
              <a:t> </a:t>
            </a:r>
            <a:r>
              <a:rPr lang="it-IT" sz="1500" dirty="0" err="1">
                <a:solidFill>
                  <a:srgbClr val="000000"/>
                </a:solidFill>
                <a:effectLst/>
              </a:rPr>
              <a:t>during</a:t>
            </a:r>
            <a:r>
              <a:rPr lang="it-IT" sz="1500" dirty="0">
                <a:solidFill>
                  <a:srgbClr val="000000"/>
                </a:solidFill>
                <a:effectLst/>
              </a:rPr>
              <a:t> </a:t>
            </a:r>
            <a:r>
              <a:rPr lang="it-IT" sz="1500" dirty="0" err="1">
                <a:solidFill>
                  <a:srgbClr val="000000"/>
                </a:solidFill>
                <a:effectLst/>
              </a:rPr>
              <a:t>labor</a:t>
            </a:r>
            <a:r>
              <a:rPr lang="it-IT" sz="1500" dirty="0">
                <a:solidFill>
                  <a:srgbClr val="000000"/>
                </a:solidFill>
                <a:effectLst/>
              </a:rPr>
              <a:t>.</a:t>
            </a:r>
            <a:endParaRPr lang="it-IT" sz="1500" dirty="0">
              <a:solidFill>
                <a:srgbClr val="000000"/>
              </a:solidFill>
            </a:endParaRPr>
          </a:p>
        </p:txBody>
      </p:sp>
      <p:sp>
        <p:nvSpPr>
          <p:cNvPr id="10" name="Segnaposto contenuto 3"/>
          <p:cNvSpPr txBox="1">
            <a:spLocks/>
          </p:cNvSpPr>
          <p:nvPr/>
        </p:nvSpPr>
        <p:spPr>
          <a:xfrm>
            <a:off x="5009012" y="2308984"/>
            <a:ext cx="3657600" cy="4091816"/>
          </a:xfrm>
          <a:prstGeom prst="rect">
            <a:avLst/>
          </a:prstGeom>
        </p:spPr>
        <p:txBody>
          <a:bodyPr/>
          <a:lstStyle>
            <a:lvl1pPr marL="342900" indent="-342900" algn="l" defTabSz="914400" rtl="0" eaLnBrk="1" latinLnBrk="0" hangingPunct="1">
              <a:spcBef>
                <a:spcPts val="0"/>
              </a:spcBef>
              <a:spcAft>
                <a:spcPts val="2000"/>
              </a:spcAft>
              <a:buFontTx/>
              <a:buBlip>
                <a:blip r:embed="rId3"/>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3"/>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3"/>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3"/>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3"/>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3"/>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3"/>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3"/>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3"/>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a:lstStyle>
          <a:p>
            <a:r>
              <a:rPr lang="it-IT" sz="1500" dirty="0" err="1" smtClean="0">
                <a:solidFill>
                  <a:srgbClr val="000000"/>
                </a:solidFill>
                <a:effectLst/>
              </a:rPr>
              <a:t>visit</a:t>
            </a:r>
            <a:r>
              <a:rPr lang="it-IT" sz="1500" dirty="0" smtClean="0">
                <a:solidFill>
                  <a:srgbClr val="000000"/>
                </a:solidFill>
                <a:effectLst/>
              </a:rPr>
              <a:t> </a:t>
            </a:r>
            <a:r>
              <a:rPr lang="it-IT" sz="1500" dirty="0">
                <a:solidFill>
                  <a:srgbClr val="000000"/>
                </a:solidFill>
                <a:effectLst/>
              </a:rPr>
              <a:t>the </a:t>
            </a:r>
            <a:r>
              <a:rPr lang="it-IT" sz="1500" dirty="0" err="1">
                <a:solidFill>
                  <a:srgbClr val="000000"/>
                </a:solidFill>
                <a:effectLst/>
              </a:rPr>
              <a:t>midwife</a:t>
            </a:r>
            <a:r>
              <a:rPr lang="it-IT" sz="1500" dirty="0">
                <a:solidFill>
                  <a:srgbClr val="000000"/>
                </a:solidFill>
                <a:effectLst/>
              </a:rPr>
              <a:t> can be </a:t>
            </a:r>
            <a:r>
              <a:rPr lang="it-IT" sz="1500" dirty="0" err="1">
                <a:solidFill>
                  <a:srgbClr val="000000"/>
                </a:solidFill>
                <a:effectLst/>
              </a:rPr>
              <a:t>easily</a:t>
            </a:r>
            <a:r>
              <a:rPr lang="it-IT" sz="1500" dirty="0">
                <a:solidFill>
                  <a:srgbClr val="000000"/>
                </a:solidFill>
                <a:effectLst/>
              </a:rPr>
              <a:t> </a:t>
            </a:r>
            <a:r>
              <a:rPr lang="it-IT" sz="1500" dirty="0" err="1">
                <a:solidFill>
                  <a:srgbClr val="000000"/>
                </a:solidFill>
                <a:effectLst/>
              </a:rPr>
              <a:t>done</a:t>
            </a:r>
            <a:r>
              <a:rPr lang="it-IT" sz="1500" dirty="0">
                <a:solidFill>
                  <a:srgbClr val="000000"/>
                </a:solidFill>
                <a:effectLst/>
              </a:rPr>
              <a:t> in the </a:t>
            </a:r>
            <a:r>
              <a:rPr lang="it-IT" sz="1500" dirty="0" err="1">
                <a:solidFill>
                  <a:srgbClr val="000000"/>
                </a:solidFill>
                <a:effectLst/>
              </a:rPr>
              <a:t>tub</a:t>
            </a:r>
            <a:r>
              <a:rPr lang="it-IT" sz="1500" dirty="0">
                <a:solidFill>
                  <a:srgbClr val="000000"/>
                </a:solidFill>
                <a:effectLst/>
              </a:rPr>
              <a:t>. </a:t>
            </a:r>
            <a:r>
              <a:rPr lang="it-IT" sz="1500" dirty="0" err="1">
                <a:solidFill>
                  <a:srgbClr val="000000"/>
                </a:solidFill>
                <a:effectLst/>
              </a:rPr>
              <a:t>If</a:t>
            </a:r>
            <a:r>
              <a:rPr lang="it-IT" sz="1500" dirty="0">
                <a:solidFill>
                  <a:srgbClr val="000000"/>
                </a:solidFill>
                <a:effectLst/>
              </a:rPr>
              <a:t> the tank </a:t>
            </a:r>
            <a:r>
              <a:rPr lang="it-IT" sz="1500" dirty="0" err="1">
                <a:solidFill>
                  <a:srgbClr val="000000"/>
                </a:solidFill>
                <a:effectLst/>
              </a:rPr>
              <a:t>has</a:t>
            </a:r>
            <a:r>
              <a:rPr lang="it-IT" sz="1500" dirty="0">
                <a:solidFill>
                  <a:srgbClr val="000000"/>
                </a:solidFill>
                <a:effectLst/>
              </a:rPr>
              <a:t> </a:t>
            </a:r>
            <a:r>
              <a:rPr lang="it-IT" sz="1500" dirty="0" err="1">
                <a:solidFill>
                  <a:srgbClr val="000000"/>
                </a:solidFill>
                <a:effectLst/>
              </a:rPr>
              <a:t>been</a:t>
            </a:r>
            <a:r>
              <a:rPr lang="it-IT" sz="1500" dirty="0">
                <a:solidFill>
                  <a:srgbClr val="000000"/>
                </a:solidFill>
                <a:effectLst/>
              </a:rPr>
              <a:t> </a:t>
            </a:r>
            <a:r>
              <a:rPr lang="it-IT" sz="1500" dirty="0" err="1">
                <a:solidFill>
                  <a:srgbClr val="000000"/>
                </a:solidFill>
                <a:effectLst/>
              </a:rPr>
              <a:t>thoroughly</a:t>
            </a:r>
            <a:r>
              <a:rPr lang="it-IT" sz="1500" dirty="0">
                <a:solidFill>
                  <a:srgbClr val="000000"/>
                </a:solidFill>
                <a:effectLst/>
              </a:rPr>
              <a:t> </a:t>
            </a:r>
            <a:r>
              <a:rPr lang="it-IT" sz="1500" dirty="0" err="1">
                <a:solidFill>
                  <a:srgbClr val="000000"/>
                </a:solidFill>
                <a:effectLst/>
              </a:rPr>
              <a:t>cleaned</a:t>
            </a:r>
            <a:r>
              <a:rPr lang="it-IT" sz="1500" dirty="0">
                <a:solidFill>
                  <a:srgbClr val="000000"/>
                </a:solidFill>
                <a:effectLst/>
              </a:rPr>
              <a:t> </a:t>
            </a:r>
            <a:r>
              <a:rPr lang="it-IT" sz="1500" dirty="0" err="1">
                <a:solidFill>
                  <a:srgbClr val="000000"/>
                </a:solidFill>
                <a:effectLst/>
              </a:rPr>
              <a:t>prior</a:t>
            </a:r>
            <a:r>
              <a:rPr lang="it-IT" sz="1500" dirty="0">
                <a:solidFill>
                  <a:srgbClr val="000000"/>
                </a:solidFill>
                <a:effectLst/>
              </a:rPr>
              <a:t> to use, the </a:t>
            </a:r>
            <a:r>
              <a:rPr lang="it-IT" sz="1500" dirty="0" err="1">
                <a:solidFill>
                  <a:srgbClr val="000000"/>
                </a:solidFill>
                <a:effectLst/>
              </a:rPr>
              <a:t>risk</a:t>
            </a:r>
            <a:r>
              <a:rPr lang="it-IT" sz="1500" dirty="0">
                <a:solidFill>
                  <a:srgbClr val="000000"/>
                </a:solidFill>
                <a:effectLst/>
              </a:rPr>
              <a:t> of </a:t>
            </a:r>
            <a:r>
              <a:rPr lang="it-IT" sz="1500" dirty="0" err="1">
                <a:solidFill>
                  <a:srgbClr val="000000"/>
                </a:solidFill>
                <a:effectLst/>
              </a:rPr>
              <a:t>infection</a:t>
            </a:r>
            <a:r>
              <a:rPr lang="it-IT" sz="1500" dirty="0">
                <a:solidFill>
                  <a:srgbClr val="000000"/>
                </a:solidFill>
                <a:effectLst/>
              </a:rPr>
              <a:t> </a:t>
            </a:r>
            <a:r>
              <a:rPr lang="it-IT" sz="1500" dirty="0" err="1">
                <a:solidFill>
                  <a:srgbClr val="000000"/>
                </a:solidFill>
                <a:effectLst/>
              </a:rPr>
              <a:t>following</a:t>
            </a:r>
            <a:r>
              <a:rPr lang="it-IT" sz="1500" dirty="0">
                <a:solidFill>
                  <a:srgbClr val="000000"/>
                </a:solidFill>
                <a:effectLst/>
              </a:rPr>
              <a:t> a </a:t>
            </a:r>
            <a:r>
              <a:rPr lang="it-IT" sz="1500" dirty="0" err="1">
                <a:solidFill>
                  <a:srgbClr val="000000"/>
                </a:solidFill>
                <a:effectLst/>
              </a:rPr>
              <a:t>visit</a:t>
            </a:r>
            <a:r>
              <a:rPr lang="it-IT" sz="1500" dirty="0">
                <a:solidFill>
                  <a:srgbClr val="000000"/>
                </a:solidFill>
                <a:effectLst/>
              </a:rPr>
              <a:t> </a:t>
            </a:r>
            <a:r>
              <a:rPr lang="it-IT" sz="1500" dirty="0" err="1">
                <a:solidFill>
                  <a:srgbClr val="000000"/>
                </a:solidFill>
                <a:effectLst/>
              </a:rPr>
              <a:t>is</a:t>
            </a:r>
            <a:r>
              <a:rPr lang="it-IT" sz="1500" dirty="0">
                <a:solidFill>
                  <a:srgbClr val="000000"/>
                </a:solidFill>
                <a:effectLst/>
              </a:rPr>
              <a:t> </a:t>
            </a:r>
            <a:r>
              <a:rPr lang="it-IT" sz="1500" dirty="0" err="1">
                <a:solidFill>
                  <a:srgbClr val="000000"/>
                </a:solidFill>
                <a:effectLst/>
              </a:rPr>
              <a:t>minimal</a:t>
            </a:r>
            <a:endParaRPr lang="it-IT" sz="1500" dirty="0">
              <a:solidFill>
                <a:srgbClr val="000000"/>
              </a:solidFill>
            </a:endParaRPr>
          </a:p>
        </p:txBody>
      </p:sp>
      <p:sp>
        <p:nvSpPr>
          <p:cNvPr id="11" name="Segnaposto testo 8"/>
          <p:cNvSpPr txBox="1">
            <a:spLocks/>
          </p:cNvSpPr>
          <p:nvPr/>
        </p:nvSpPr>
        <p:spPr>
          <a:xfrm>
            <a:off x="5009012" y="3985334"/>
            <a:ext cx="3657600" cy="685800"/>
          </a:xfrm>
          <a:prstGeom prst="roundRect">
            <a:avLst>
              <a:gd name="adj" fmla="val 50000"/>
            </a:avLst>
          </a:prstGeom>
          <a:solidFill>
            <a:schemeClr val="accent1">
              <a:alpha val="80000"/>
            </a:schemeClr>
          </a:solidFill>
          <a:ln>
            <a:solidFill>
              <a:schemeClr val="accent2">
                <a:alpha val="80000"/>
              </a:schemeClr>
            </a:solidFill>
          </a:ln>
        </p:spPr>
        <p:txBody>
          <a:bodyPr vert="horz" lIns="91440" tIns="45720" rIns="91440" bIns="45720" rtlCol="0" anchor="ctr" anchorCtr="0">
            <a:noAutofit/>
          </a:bodyPr>
          <a:lstStyle>
            <a:lvl1pPr marL="0" indent="0" algn="ctr" defTabSz="914400" rtl="0" eaLnBrk="1" latinLnBrk="0" hangingPunct="1">
              <a:spcBef>
                <a:spcPts val="0"/>
              </a:spcBef>
              <a:spcAft>
                <a:spcPts val="0"/>
              </a:spcAft>
              <a:buFontTx/>
              <a:buNone/>
              <a:defRPr sz="2200" b="1"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2000" b="1"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800" b="1"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dirty="0" smtClean="0"/>
              <a:t>ACU</a:t>
            </a:r>
            <a:endParaRPr lang="it-IT" dirty="0"/>
          </a:p>
        </p:txBody>
      </p:sp>
      <p:sp>
        <p:nvSpPr>
          <p:cNvPr id="12" name="Segnaposto testo 8"/>
          <p:cNvSpPr txBox="1">
            <a:spLocks/>
          </p:cNvSpPr>
          <p:nvPr/>
        </p:nvSpPr>
        <p:spPr>
          <a:xfrm>
            <a:off x="5009012" y="4985894"/>
            <a:ext cx="3657600" cy="685800"/>
          </a:xfrm>
          <a:prstGeom prst="roundRect">
            <a:avLst>
              <a:gd name="adj" fmla="val 50000"/>
            </a:avLst>
          </a:prstGeom>
          <a:solidFill>
            <a:schemeClr val="accent1">
              <a:alpha val="80000"/>
            </a:schemeClr>
          </a:solidFill>
          <a:ln>
            <a:solidFill>
              <a:schemeClr val="accent2">
                <a:alpha val="80000"/>
              </a:schemeClr>
            </a:solidFill>
          </a:ln>
        </p:spPr>
        <p:txBody>
          <a:bodyPr vert="horz" lIns="91440" tIns="45720" rIns="91440" bIns="45720" rtlCol="0" anchor="ctr" anchorCtr="0">
            <a:noAutofit/>
          </a:bodyPr>
          <a:lstStyle>
            <a:lvl1pPr marL="0" indent="0" algn="ctr" defTabSz="914400" rtl="0" eaLnBrk="1" latinLnBrk="0" hangingPunct="1">
              <a:spcBef>
                <a:spcPts val="0"/>
              </a:spcBef>
              <a:spcAft>
                <a:spcPts val="0"/>
              </a:spcAft>
              <a:buFontTx/>
              <a:buNone/>
              <a:defRPr sz="2200" b="1"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2000" b="1" kern="1200">
                <a:solidFill>
                  <a:schemeClr val="bg1"/>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800" b="1" kern="1200">
                <a:solidFill>
                  <a:schemeClr val="bg1"/>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600" b="1" kern="1200">
                <a:solidFill>
                  <a:schemeClr val="bg1"/>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600" b="1" kern="1200">
                <a:solidFill>
                  <a:schemeClr val="bg1"/>
                </a:solidFill>
                <a:effectLst>
                  <a:outerShdw blurRad="38100" dist="38100" dir="2700000" algn="tl">
                    <a:srgbClr val="000000">
                      <a:alpha val="43137"/>
                    </a:srgbClr>
                  </a:outerShdw>
                </a:effectLst>
                <a:latin typeface="+mn-lt"/>
                <a:ea typeface="+mn-ea"/>
                <a:cs typeface="+mn-cs"/>
              </a:defRPr>
            </a:lvl9pPr>
          </a:lstStyle>
          <a:p>
            <a:r>
              <a:rPr lang="it-IT" dirty="0" smtClean="0"/>
              <a:t>BCF</a:t>
            </a:r>
            <a:endParaRPr lang="it-IT" dirty="0"/>
          </a:p>
        </p:txBody>
      </p:sp>
    </p:spTree>
    <p:extLst>
      <p:ext uri="{BB962C8B-B14F-4D97-AF65-F5344CB8AC3E}">
        <p14:creationId xmlns:p14="http://schemas.microsoft.com/office/powerpoint/2010/main" val="10660858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parto1"/>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506" r="29828"/>
          <a:stretch/>
        </p:blipFill>
        <p:spPr bwMode="auto">
          <a:xfrm rot="21338992">
            <a:off x="4560700" y="371361"/>
            <a:ext cx="3574581" cy="5489575"/>
          </a:xfrm>
          <a:prstGeom prst="rect">
            <a:avLst/>
          </a:prstGeom>
          <a:noFill/>
          <a:extLst>
            <a:ext uri="{909E8E84-426E-40dd-AFC4-6F175D3DCCD1}">
              <a14:hiddenFill xmlns:a14="http://schemas.microsoft.com/office/drawing/2010/main">
                <a:solidFill>
                  <a:srgbClr val="FFFFFF"/>
                </a:solidFill>
              </a14:hiddenFill>
            </a:ext>
          </a:extLst>
        </p:spPr>
      </p:pic>
      <p:sp>
        <p:nvSpPr>
          <p:cNvPr id="5" name="Titolo 4"/>
          <p:cNvSpPr>
            <a:spLocks noGrp="1"/>
          </p:cNvSpPr>
          <p:nvPr>
            <p:ph type="title"/>
          </p:nvPr>
        </p:nvSpPr>
        <p:spPr>
          <a:xfrm>
            <a:off x="-1200253" y="5391147"/>
            <a:ext cx="7716838" cy="723620"/>
          </a:xfrm>
        </p:spPr>
        <p:txBody>
          <a:bodyPr>
            <a:noAutofit/>
          </a:bodyPr>
          <a:lstStyle/>
          <a:p>
            <a:r>
              <a:rPr lang="it-IT" sz="2800" dirty="0" err="1" smtClean="0"/>
              <a:t>Midwifery</a:t>
            </a:r>
            <a:r>
              <a:rPr lang="it-IT" sz="2800" dirty="0" smtClean="0"/>
              <a:t> care </a:t>
            </a:r>
            <a:r>
              <a:rPr lang="it-IT" sz="2800" dirty="0" err="1" smtClean="0"/>
              <a:t>during</a:t>
            </a:r>
            <a:r>
              <a:rPr lang="it-IT" sz="2800" dirty="0" smtClean="0"/>
              <a:t> </a:t>
            </a:r>
            <a:br>
              <a:rPr lang="it-IT" sz="2800" dirty="0" smtClean="0"/>
            </a:br>
            <a:r>
              <a:rPr lang="it-IT" sz="2800" dirty="0" smtClean="0"/>
              <a:t>the Second Stage </a:t>
            </a:r>
            <a:endParaRPr lang="it-IT" sz="2800" dirty="0"/>
          </a:p>
        </p:txBody>
      </p:sp>
      <p:pic>
        <p:nvPicPr>
          <p:cNvPr id="7170" name="Picture 2" descr="parto2"/>
          <p:cNvPicPr>
            <a:picLocks noGrp="1" noChangeAspect="1" noChangeArrowheads="1"/>
          </p:cNvPicPr>
          <p:nvPr>
            <p:ph type="pic" idx="13"/>
          </p:nvPr>
        </p:nvPicPr>
        <p:blipFill rotWithShape="1">
          <a:blip r:embed="rId3">
            <a:extLst>
              <a:ext uri="{28A0092B-C50C-407E-A947-70E740481C1C}">
                <a14:useLocalDpi xmlns:a14="http://schemas.microsoft.com/office/drawing/2010/main" val="0"/>
              </a:ext>
            </a:extLst>
          </a:blip>
          <a:srcRect t="19854" b="19854"/>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9939207"/>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5"/>
          <p:cNvSpPr>
            <a:spLocks noGrp="1"/>
          </p:cNvSpPr>
          <p:nvPr>
            <p:ph type="title"/>
          </p:nvPr>
        </p:nvSpPr>
        <p:spPr>
          <a:xfrm>
            <a:off x="594325" y="456164"/>
            <a:ext cx="7024744" cy="1143000"/>
          </a:xfrm>
        </p:spPr>
        <p:txBody>
          <a:bodyPr>
            <a:normAutofit/>
          </a:bodyPr>
          <a:lstStyle/>
          <a:p>
            <a:pPr algn="ctr">
              <a:lnSpc>
                <a:spcPct val="100000"/>
              </a:lnSpc>
            </a:pPr>
            <a:r>
              <a:rPr lang="it-IT" sz="2600" dirty="0" smtClean="0"/>
              <a:t>The </a:t>
            </a:r>
            <a:r>
              <a:rPr lang="it-IT" sz="2600" dirty="0" err="1" smtClean="0"/>
              <a:t>changing</a:t>
            </a:r>
            <a:r>
              <a:rPr lang="it-IT" sz="2600" dirty="0" smtClean="0"/>
              <a:t> </a:t>
            </a:r>
            <a:r>
              <a:rPr lang="it-IT" sz="2600" dirty="0" err="1"/>
              <a:t>midwifery</a:t>
            </a:r>
            <a:r>
              <a:rPr lang="it-IT" sz="2600" dirty="0"/>
              <a:t> care </a:t>
            </a:r>
            <a:br>
              <a:rPr lang="it-IT" sz="2600" dirty="0"/>
            </a:br>
            <a:r>
              <a:rPr lang="it-IT" sz="2600" dirty="0"/>
              <a:t>with the use of water: </a:t>
            </a:r>
            <a:r>
              <a:rPr lang="it-IT" sz="2600" dirty="0" smtClean="0"/>
              <a:t>SECOND STAGE</a:t>
            </a:r>
            <a:endParaRPr lang="it-IT" sz="2600" dirty="0"/>
          </a:p>
        </p:txBody>
      </p:sp>
      <p:sp>
        <p:nvSpPr>
          <p:cNvPr id="7" name="Segnaposto contenuto 6"/>
          <p:cNvSpPr>
            <a:spLocks noGrp="1"/>
          </p:cNvSpPr>
          <p:nvPr>
            <p:ph idx="1"/>
          </p:nvPr>
        </p:nvSpPr>
        <p:spPr>
          <a:xfrm>
            <a:off x="594325" y="2091233"/>
            <a:ext cx="7716838" cy="4412402"/>
          </a:xfrm>
        </p:spPr>
        <p:txBody>
          <a:bodyPr>
            <a:noAutofit/>
          </a:bodyPr>
          <a:lstStyle/>
          <a:p>
            <a:r>
              <a:rPr lang="it-IT" sz="1600" dirty="0" smtClean="0"/>
              <a:t>the </a:t>
            </a:r>
            <a:r>
              <a:rPr lang="it-IT" sz="1600" dirty="0"/>
              <a:t>pressure must be </a:t>
            </a:r>
            <a:r>
              <a:rPr lang="it-IT" sz="1600" dirty="0" err="1"/>
              <a:t>spontaneous</a:t>
            </a:r>
            <a:r>
              <a:rPr lang="it-IT" sz="1600" dirty="0"/>
              <a:t>, </a:t>
            </a:r>
            <a:r>
              <a:rPr lang="it-IT" sz="1600" dirty="0" err="1"/>
              <a:t>undirected</a:t>
            </a:r>
            <a:r>
              <a:rPr lang="it-IT" sz="1600" dirty="0"/>
              <a:t>, the </a:t>
            </a:r>
            <a:r>
              <a:rPr lang="it-IT" sz="1600" dirty="0" err="1"/>
              <a:t>mother</a:t>
            </a:r>
            <a:r>
              <a:rPr lang="it-IT" sz="1600" dirty="0"/>
              <a:t> </a:t>
            </a:r>
            <a:r>
              <a:rPr lang="it-IT" sz="1600" dirty="0" err="1"/>
              <a:t>should</a:t>
            </a:r>
            <a:r>
              <a:rPr lang="it-IT" sz="1600" dirty="0"/>
              <a:t> be </a:t>
            </a:r>
            <a:r>
              <a:rPr lang="it-IT" sz="1600" dirty="0" err="1"/>
              <a:t>encouraged</a:t>
            </a:r>
            <a:r>
              <a:rPr lang="it-IT" sz="1600" dirty="0"/>
              <a:t> to </a:t>
            </a:r>
            <a:r>
              <a:rPr lang="it-IT" sz="1600" dirty="0" err="1"/>
              <a:t>push</a:t>
            </a:r>
            <a:r>
              <a:rPr lang="it-IT" sz="1600" dirty="0"/>
              <a:t> </a:t>
            </a:r>
            <a:r>
              <a:rPr lang="it-IT" sz="1600" dirty="0" err="1"/>
              <a:t>only</a:t>
            </a:r>
            <a:r>
              <a:rPr lang="it-IT" sz="1600" dirty="0"/>
              <a:t> </a:t>
            </a:r>
            <a:r>
              <a:rPr lang="it-IT" sz="1600" dirty="0" err="1"/>
              <a:t>as</a:t>
            </a:r>
            <a:r>
              <a:rPr lang="it-IT" sz="1600" dirty="0"/>
              <a:t> and </a:t>
            </a:r>
            <a:r>
              <a:rPr lang="it-IT" sz="1600" dirty="0" err="1"/>
              <a:t>when</a:t>
            </a:r>
            <a:r>
              <a:rPr lang="it-IT" sz="1600" dirty="0"/>
              <a:t> </a:t>
            </a:r>
            <a:r>
              <a:rPr lang="it-IT" sz="1600" dirty="0" err="1"/>
              <a:t>hearing</a:t>
            </a:r>
            <a:r>
              <a:rPr lang="it-IT" sz="1600" dirty="0"/>
              <a:t> a premito </a:t>
            </a:r>
            <a:r>
              <a:rPr lang="it-IT" sz="1600" dirty="0" err="1"/>
              <a:t>uncontrollable</a:t>
            </a:r>
            <a:r>
              <a:rPr lang="it-IT" sz="1600" dirty="0"/>
              <a:t>, </a:t>
            </a:r>
            <a:r>
              <a:rPr lang="it-IT" sz="1600" dirty="0" err="1"/>
              <a:t>it</a:t>
            </a:r>
            <a:r>
              <a:rPr lang="it-IT" sz="1600" dirty="0"/>
              <a:t> </a:t>
            </a:r>
            <a:r>
              <a:rPr lang="it-IT" sz="1600" dirty="0" err="1"/>
              <a:t>is</a:t>
            </a:r>
            <a:r>
              <a:rPr lang="it-IT" sz="1600" dirty="0"/>
              <a:t> </a:t>
            </a:r>
            <a:r>
              <a:rPr lang="it-IT" sz="1600" dirty="0" err="1"/>
              <a:t>generally</a:t>
            </a:r>
            <a:r>
              <a:rPr lang="it-IT" sz="1600" dirty="0"/>
              <a:t> </a:t>
            </a:r>
            <a:r>
              <a:rPr lang="it-IT" sz="1600" dirty="0" err="1"/>
              <a:t>sufficient</a:t>
            </a:r>
            <a:r>
              <a:rPr lang="it-IT" sz="1600" dirty="0"/>
              <a:t> to </a:t>
            </a:r>
            <a:r>
              <a:rPr lang="it-IT" sz="1600" dirty="0" err="1"/>
              <a:t>support</a:t>
            </a:r>
            <a:r>
              <a:rPr lang="it-IT" sz="1600" dirty="0"/>
              <a:t> a woman with a </a:t>
            </a:r>
            <a:r>
              <a:rPr lang="it-IT" sz="1600" dirty="0" err="1"/>
              <a:t>driving</a:t>
            </a:r>
            <a:r>
              <a:rPr lang="it-IT" sz="1600" dirty="0"/>
              <a:t> record </a:t>
            </a:r>
            <a:r>
              <a:rPr lang="it-IT" sz="1600" dirty="0" err="1"/>
              <a:t>without</a:t>
            </a:r>
            <a:r>
              <a:rPr lang="it-IT" sz="1600" dirty="0"/>
              <a:t> the use of </a:t>
            </a:r>
            <a:r>
              <a:rPr lang="it-IT" sz="1600" dirty="0" err="1"/>
              <a:t>hands</a:t>
            </a:r>
            <a:r>
              <a:rPr lang="it-IT" sz="1600" dirty="0"/>
              <a:t> </a:t>
            </a:r>
            <a:r>
              <a:rPr lang="it-IT" sz="1600" dirty="0" err="1"/>
              <a:t>which</a:t>
            </a:r>
            <a:r>
              <a:rPr lang="it-IT" sz="1600" dirty="0"/>
              <a:t> are holding </a:t>
            </a:r>
          </a:p>
          <a:p>
            <a:r>
              <a:rPr lang="it-IT" sz="1600" dirty="0" err="1"/>
              <a:t>should</a:t>
            </a:r>
            <a:r>
              <a:rPr lang="it-IT" sz="1600" dirty="0"/>
              <a:t> </a:t>
            </a:r>
            <a:r>
              <a:rPr lang="it-IT" sz="1600" dirty="0" err="1"/>
              <a:t>minimize</a:t>
            </a:r>
            <a:r>
              <a:rPr lang="it-IT" sz="1600" dirty="0"/>
              <a:t> </a:t>
            </a:r>
            <a:r>
              <a:rPr lang="it-IT" sz="1600" dirty="0" err="1"/>
              <a:t>any</a:t>
            </a:r>
            <a:r>
              <a:rPr lang="it-IT" sz="1600" dirty="0"/>
              <a:t> </a:t>
            </a:r>
            <a:r>
              <a:rPr lang="it-IT" sz="1600" dirty="0" err="1"/>
              <a:t>stimulation</a:t>
            </a:r>
            <a:r>
              <a:rPr lang="it-IT" sz="1600" dirty="0"/>
              <a:t> of the </a:t>
            </a:r>
            <a:r>
              <a:rPr lang="it-IT" sz="1600" dirty="0" err="1"/>
              <a:t>infant</a:t>
            </a:r>
            <a:r>
              <a:rPr lang="it-IT" sz="1600" dirty="0"/>
              <a:t> to </a:t>
            </a:r>
            <a:r>
              <a:rPr lang="it-IT" sz="1600" dirty="0" err="1"/>
              <a:t>prevent</a:t>
            </a:r>
            <a:r>
              <a:rPr lang="it-IT" sz="1600" dirty="0"/>
              <a:t> premature to </a:t>
            </a:r>
            <a:r>
              <a:rPr lang="it-IT" sz="1600" dirty="0" err="1"/>
              <a:t>determine</a:t>
            </a:r>
            <a:r>
              <a:rPr lang="it-IT" sz="1600" dirty="0"/>
              <a:t> a </a:t>
            </a:r>
            <a:r>
              <a:rPr lang="it-IT" sz="1600" dirty="0" err="1"/>
              <a:t>breathing</a:t>
            </a:r>
            <a:r>
              <a:rPr lang="it-IT" sz="1600" dirty="0"/>
              <a:t> </a:t>
            </a:r>
            <a:r>
              <a:rPr lang="it-IT" sz="1600" dirty="0" err="1"/>
              <a:t>prior</a:t>
            </a:r>
            <a:r>
              <a:rPr lang="it-IT" sz="1600" dirty="0"/>
              <a:t> to </a:t>
            </a:r>
            <a:r>
              <a:rPr lang="it-IT" sz="1600" dirty="0" err="1"/>
              <a:t>its</a:t>
            </a:r>
            <a:r>
              <a:rPr lang="it-IT" sz="1600" dirty="0"/>
              <a:t> </a:t>
            </a:r>
            <a:r>
              <a:rPr lang="it-IT" sz="1600" dirty="0" err="1"/>
              <a:t>emergence</a:t>
            </a:r>
            <a:r>
              <a:rPr lang="it-IT" sz="1600" dirty="0"/>
              <a:t> from the water </a:t>
            </a:r>
          </a:p>
          <a:p>
            <a:r>
              <a:rPr lang="it-IT" sz="1600" dirty="0"/>
              <a:t>The </a:t>
            </a:r>
            <a:r>
              <a:rPr lang="it-IT" sz="1600" dirty="0" err="1"/>
              <a:t>expulsion</a:t>
            </a:r>
            <a:r>
              <a:rPr lang="it-IT" sz="1600" dirty="0"/>
              <a:t> of the head, the </a:t>
            </a:r>
            <a:r>
              <a:rPr lang="it-IT" sz="1600" dirty="0" err="1"/>
              <a:t>fetal</a:t>
            </a:r>
            <a:r>
              <a:rPr lang="it-IT" sz="1600" dirty="0"/>
              <a:t> </a:t>
            </a:r>
            <a:r>
              <a:rPr lang="it-IT" sz="1600" dirty="0" err="1"/>
              <a:t>chest</a:t>
            </a:r>
            <a:r>
              <a:rPr lang="it-IT" sz="1600" dirty="0"/>
              <a:t> </a:t>
            </a:r>
            <a:r>
              <a:rPr lang="it-IT" sz="1600" dirty="0" err="1"/>
              <a:t>is</a:t>
            </a:r>
            <a:r>
              <a:rPr lang="it-IT" sz="1600" dirty="0"/>
              <a:t> </a:t>
            </a:r>
            <a:r>
              <a:rPr lang="it-IT" sz="1600" dirty="0" err="1"/>
              <a:t>still</a:t>
            </a:r>
            <a:r>
              <a:rPr lang="it-IT" sz="1600" dirty="0"/>
              <a:t> </a:t>
            </a:r>
            <a:r>
              <a:rPr lang="it-IT" sz="1600" dirty="0" err="1"/>
              <a:t>constrained</a:t>
            </a:r>
            <a:r>
              <a:rPr lang="it-IT" sz="1600" dirty="0"/>
              <a:t> </a:t>
            </a:r>
            <a:r>
              <a:rPr lang="it-IT" sz="1600" dirty="0" err="1"/>
              <a:t>within</a:t>
            </a:r>
            <a:r>
              <a:rPr lang="it-IT" sz="1600" dirty="0"/>
              <a:t> the </a:t>
            </a:r>
            <a:r>
              <a:rPr lang="it-IT" sz="1600" dirty="0" err="1"/>
              <a:t>pelvic</a:t>
            </a:r>
            <a:r>
              <a:rPr lang="it-IT" sz="1600" dirty="0"/>
              <a:t> </a:t>
            </a:r>
            <a:r>
              <a:rPr lang="it-IT" sz="1600" dirty="0" err="1"/>
              <a:t>cavity</a:t>
            </a:r>
            <a:r>
              <a:rPr lang="it-IT" sz="1600" dirty="0"/>
              <a:t> of the </a:t>
            </a:r>
            <a:r>
              <a:rPr lang="it-IT" sz="1600" dirty="0" err="1"/>
              <a:t>mother</a:t>
            </a:r>
            <a:r>
              <a:rPr lang="it-IT" sz="1600" dirty="0"/>
              <a:t> so the </a:t>
            </a:r>
            <a:r>
              <a:rPr lang="it-IT" sz="1600" dirty="0" err="1"/>
              <a:t>lungs</a:t>
            </a:r>
            <a:r>
              <a:rPr lang="it-IT" sz="1600" dirty="0"/>
              <a:t> can </a:t>
            </a:r>
            <a:r>
              <a:rPr lang="it-IT" sz="1600" dirty="0" err="1"/>
              <a:t>not</a:t>
            </a:r>
            <a:r>
              <a:rPr lang="it-IT" sz="1600" dirty="0"/>
              <a:t> </a:t>
            </a:r>
            <a:r>
              <a:rPr lang="it-IT" sz="1600" dirty="0" err="1"/>
              <a:t>expand</a:t>
            </a:r>
            <a:r>
              <a:rPr lang="it-IT" sz="1600" dirty="0"/>
              <a:t>. </a:t>
            </a:r>
            <a:r>
              <a:rPr lang="it-IT" sz="1600" dirty="0" err="1"/>
              <a:t>This</a:t>
            </a:r>
            <a:r>
              <a:rPr lang="it-IT" sz="1600" dirty="0"/>
              <a:t> </a:t>
            </a:r>
            <a:r>
              <a:rPr lang="it-IT" sz="1600" dirty="0" err="1"/>
              <a:t>concept</a:t>
            </a:r>
            <a:r>
              <a:rPr lang="it-IT" sz="1600" dirty="0"/>
              <a:t>, in water </a:t>
            </a:r>
            <a:r>
              <a:rPr lang="it-IT" sz="1600" dirty="0" err="1"/>
              <a:t>birth</a:t>
            </a:r>
            <a:r>
              <a:rPr lang="it-IT" sz="1600" dirty="0"/>
              <a:t>, </a:t>
            </a:r>
            <a:r>
              <a:rPr lang="it-IT" sz="1600" dirty="0" err="1"/>
              <a:t>is</a:t>
            </a:r>
            <a:r>
              <a:rPr lang="it-IT" sz="1600" dirty="0"/>
              <a:t> </a:t>
            </a:r>
            <a:r>
              <a:rPr lang="it-IT" sz="1600" dirty="0" err="1"/>
              <a:t>important</a:t>
            </a:r>
            <a:r>
              <a:rPr lang="it-IT" sz="1600" dirty="0"/>
              <a:t> </a:t>
            </a:r>
            <a:r>
              <a:rPr lang="it-IT" sz="1600" dirty="0" err="1"/>
              <a:t>because</a:t>
            </a:r>
            <a:r>
              <a:rPr lang="it-IT" sz="1600" dirty="0"/>
              <a:t> the </a:t>
            </a:r>
            <a:r>
              <a:rPr lang="it-IT" sz="1600" dirty="0" err="1"/>
              <a:t>stimulus</a:t>
            </a:r>
            <a:r>
              <a:rPr lang="it-IT" sz="1600" dirty="0"/>
              <a:t> </a:t>
            </a:r>
            <a:r>
              <a:rPr lang="it-IT" sz="1600" dirty="0" err="1"/>
              <a:t>that</a:t>
            </a:r>
            <a:r>
              <a:rPr lang="it-IT" sz="1600" dirty="0"/>
              <a:t> </a:t>
            </a:r>
            <a:r>
              <a:rPr lang="it-IT" sz="1600" dirty="0" err="1"/>
              <a:t>causes</a:t>
            </a:r>
            <a:r>
              <a:rPr lang="it-IT" sz="1600" dirty="0"/>
              <a:t> the baby to </a:t>
            </a:r>
            <a:r>
              <a:rPr lang="it-IT" sz="1600" dirty="0" err="1"/>
              <a:t>breathe</a:t>
            </a:r>
            <a:r>
              <a:rPr lang="it-IT" sz="1600" dirty="0"/>
              <a:t> </a:t>
            </a:r>
            <a:r>
              <a:rPr lang="it-IT" sz="1600" dirty="0" err="1"/>
              <a:t>is</a:t>
            </a:r>
            <a:r>
              <a:rPr lang="it-IT" sz="1600" dirty="0"/>
              <a:t> the </a:t>
            </a:r>
            <a:r>
              <a:rPr lang="it-IT" sz="1600" dirty="0" err="1"/>
              <a:t>contact</a:t>
            </a:r>
            <a:r>
              <a:rPr lang="it-IT" sz="1600" dirty="0"/>
              <a:t> with the </a:t>
            </a:r>
            <a:r>
              <a:rPr lang="it-IT" sz="1600" dirty="0" err="1"/>
              <a:t>cold</a:t>
            </a:r>
            <a:r>
              <a:rPr lang="it-IT" sz="1600" dirty="0"/>
              <a:t> air and </a:t>
            </a:r>
            <a:r>
              <a:rPr lang="it-IT" sz="1600" dirty="0" err="1"/>
              <a:t>this</a:t>
            </a:r>
            <a:r>
              <a:rPr lang="it-IT" sz="1600" dirty="0"/>
              <a:t> </a:t>
            </a:r>
            <a:r>
              <a:rPr lang="it-IT" sz="1600" dirty="0" err="1"/>
              <a:t>happens</a:t>
            </a:r>
            <a:r>
              <a:rPr lang="it-IT" sz="1600" dirty="0"/>
              <a:t> </a:t>
            </a:r>
            <a:r>
              <a:rPr lang="it-IT" sz="1600" dirty="0" err="1"/>
              <a:t>only</a:t>
            </a:r>
            <a:r>
              <a:rPr lang="it-IT" sz="1600" dirty="0"/>
              <a:t> </a:t>
            </a:r>
            <a:r>
              <a:rPr lang="it-IT" sz="1600" dirty="0" err="1"/>
              <a:t>when</a:t>
            </a:r>
            <a:r>
              <a:rPr lang="it-IT" sz="1600" dirty="0"/>
              <a:t> </a:t>
            </a:r>
            <a:r>
              <a:rPr lang="it-IT" sz="1600" dirty="0" err="1"/>
              <a:t>it</a:t>
            </a:r>
            <a:r>
              <a:rPr lang="it-IT" sz="1600" dirty="0"/>
              <a:t> </a:t>
            </a:r>
            <a:r>
              <a:rPr lang="it-IT" sz="1600" dirty="0" err="1"/>
              <a:t>is</a:t>
            </a:r>
            <a:r>
              <a:rPr lang="it-IT" sz="1600" dirty="0"/>
              <a:t> </a:t>
            </a:r>
            <a:r>
              <a:rPr lang="it-IT" sz="1600" dirty="0" err="1"/>
              <a:t>brought</a:t>
            </a:r>
            <a:r>
              <a:rPr lang="it-IT" sz="1600" dirty="0"/>
              <a:t> to the </a:t>
            </a:r>
            <a:r>
              <a:rPr lang="it-IT" sz="1600" dirty="0" err="1"/>
              <a:t>surface</a:t>
            </a:r>
            <a:r>
              <a:rPr lang="it-IT" sz="1600" dirty="0"/>
              <a:t> </a:t>
            </a:r>
          </a:p>
          <a:p>
            <a:r>
              <a:rPr lang="it-IT" sz="1600" dirty="0" err="1"/>
              <a:t>should</a:t>
            </a:r>
            <a:r>
              <a:rPr lang="it-IT" sz="1600" dirty="0"/>
              <a:t> </a:t>
            </a:r>
            <a:r>
              <a:rPr lang="it-IT" sz="1600" dirty="0" err="1"/>
              <a:t>minimize</a:t>
            </a:r>
            <a:r>
              <a:rPr lang="it-IT" sz="1600" dirty="0"/>
              <a:t> </a:t>
            </a:r>
            <a:r>
              <a:rPr lang="it-IT" sz="1600" dirty="0" err="1"/>
              <a:t>any</a:t>
            </a:r>
            <a:r>
              <a:rPr lang="it-IT" sz="1600" dirty="0"/>
              <a:t> </a:t>
            </a:r>
            <a:r>
              <a:rPr lang="it-IT" sz="1600" dirty="0" err="1"/>
              <a:t>stimulation</a:t>
            </a:r>
            <a:r>
              <a:rPr lang="it-IT" sz="1600" dirty="0"/>
              <a:t> of the </a:t>
            </a:r>
            <a:r>
              <a:rPr lang="it-IT" sz="1600" dirty="0" err="1"/>
              <a:t>infant</a:t>
            </a:r>
            <a:r>
              <a:rPr lang="it-IT" sz="1600" dirty="0"/>
              <a:t> to </a:t>
            </a:r>
            <a:r>
              <a:rPr lang="it-IT" sz="1600" dirty="0" err="1"/>
              <a:t>prevent</a:t>
            </a:r>
            <a:r>
              <a:rPr lang="it-IT" sz="1600" dirty="0"/>
              <a:t> premature to </a:t>
            </a:r>
            <a:r>
              <a:rPr lang="it-IT" sz="1600" dirty="0" err="1"/>
              <a:t>determine</a:t>
            </a:r>
            <a:r>
              <a:rPr lang="it-IT" sz="1600" dirty="0"/>
              <a:t> a </a:t>
            </a:r>
            <a:r>
              <a:rPr lang="it-IT" sz="1600" dirty="0" err="1"/>
              <a:t>breathing</a:t>
            </a:r>
            <a:r>
              <a:rPr lang="it-IT" sz="1600" dirty="0"/>
              <a:t> </a:t>
            </a:r>
            <a:r>
              <a:rPr lang="it-IT" sz="1600" dirty="0" err="1"/>
              <a:t>prior</a:t>
            </a:r>
            <a:r>
              <a:rPr lang="it-IT" sz="1600" dirty="0"/>
              <a:t> to </a:t>
            </a:r>
            <a:r>
              <a:rPr lang="it-IT" sz="1600" dirty="0" err="1"/>
              <a:t>its</a:t>
            </a:r>
            <a:r>
              <a:rPr lang="it-IT" sz="1600" dirty="0"/>
              <a:t> </a:t>
            </a:r>
            <a:r>
              <a:rPr lang="it-IT" sz="1600" dirty="0" err="1"/>
              <a:t>emergence</a:t>
            </a:r>
            <a:r>
              <a:rPr lang="it-IT" sz="1600" dirty="0"/>
              <a:t> from the water </a:t>
            </a:r>
          </a:p>
          <a:p>
            <a:r>
              <a:rPr lang="it-IT" sz="1600" dirty="0"/>
              <a:t>the </a:t>
            </a:r>
            <a:r>
              <a:rPr lang="it-IT" sz="1600" dirty="0" err="1"/>
              <a:t>infant</a:t>
            </a:r>
            <a:r>
              <a:rPr lang="it-IT" sz="1600" dirty="0"/>
              <a:t> </a:t>
            </a:r>
            <a:r>
              <a:rPr lang="it-IT" sz="1600" dirty="0" err="1"/>
              <a:t>should</a:t>
            </a:r>
            <a:r>
              <a:rPr lang="it-IT" sz="1600" dirty="0"/>
              <a:t> be </a:t>
            </a:r>
            <a:r>
              <a:rPr lang="it-IT" sz="1600" dirty="0" err="1"/>
              <a:t>borne</a:t>
            </a:r>
            <a:r>
              <a:rPr lang="it-IT" sz="1600" dirty="0"/>
              <a:t> </a:t>
            </a:r>
            <a:r>
              <a:rPr lang="it-IT" sz="1600" dirty="0" err="1"/>
              <a:t>completely</a:t>
            </a:r>
            <a:r>
              <a:rPr lang="it-IT" sz="1600" dirty="0"/>
              <a:t> under water, </a:t>
            </a:r>
            <a:r>
              <a:rPr lang="it-IT" sz="1600" dirty="0" err="1"/>
              <a:t>many</a:t>
            </a:r>
            <a:r>
              <a:rPr lang="it-IT" sz="1600" dirty="0"/>
              <a:t> </a:t>
            </a:r>
            <a:r>
              <a:rPr lang="it-IT" sz="1600" dirty="0" err="1"/>
              <a:t>women</a:t>
            </a:r>
            <a:r>
              <a:rPr lang="it-IT" sz="1600" dirty="0"/>
              <a:t> are </a:t>
            </a:r>
            <a:r>
              <a:rPr lang="it-IT" sz="1600" dirty="0" err="1"/>
              <a:t>raised</a:t>
            </a:r>
            <a:r>
              <a:rPr lang="it-IT" sz="1600" dirty="0"/>
              <a:t> </a:t>
            </a:r>
            <a:r>
              <a:rPr lang="it-IT" sz="1600" dirty="0" err="1"/>
              <a:t>during</a:t>
            </a:r>
            <a:r>
              <a:rPr lang="it-IT" sz="1600" dirty="0"/>
              <a:t> the drive and emerge from the water in </a:t>
            </a:r>
            <a:r>
              <a:rPr lang="it-IT" sz="1600" dirty="0" err="1"/>
              <a:t>these</a:t>
            </a:r>
            <a:r>
              <a:rPr lang="it-IT" sz="1600" dirty="0"/>
              <a:t> </a:t>
            </a:r>
            <a:r>
              <a:rPr lang="it-IT" sz="1600" dirty="0" err="1"/>
              <a:t>cases</a:t>
            </a:r>
            <a:r>
              <a:rPr lang="it-IT" sz="1600" dirty="0"/>
              <a:t> </a:t>
            </a:r>
            <a:r>
              <a:rPr lang="it-IT" sz="1600" dirty="0" err="1"/>
              <a:t>it</a:t>
            </a:r>
            <a:r>
              <a:rPr lang="it-IT" sz="1600" dirty="0"/>
              <a:t> </a:t>
            </a:r>
            <a:r>
              <a:rPr lang="it-IT" sz="1600" dirty="0" err="1"/>
              <a:t>is</a:t>
            </a:r>
            <a:r>
              <a:rPr lang="it-IT" sz="1600" dirty="0"/>
              <a:t> </a:t>
            </a:r>
            <a:r>
              <a:rPr lang="it-IT" sz="1600" dirty="0" err="1"/>
              <a:t>important</a:t>
            </a:r>
            <a:r>
              <a:rPr lang="it-IT" sz="1600" dirty="0"/>
              <a:t> to </a:t>
            </a:r>
            <a:r>
              <a:rPr lang="it-IT" sz="1600" dirty="0" err="1"/>
              <a:t>ask</a:t>
            </a:r>
            <a:r>
              <a:rPr lang="it-IT" sz="1600" dirty="0"/>
              <a:t> the </a:t>
            </a:r>
            <a:r>
              <a:rPr lang="it-IT" sz="1600" dirty="0" err="1"/>
              <a:t>mother</a:t>
            </a:r>
            <a:r>
              <a:rPr lang="it-IT" sz="1600" dirty="0"/>
              <a:t> to </a:t>
            </a:r>
            <a:r>
              <a:rPr lang="it-IT" sz="1600" dirty="0" err="1"/>
              <a:t>remain</a:t>
            </a:r>
            <a:r>
              <a:rPr lang="it-IT" sz="1600" dirty="0"/>
              <a:t> </a:t>
            </a:r>
            <a:r>
              <a:rPr lang="it-IT" sz="1600" dirty="0" err="1"/>
              <a:t>immersed</a:t>
            </a:r>
            <a:r>
              <a:rPr lang="it-IT" sz="1600" dirty="0"/>
              <a:t> or </a:t>
            </a:r>
            <a:r>
              <a:rPr lang="it-IT" sz="1600" dirty="0" err="1"/>
              <a:t>leaving</a:t>
            </a:r>
            <a:r>
              <a:rPr lang="it-IT" sz="1600" dirty="0"/>
              <a:t> the </a:t>
            </a:r>
            <a:r>
              <a:rPr lang="it-IT" sz="1600" dirty="0" err="1"/>
              <a:t>bath</a:t>
            </a:r>
            <a:endParaRPr lang="it-IT" sz="1600" dirty="0"/>
          </a:p>
        </p:txBody>
      </p:sp>
    </p:spTree>
    <p:extLst>
      <p:ext uri="{BB962C8B-B14F-4D97-AF65-F5344CB8AC3E}">
        <p14:creationId xmlns:p14="http://schemas.microsoft.com/office/powerpoint/2010/main" val="11792071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5"/>
          <p:cNvSpPr>
            <a:spLocks noGrp="1"/>
          </p:cNvSpPr>
          <p:nvPr>
            <p:ph type="title"/>
          </p:nvPr>
        </p:nvSpPr>
        <p:spPr>
          <a:xfrm>
            <a:off x="712788" y="702383"/>
            <a:ext cx="7024744" cy="1143000"/>
          </a:xfrm>
        </p:spPr>
        <p:txBody>
          <a:bodyPr/>
          <a:lstStyle/>
          <a:p>
            <a:pPr algn="ctr">
              <a:lnSpc>
                <a:spcPct val="100000"/>
              </a:lnSpc>
            </a:pPr>
            <a:r>
              <a:rPr lang="it-IT" sz="2600" dirty="0"/>
              <a:t>The </a:t>
            </a:r>
            <a:r>
              <a:rPr lang="it-IT" sz="2600" dirty="0" err="1"/>
              <a:t>changing</a:t>
            </a:r>
            <a:r>
              <a:rPr lang="it-IT" sz="2600" dirty="0"/>
              <a:t> </a:t>
            </a:r>
            <a:r>
              <a:rPr lang="it-IT" sz="2600" dirty="0" err="1"/>
              <a:t>midwifery</a:t>
            </a:r>
            <a:r>
              <a:rPr lang="it-IT" sz="2600" dirty="0"/>
              <a:t> care </a:t>
            </a:r>
            <a:br>
              <a:rPr lang="it-IT" sz="2600" dirty="0"/>
            </a:br>
            <a:r>
              <a:rPr lang="it-IT" sz="2600" dirty="0"/>
              <a:t>with the use of water: </a:t>
            </a:r>
            <a:r>
              <a:rPr lang="it-IT" sz="2600" dirty="0" smtClean="0"/>
              <a:t>SECOND STAGE</a:t>
            </a:r>
            <a:endParaRPr lang="it-IT" sz="2600" dirty="0"/>
          </a:p>
        </p:txBody>
      </p:sp>
      <p:sp>
        <p:nvSpPr>
          <p:cNvPr id="7" name="Segnaposto contenuto 6"/>
          <p:cNvSpPr>
            <a:spLocks noGrp="1"/>
          </p:cNvSpPr>
          <p:nvPr>
            <p:ph idx="1"/>
          </p:nvPr>
        </p:nvSpPr>
        <p:spPr>
          <a:xfrm>
            <a:off x="712788" y="2137701"/>
            <a:ext cx="7716838" cy="3748047"/>
          </a:xfrm>
        </p:spPr>
        <p:txBody>
          <a:bodyPr>
            <a:noAutofit/>
          </a:bodyPr>
          <a:lstStyle/>
          <a:p>
            <a:r>
              <a:rPr lang="it-IT" sz="1600" dirty="0" err="1" smtClean="0"/>
              <a:t>function</a:t>
            </a:r>
            <a:r>
              <a:rPr lang="it-IT" sz="1600" dirty="0" smtClean="0"/>
              <a:t> </a:t>
            </a:r>
            <a:r>
              <a:rPr lang="it-IT" sz="1600" dirty="0" err="1"/>
              <a:t>key</a:t>
            </a:r>
            <a:r>
              <a:rPr lang="it-IT" sz="1600" dirty="0"/>
              <a:t>, </a:t>
            </a:r>
            <a:r>
              <a:rPr lang="it-IT" sz="1600" dirty="0" err="1"/>
              <a:t>is</a:t>
            </a:r>
            <a:r>
              <a:rPr lang="it-IT" sz="1600" dirty="0"/>
              <a:t> the </a:t>
            </a:r>
            <a:r>
              <a:rPr lang="it-IT" sz="1600" dirty="0" err="1"/>
              <a:t>diving</a:t>
            </a:r>
            <a:r>
              <a:rPr lang="it-IT" sz="1600" dirty="0"/>
              <a:t> reflex or </a:t>
            </a:r>
            <a:r>
              <a:rPr lang="it-IT" sz="1600" dirty="0" err="1"/>
              <a:t>response</a:t>
            </a:r>
            <a:r>
              <a:rPr lang="it-IT" sz="1600" dirty="0"/>
              <a:t> to </a:t>
            </a:r>
            <a:r>
              <a:rPr lang="it-IT" sz="1600" dirty="0" err="1"/>
              <a:t>diving</a:t>
            </a:r>
            <a:r>
              <a:rPr lang="it-IT" sz="1600" dirty="0"/>
              <a:t>, </a:t>
            </a:r>
            <a:r>
              <a:rPr lang="it-IT" sz="1600" dirty="0" err="1"/>
              <a:t>defensive</a:t>
            </a:r>
            <a:r>
              <a:rPr lang="it-IT" sz="1600" dirty="0"/>
              <a:t> </a:t>
            </a:r>
            <a:r>
              <a:rPr lang="it-IT" sz="1600" dirty="0" err="1"/>
              <a:t>activity</a:t>
            </a:r>
            <a:r>
              <a:rPr lang="it-IT" sz="1600" dirty="0"/>
              <a:t> </a:t>
            </a:r>
            <a:r>
              <a:rPr lang="it-IT" sz="1600" dirty="0" err="1"/>
              <a:t>particularly</a:t>
            </a:r>
            <a:r>
              <a:rPr lang="it-IT" sz="1600" dirty="0"/>
              <a:t> </a:t>
            </a:r>
            <a:r>
              <a:rPr lang="it-IT" sz="1600" dirty="0" err="1"/>
              <a:t>perinatal</a:t>
            </a:r>
            <a:r>
              <a:rPr lang="it-IT" sz="1600" dirty="0"/>
              <a:t> </a:t>
            </a:r>
            <a:r>
              <a:rPr lang="it-IT" sz="1600" dirty="0" err="1"/>
              <a:t>ages</a:t>
            </a:r>
            <a:r>
              <a:rPr lang="it-IT" sz="1600" dirty="0"/>
              <a:t>. The </a:t>
            </a:r>
            <a:r>
              <a:rPr lang="it-IT" sz="1600" dirty="0" err="1"/>
              <a:t>reflection</a:t>
            </a:r>
            <a:r>
              <a:rPr lang="it-IT" sz="1600" dirty="0"/>
              <a:t> </a:t>
            </a:r>
            <a:r>
              <a:rPr lang="it-IT" sz="1600" dirty="0" err="1"/>
              <a:t>has</a:t>
            </a:r>
            <a:r>
              <a:rPr lang="it-IT" sz="1600" dirty="0"/>
              <a:t> </a:t>
            </a:r>
            <a:r>
              <a:rPr lang="it-IT" sz="1600" dirty="0" err="1"/>
              <a:t>its</a:t>
            </a:r>
            <a:r>
              <a:rPr lang="it-IT" sz="1600" dirty="0"/>
              <a:t> maximum </a:t>
            </a:r>
            <a:r>
              <a:rPr lang="it-IT" sz="1600" dirty="0" err="1"/>
              <a:t>effectiveness</a:t>
            </a:r>
            <a:r>
              <a:rPr lang="it-IT" sz="1600" dirty="0"/>
              <a:t> </a:t>
            </a:r>
            <a:r>
              <a:rPr lang="it-IT" sz="1600" dirty="0" err="1"/>
              <a:t>at</a:t>
            </a:r>
            <a:r>
              <a:rPr lang="it-IT" sz="1600" dirty="0"/>
              <a:t> </a:t>
            </a:r>
            <a:r>
              <a:rPr lang="it-IT" sz="1600" dirty="0" err="1"/>
              <a:t>birth</a:t>
            </a:r>
            <a:r>
              <a:rPr lang="it-IT" sz="1600" dirty="0"/>
              <a:t>, </a:t>
            </a:r>
            <a:r>
              <a:rPr lang="it-IT" sz="1600" dirty="0" err="1"/>
              <a:t>then</a:t>
            </a:r>
            <a:r>
              <a:rPr lang="it-IT" sz="1600" dirty="0"/>
              <a:t> </a:t>
            </a:r>
            <a:r>
              <a:rPr lang="it-IT" sz="1600" dirty="0" err="1"/>
              <a:t>disappears</a:t>
            </a:r>
            <a:r>
              <a:rPr lang="it-IT" sz="1600" dirty="0"/>
              <a:t> </a:t>
            </a:r>
            <a:r>
              <a:rPr lang="it-IT" sz="1600" dirty="0" err="1"/>
              <a:t>around</a:t>
            </a:r>
            <a:r>
              <a:rPr lang="it-IT" sz="1600" dirty="0"/>
              <a:t> 4-6 </a:t>
            </a:r>
            <a:r>
              <a:rPr lang="it-IT" sz="1600" dirty="0" err="1"/>
              <a:t>months</a:t>
            </a:r>
            <a:r>
              <a:rPr lang="it-IT" sz="1600" dirty="0"/>
              <a:t> of </a:t>
            </a:r>
            <a:r>
              <a:rPr lang="it-IT" sz="1600" dirty="0" err="1"/>
              <a:t>age</a:t>
            </a:r>
            <a:r>
              <a:rPr lang="it-IT" sz="1600" dirty="0"/>
              <a:t> and </a:t>
            </a:r>
            <a:r>
              <a:rPr lang="it-IT" sz="1600" dirty="0" err="1"/>
              <a:t>is</a:t>
            </a:r>
            <a:r>
              <a:rPr lang="it-IT" sz="1600" dirty="0"/>
              <a:t> </a:t>
            </a:r>
            <a:r>
              <a:rPr lang="it-IT" sz="1600" dirty="0" err="1"/>
              <a:t>inhibited</a:t>
            </a:r>
            <a:r>
              <a:rPr lang="it-IT" sz="1600" dirty="0"/>
              <a:t> by </a:t>
            </a:r>
            <a:r>
              <a:rPr lang="it-IT" sz="1600" dirty="0" err="1"/>
              <a:t>receptor</a:t>
            </a:r>
            <a:r>
              <a:rPr lang="it-IT" sz="1600" dirty="0"/>
              <a:t> </a:t>
            </a:r>
            <a:r>
              <a:rPr lang="it-IT" sz="1600" dirty="0" err="1"/>
              <a:t>facial</a:t>
            </a:r>
            <a:r>
              <a:rPr lang="it-IT" sz="1600" dirty="0"/>
              <a:t> </a:t>
            </a:r>
            <a:r>
              <a:rPr lang="it-IT" sz="1600" dirty="0" err="1"/>
              <a:t>contact</a:t>
            </a:r>
            <a:r>
              <a:rPr lang="it-IT" sz="1600" dirty="0"/>
              <a:t> with the air, so the </a:t>
            </a:r>
            <a:r>
              <a:rPr lang="it-IT" sz="1600" dirty="0" err="1"/>
              <a:t>diving</a:t>
            </a:r>
            <a:r>
              <a:rPr lang="it-IT" sz="1600" dirty="0"/>
              <a:t> reflex </a:t>
            </a:r>
            <a:r>
              <a:rPr lang="it-IT" sz="1600" dirty="0" err="1"/>
              <a:t>is</a:t>
            </a:r>
            <a:r>
              <a:rPr lang="it-IT" sz="1600" dirty="0"/>
              <a:t> a </a:t>
            </a:r>
            <a:r>
              <a:rPr lang="it-IT" sz="1600" dirty="0" err="1"/>
              <a:t>fundamental</a:t>
            </a:r>
            <a:r>
              <a:rPr lang="it-IT" sz="1600" dirty="0"/>
              <a:t> </a:t>
            </a:r>
            <a:r>
              <a:rPr lang="it-IT" sz="1600" dirty="0" err="1"/>
              <a:t>mechanism</a:t>
            </a:r>
            <a:r>
              <a:rPr lang="it-IT" sz="1600" dirty="0"/>
              <a:t> for the </a:t>
            </a:r>
            <a:r>
              <a:rPr lang="it-IT" sz="1600" dirty="0" err="1"/>
              <a:t>prevention</a:t>
            </a:r>
            <a:r>
              <a:rPr lang="it-IT" sz="1600" dirty="0"/>
              <a:t> of </a:t>
            </a:r>
            <a:r>
              <a:rPr lang="it-IT" sz="1600" dirty="0" err="1"/>
              <a:t>aspiration</a:t>
            </a:r>
            <a:r>
              <a:rPr lang="it-IT" sz="1600" dirty="0"/>
              <a:t> 'water </a:t>
            </a:r>
            <a:r>
              <a:rPr lang="it-IT" sz="1600" dirty="0" err="1"/>
              <a:t>during</a:t>
            </a:r>
            <a:r>
              <a:rPr lang="it-IT" sz="1600" dirty="0"/>
              <a:t> </a:t>
            </a:r>
            <a:r>
              <a:rPr lang="it-IT" sz="1600" dirty="0" err="1"/>
              <a:t>birth</a:t>
            </a:r>
            <a:r>
              <a:rPr lang="it-IT" sz="1600" dirty="0"/>
              <a:t> in the </a:t>
            </a:r>
            <a:r>
              <a:rPr lang="it-IT" sz="1600" dirty="0" err="1"/>
              <a:t>aquatic</a:t>
            </a:r>
            <a:r>
              <a:rPr lang="it-IT" sz="1600" dirty="0"/>
              <a:t> </a:t>
            </a:r>
            <a:r>
              <a:rPr lang="it-IT" sz="1600" dirty="0" err="1"/>
              <a:t>environment</a:t>
            </a:r>
            <a:r>
              <a:rPr lang="it-IT" sz="1600" dirty="0"/>
              <a:t>. </a:t>
            </a:r>
          </a:p>
          <a:p>
            <a:r>
              <a:rPr lang="it-IT" sz="1600" dirty="0" err="1"/>
              <a:t>After</a:t>
            </a:r>
            <a:r>
              <a:rPr lang="it-IT" sz="1600" dirty="0"/>
              <a:t> the </a:t>
            </a:r>
            <a:r>
              <a:rPr lang="it-IT" sz="1600" dirty="0" err="1"/>
              <a:t>birth</a:t>
            </a:r>
            <a:r>
              <a:rPr lang="it-IT" sz="1600" dirty="0"/>
              <a:t> the </a:t>
            </a:r>
            <a:r>
              <a:rPr lang="it-IT" sz="1600" dirty="0" err="1"/>
              <a:t>mother</a:t>
            </a:r>
            <a:r>
              <a:rPr lang="it-IT" sz="1600" dirty="0"/>
              <a:t> </a:t>
            </a:r>
            <a:r>
              <a:rPr lang="it-IT" sz="1600" dirty="0" err="1"/>
              <a:t>says</a:t>
            </a:r>
            <a:r>
              <a:rPr lang="it-IT" sz="1600" dirty="0"/>
              <a:t> the baby </a:t>
            </a:r>
            <a:r>
              <a:rPr lang="it-IT" sz="1600" dirty="0" err="1"/>
              <a:t>keeping</a:t>
            </a:r>
            <a:r>
              <a:rPr lang="it-IT" sz="1600" dirty="0"/>
              <a:t> </a:t>
            </a:r>
            <a:r>
              <a:rPr lang="it-IT" sz="1600" dirty="0" err="1"/>
              <a:t>his</a:t>
            </a:r>
            <a:r>
              <a:rPr lang="it-IT" sz="1600" dirty="0"/>
              <a:t> body under the water </a:t>
            </a:r>
            <a:r>
              <a:rPr lang="it-IT" sz="1600" dirty="0" err="1"/>
              <a:t>surface</a:t>
            </a:r>
            <a:r>
              <a:rPr lang="it-IT" sz="1600" dirty="0"/>
              <a:t> </a:t>
            </a:r>
            <a:r>
              <a:rPr lang="it-IT" sz="1600" dirty="0" err="1"/>
              <a:t>only</a:t>
            </a:r>
            <a:r>
              <a:rPr lang="it-IT" sz="1600" dirty="0"/>
              <a:t> </a:t>
            </a:r>
            <a:r>
              <a:rPr lang="it-IT" sz="1600" dirty="0" err="1"/>
              <a:t>bringing</a:t>
            </a:r>
            <a:r>
              <a:rPr lang="it-IT" sz="1600" dirty="0"/>
              <a:t> out </a:t>
            </a:r>
            <a:r>
              <a:rPr lang="it-IT" sz="1600" dirty="0" err="1"/>
              <a:t>his</a:t>
            </a:r>
            <a:r>
              <a:rPr lang="it-IT" sz="1600" dirty="0"/>
              <a:t> face so </a:t>
            </a:r>
            <a:r>
              <a:rPr lang="it-IT" sz="1600" dirty="0" err="1"/>
              <a:t>they</a:t>
            </a:r>
            <a:r>
              <a:rPr lang="it-IT" sz="1600" dirty="0"/>
              <a:t> do </a:t>
            </a:r>
            <a:r>
              <a:rPr lang="it-IT" sz="1600" dirty="0" err="1"/>
              <a:t>not</a:t>
            </a:r>
            <a:r>
              <a:rPr lang="it-IT" sz="1600" dirty="0"/>
              <a:t> </a:t>
            </a:r>
            <a:r>
              <a:rPr lang="it-IT" sz="1600" dirty="0" err="1"/>
              <a:t>lose</a:t>
            </a:r>
            <a:r>
              <a:rPr lang="it-IT" sz="1600" dirty="0"/>
              <a:t> </a:t>
            </a:r>
            <a:r>
              <a:rPr lang="it-IT" sz="1600" dirty="0" err="1"/>
              <a:t>heat</a:t>
            </a:r>
            <a:r>
              <a:rPr lang="it-IT" sz="1600" dirty="0"/>
              <a:t>. In </a:t>
            </a:r>
            <a:r>
              <a:rPr lang="it-IT" sz="1600" dirty="0" err="1"/>
              <a:t>fact</a:t>
            </a:r>
            <a:r>
              <a:rPr lang="it-IT" sz="1600" dirty="0"/>
              <a:t>, in the </a:t>
            </a:r>
            <a:r>
              <a:rPr lang="it-IT" sz="1600" dirty="0" err="1"/>
              <a:t>period</a:t>
            </a:r>
            <a:r>
              <a:rPr lang="it-IT" sz="1600" dirty="0"/>
              <a:t> </a:t>
            </a:r>
            <a:r>
              <a:rPr lang="it-IT" sz="1600" dirty="0" err="1"/>
              <a:t>immediately</a:t>
            </a:r>
            <a:r>
              <a:rPr lang="it-IT" sz="1600" dirty="0"/>
              <a:t> </a:t>
            </a:r>
            <a:r>
              <a:rPr lang="it-IT" sz="1600" dirty="0" err="1"/>
              <a:t>following</a:t>
            </a:r>
            <a:r>
              <a:rPr lang="it-IT" sz="1600" dirty="0"/>
              <a:t> </a:t>
            </a:r>
            <a:r>
              <a:rPr lang="it-IT" sz="1600" dirty="0" err="1"/>
              <a:t>childbirth</a:t>
            </a:r>
            <a:r>
              <a:rPr lang="it-IT" sz="1600" dirty="0"/>
              <a:t> </a:t>
            </a:r>
            <a:r>
              <a:rPr lang="it-IT" sz="1600" dirty="0" err="1"/>
              <a:t>is</a:t>
            </a:r>
            <a:r>
              <a:rPr lang="it-IT" sz="1600" dirty="0"/>
              <a:t> </a:t>
            </a:r>
            <a:r>
              <a:rPr lang="it-IT" sz="1600" dirty="0" err="1"/>
              <a:t>necessary</a:t>
            </a:r>
            <a:r>
              <a:rPr lang="it-IT" sz="1600" dirty="0"/>
              <a:t> to </a:t>
            </a:r>
            <a:r>
              <a:rPr lang="it-IT" sz="1600" dirty="0" err="1"/>
              <a:t>maintain</a:t>
            </a:r>
            <a:r>
              <a:rPr lang="it-IT" sz="1600" dirty="0"/>
              <a:t> the temperature of the baby, so </a:t>
            </a:r>
            <a:r>
              <a:rPr lang="it-IT" sz="1600" dirty="0" err="1"/>
              <a:t>you</a:t>
            </a:r>
            <a:r>
              <a:rPr lang="it-IT" sz="1600" dirty="0"/>
              <a:t> </a:t>
            </a:r>
            <a:r>
              <a:rPr lang="it-IT" sz="1600" dirty="0" err="1"/>
              <a:t>may</a:t>
            </a:r>
            <a:r>
              <a:rPr lang="it-IT" sz="1600" dirty="0"/>
              <a:t> </a:t>
            </a:r>
            <a:r>
              <a:rPr lang="it-IT" sz="1600" dirty="0" err="1"/>
              <a:t>need</a:t>
            </a:r>
            <a:r>
              <a:rPr lang="it-IT" sz="1600" dirty="0"/>
              <a:t> to </a:t>
            </a:r>
            <a:r>
              <a:rPr lang="it-IT" sz="1600" dirty="0" err="1"/>
              <a:t>add</a:t>
            </a:r>
            <a:r>
              <a:rPr lang="it-IT" sz="1600" dirty="0"/>
              <a:t> some hot water, cover the baby with the </a:t>
            </a:r>
            <a:r>
              <a:rPr lang="it-IT" sz="1600" dirty="0" err="1"/>
              <a:t>warm</a:t>
            </a:r>
            <a:r>
              <a:rPr lang="it-IT" sz="1600" dirty="0"/>
              <a:t> </a:t>
            </a:r>
            <a:r>
              <a:rPr lang="it-IT" sz="1600" dirty="0" err="1"/>
              <a:t>towels</a:t>
            </a:r>
            <a:r>
              <a:rPr lang="it-IT" sz="1600" dirty="0"/>
              <a:t> and </a:t>
            </a:r>
            <a:r>
              <a:rPr lang="it-IT" sz="1600" dirty="0" err="1"/>
              <a:t>leave</a:t>
            </a:r>
            <a:r>
              <a:rPr lang="it-IT" sz="1600" dirty="0"/>
              <a:t> </a:t>
            </a:r>
            <a:r>
              <a:rPr lang="it-IT" sz="1600" dirty="0" err="1"/>
              <a:t>it</a:t>
            </a:r>
            <a:r>
              <a:rPr lang="it-IT" sz="1600" dirty="0"/>
              <a:t> to </a:t>
            </a:r>
            <a:r>
              <a:rPr lang="it-IT" sz="1600" dirty="0" err="1"/>
              <a:t>soak</a:t>
            </a:r>
            <a:r>
              <a:rPr lang="it-IT" sz="1600" dirty="0"/>
              <a:t> in the water </a:t>
            </a:r>
            <a:r>
              <a:rPr lang="it-IT" sz="1600" dirty="0" err="1"/>
              <a:t>level</a:t>
            </a:r>
            <a:r>
              <a:rPr lang="it-IT" sz="1600" dirty="0"/>
              <a:t> in the </a:t>
            </a:r>
            <a:r>
              <a:rPr lang="it-IT" sz="1600" dirty="0" err="1"/>
              <a:t>mother's</a:t>
            </a:r>
            <a:r>
              <a:rPr lang="it-IT" sz="1600" dirty="0"/>
              <a:t> </a:t>
            </a:r>
            <a:r>
              <a:rPr lang="it-IT" sz="1600" dirty="0" err="1"/>
              <a:t>womb</a:t>
            </a:r>
            <a:r>
              <a:rPr lang="it-IT" sz="1600" dirty="0"/>
              <a:t>.</a:t>
            </a:r>
            <a:endParaRPr lang="it-IT" sz="1600" dirty="0">
              <a:effectLst/>
            </a:endParaRPr>
          </a:p>
          <a:p>
            <a:endParaRPr lang="it-IT" sz="1300" dirty="0"/>
          </a:p>
        </p:txBody>
      </p:sp>
    </p:spTree>
    <p:extLst>
      <p:ext uri="{BB962C8B-B14F-4D97-AF65-F5344CB8AC3E}">
        <p14:creationId xmlns:p14="http://schemas.microsoft.com/office/powerpoint/2010/main" val="4474450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5"/>
          <p:cNvSpPr>
            <a:spLocks noGrp="1"/>
          </p:cNvSpPr>
          <p:nvPr>
            <p:ph type="title"/>
          </p:nvPr>
        </p:nvSpPr>
        <p:spPr>
          <a:xfrm>
            <a:off x="640790" y="593956"/>
            <a:ext cx="7024744" cy="1143000"/>
          </a:xfrm>
        </p:spPr>
        <p:txBody>
          <a:bodyPr/>
          <a:lstStyle/>
          <a:p>
            <a:pPr algn="ctr">
              <a:lnSpc>
                <a:spcPct val="100000"/>
              </a:lnSpc>
            </a:pPr>
            <a:r>
              <a:rPr lang="it-IT" sz="2600" dirty="0"/>
              <a:t>The </a:t>
            </a:r>
            <a:r>
              <a:rPr lang="it-IT" sz="2600" dirty="0" err="1"/>
              <a:t>changing</a:t>
            </a:r>
            <a:r>
              <a:rPr lang="it-IT" sz="2600" dirty="0"/>
              <a:t> </a:t>
            </a:r>
            <a:r>
              <a:rPr lang="it-IT" sz="2600" dirty="0" err="1"/>
              <a:t>midwifery</a:t>
            </a:r>
            <a:r>
              <a:rPr lang="it-IT" sz="2600" dirty="0"/>
              <a:t> care </a:t>
            </a:r>
            <a:br>
              <a:rPr lang="it-IT" sz="2600" dirty="0"/>
            </a:br>
            <a:r>
              <a:rPr lang="it-IT" sz="2600" dirty="0"/>
              <a:t>with the use of water: </a:t>
            </a:r>
            <a:r>
              <a:rPr lang="it-IT" sz="2600" dirty="0" smtClean="0"/>
              <a:t>THIRD STAGE</a:t>
            </a:r>
            <a:endParaRPr lang="it-IT" sz="2600" dirty="0"/>
          </a:p>
        </p:txBody>
      </p:sp>
      <p:sp>
        <p:nvSpPr>
          <p:cNvPr id="3" name="Segnaposto contenuto 2"/>
          <p:cNvSpPr>
            <a:spLocks noGrp="1"/>
          </p:cNvSpPr>
          <p:nvPr>
            <p:ph idx="1"/>
          </p:nvPr>
        </p:nvSpPr>
        <p:spPr>
          <a:xfrm>
            <a:off x="888217" y="2013861"/>
            <a:ext cx="6777317" cy="3508977"/>
          </a:xfrm>
        </p:spPr>
        <p:txBody>
          <a:bodyPr/>
          <a:lstStyle/>
          <a:p>
            <a:r>
              <a:rPr lang="it-IT" dirty="0" err="1" smtClean="0"/>
              <a:t>assistance</a:t>
            </a:r>
            <a:r>
              <a:rPr lang="it-IT" dirty="0" smtClean="0"/>
              <a:t> </a:t>
            </a:r>
            <a:r>
              <a:rPr lang="it-IT" dirty="0" err="1"/>
              <a:t>physiological</a:t>
            </a:r>
            <a:r>
              <a:rPr lang="it-IT" dirty="0"/>
              <a:t> </a:t>
            </a:r>
            <a:r>
              <a:rPr lang="it-IT" dirty="0" err="1"/>
              <a:t>third</a:t>
            </a:r>
            <a:r>
              <a:rPr lang="it-IT" dirty="0"/>
              <a:t> stage </a:t>
            </a:r>
            <a:r>
              <a:rPr lang="it-IT" dirty="0" err="1"/>
              <a:t>after</a:t>
            </a:r>
            <a:r>
              <a:rPr lang="it-IT" dirty="0"/>
              <a:t> a water </a:t>
            </a:r>
            <a:r>
              <a:rPr lang="it-IT" dirty="0" err="1"/>
              <a:t>birth</a:t>
            </a:r>
            <a:r>
              <a:rPr lang="it-IT" dirty="0"/>
              <a:t> </a:t>
            </a:r>
            <a:r>
              <a:rPr lang="it-IT" dirty="0" err="1"/>
              <a:t>is</a:t>
            </a:r>
            <a:r>
              <a:rPr lang="it-IT" dirty="0"/>
              <a:t> an option in the </a:t>
            </a:r>
            <a:r>
              <a:rPr lang="it-IT" dirty="0" err="1"/>
              <a:t>absence</a:t>
            </a:r>
            <a:r>
              <a:rPr lang="it-IT" dirty="0"/>
              <a:t> of </a:t>
            </a:r>
            <a:r>
              <a:rPr lang="it-IT" dirty="0" err="1"/>
              <a:t>any</a:t>
            </a:r>
            <a:r>
              <a:rPr lang="it-IT" dirty="0"/>
              <a:t> </a:t>
            </a:r>
            <a:r>
              <a:rPr lang="it-IT" dirty="0" err="1"/>
              <a:t>risk</a:t>
            </a:r>
            <a:r>
              <a:rPr lang="it-IT" dirty="0"/>
              <a:t> </a:t>
            </a:r>
            <a:r>
              <a:rPr lang="it-IT" dirty="0" err="1"/>
              <a:t>factor</a:t>
            </a:r>
            <a:r>
              <a:rPr lang="it-IT" dirty="0"/>
              <a:t> </a:t>
            </a:r>
          </a:p>
          <a:p>
            <a:r>
              <a:rPr lang="it-IT" dirty="0" err="1"/>
              <a:t>blood</a:t>
            </a:r>
            <a:r>
              <a:rPr lang="it-IT" dirty="0"/>
              <a:t> </a:t>
            </a:r>
            <a:r>
              <a:rPr lang="it-IT" dirty="0" err="1"/>
              <a:t>loss</a:t>
            </a:r>
            <a:r>
              <a:rPr lang="it-IT" dirty="0"/>
              <a:t> in the </a:t>
            </a:r>
            <a:r>
              <a:rPr lang="it-IT" dirty="0" err="1"/>
              <a:t>afterbirth</a:t>
            </a:r>
            <a:r>
              <a:rPr lang="it-IT" dirty="0"/>
              <a:t> </a:t>
            </a:r>
            <a:r>
              <a:rPr lang="it-IT" dirty="0" err="1"/>
              <a:t>is</a:t>
            </a:r>
            <a:r>
              <a:rPr lang="it-IT" dirty="0"/>
              <a:t> </a:t>
            </a:r>
            <a:r>
              <a:rPr lang="it-IT" dirty="0" err="1"/>
              <a:t>difficult</a:t>
            </a:r>
            <a:r>
              <a:rPr lang="it-IT" dirty="0"/>
              <a:t> to </a:t>
            </a:r>
            <a:r>
              <a:rPr lang="it-IT" dirty="0" err="1"/>
              <a:t>assess</a:t>
            </a:r>
            <a:r>
              <a:rPr lang="it-IT" dirty="0"/>
              <a:t> in a water </a:t>
            </a:r>
            <a:r>
              <a:rPr lang="it-IT" dirty="0" err="1"/>
              <a:t>birth</a:t>
            </a:r>
            <a:r>
              <a:rPr lang="it-IT" dirty="0"/>
              <a:t>. In the </a:t>
            </a:r>
            <a:r>
              <a:rPr lang="it-IT" dirty="0" err="1"/>
              <a:t>tub</a:t>
            </a:r>
            <a:r>
              <a:rPr lang="it-IT" dirty="0"/>
              <a:t> </a:t>
            </a:r>
            <a:r>
              <a:rPr lang="it-IT" dirty="0" err="1"/>
              <a:t>even</a:t>
            </a:r>
            <a:r>
              <a:rPr lang="it-IT" dirty="0"/>
              <a:t> small </a:t>
            </a:r>
            <a:r>
              <a:rPr lang="it-IT" dirty="0" err="1"/>
              <a:t>amounts</a:t>
            </a:r>
            <a:r>
              <a:rPr lang="it-IT" dirty="0"/>
              <a:t> of </a:t>
            </a:r>
            <a:r>
              <a:rPr lang="it-IT" dirty="0" err="1"/>
              <a:t>blood</a:t>
            </a:r>
            <a:r>
              <a:rPr lang="it-IT" dirty="0"/>
              <a:t> color fast </a:t>
            </a:r>
            <a:r>
              <a:rPr lang="it-IT" dirty="0" smtClean="0"/>
              <a:t>water.</a:t>
            </a:r>
            <a:endParaRPr lang="it-IT" dirty="0"/>
          </a:p>
        </p:txBody>
      </p:sp>
    </p:spTree>
    <p:extLst>
      <p:ext uri="{BB962C8B-B14F-4D97-AF65-F5344CB8AC3E}">
        <p14:creationId xmlns:p14="http://schemas.microsoft.com/office/powerpoint/2010/main" val="29473438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134623" y="869649"/>
            <a:ext cx="5254309" cy="3940732"/>
          </a:xfrm>
          <a:prstGeom prst="rect">
            <a:avLst/>
          </a:prstGeom>
        </p:spPr>
      </p:pic>
      <p:sp>
        <p:nvSpPr>
          <p:cNvPr id="3" name="CasellaDiTesto 2"/>
          <p:cNvSpPr txBox="1"/>
          <p:nvPr/>
        </p:nvSpPr>
        <p:spPr>
          <a:xfrm>
            <a:off x="1134623" y="5344065"/>
            <a:ext cx="5969340" cy="369332"/>
          </a:xfrm>
          <a:prstGeom prst="rect">
            <a:avLst/>
          </a:prstGeom>
          <a:noFill/>
        </p:spPr>
        <p:txBody>
          <a:bodyPr wrap="none" rtlCol="0">
            <a:spAutoFit/>
          </a:bodyPr>
          <a:lstStyle/>
          <a:p>
            <a:r>
              <a:rPr lang="it-IT" dirty="0" smtClean="0">
                <a:solidFill>
                  <a:srgbClr val="008000"/>
                </a:solidFill>
              </a:rPr>
              <a:t>Open </a:t>
            </a:r>
            <a:r>
              <a:rPr lang="it-IT" dirty="0" err="1" smtClean="0">
                <a:solidFill>
                  <a:srgbClr val="008000"/>
                </a:solidFill>
              </a:rPr>
              <a:t>your</a:t>
            </a:r>
            <a:r>
              <a:rPr lang="it-IT" dirty="0" smtClean="0">
                <a:solidFill>
                  <a:srgbClr val="008000"/>
                </a:solidFill>
              </a:rPr>
              <a:t> </a:t>
            </a:r>
            <a:r>
              <a:rPr lang="it-IT" dirty="0" err="1" smtClean="0">
                <a:solidFill>
                  <a:srgbClr val="008000"/>
                </a:solidFill>
              </a:rPr>
              <a:t>mind</a:t>
            </a:r>
            <a:r>
              <a:rPr lang="it-IT" dirty="0" smtClean="0">
                <a:solidFill>
                  <a:srgbClr val="008000"/>
                </a:solidFill>
              </a:rPr>
              <a:t> and…work for </a:t>
            </a:r>
            <a:r>
              <a:rPr lang="it-IT" dirty="0" err="1" smtClean="0">
                <a:solidFill>
                  <a:srgbClr val="008000"/>
                </a:solidFill>
              </a:rPr>
              <a:t>women</a:t>
            </a:r>
            <a:r>
              <a:rPr lang="it-IT" dirty="0" smtClean="0">
                <a:solidFill>
                  <a:srgbClr val="008000"/>
                </a:solidFill>
              </a:rPr>
              <a:t> and </a:t>
            </a:r>
            <a:r>
              <a:rPr lang="it-IT" dirty="0" err="1" smtClean="0">
                <a:solidFill>
                  <a:srgbClr val="008000"/>
                </a:solidFill>
              </a:rPr>
              <a:t>babies</a:t>
            </a:r>
            <a:r>
              <a:rPr lang="it-IT" dirty="0" smtClean="0">
                <a:solidFill>
                  <a:srgbClr val="008000"/>
                </a:solidFill>
              </a:rPr>
              <a:t>!</a:t>
            </a:r>
            <a:endParaRPr lang="it-IT" dirty="0">
              <a:solidFill>
                <a:srgbClr val="008000"/>
              </a:solidFill>
            </a:endParaRPr>
          </a:p>
        </p:txBody>
      </p:sp>
    </p:spTree>
    <p:extLst>
      <p:ext uri="{BB962C8B-B14F-4D97-AF65-F5344CB8AC3E}">
        <p14:creationId xmlns:p14="http://schemas.microsoft.com/office/powerpoint/2010/main" val="29823316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008262997"/>
              </p:ext>
            </p:extLst>
          </p:nvPr>
        </p:nvGraphicFramePr>
        <p:xfrm>
          <a:off x="808239" y="782489"/>
          <a:ext cx="7748825" cy="564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513168" y="1606132"/>
            <a:ext cx="3072100" cy="646331"/>
          </a:xfrm>
          <a:prstGeom prst="rect">
            <a:avLst/>
          </a:prstGeom>
          <a:solidFill>
            <a:schemeClr val="accent3">
              <a:lumMod val="75000"/>
            </a:schemeClr>
          </a:solidFill>
        </p:spPr>
        <p:txBody>
          <a:bodyPr wrap="none" rtlCol="0">
            <a:spAutoFit/>
          </a:bodyPr>
          <a:lstStyle/>
          <a:p>
            <a:r>
              <a:rPr lang="it-IT" dirty="0" err="1" smtClean="0">
                <a:solidFill>
                  <a:srgbClr val="FFFFFF"/>
                </a:solidFill>
              </a:rPr>
              <a:t>Midwives</a:t>
            </a:r>
            <a:r>
              <a:rPr lang="it-IT" dirty="0" smtClean="0">
                <a:solidFill>
                  <a:srgbClr val="FFFFFF"/>
                </a:solidFill>
              </a:rPr>
              <a:t> are </a:t>
            </a:r>
            <a:r>
              <a:rPr lang="it-IT" dirty="0" err="1" smtClean="0">
                <a:solidFill>
                  <a:srgbClr val="FFFFFF"/>
                </a:solidFill>
              </a:rPr>
              <a:t>represented</a:t>
            </a:r>
            <a:r>
              <a:rPr lang="it-IT" dirty="0" smtClean="0">
                <a:solidFill>
                  <a:srgbClr val="FFFFFF"/>
                </a:solidFill>
              </a:rPr>
              <a:t> </a:t>
            </a:r>
          </a:p>
          <a:p>
            <a:r>
              <a:rPr lang="it-IT" dirty="0" smtClean="0">
                <a:solidFill>
                  <a:srgbClr val="FFFFFF"/>
                </a:solidFill>
              </a:rPr>
              <a:t>by </a:t>
            </a:r>
            <a:r>
              <a:rPr lang="it-IT" dirty="0" err="1" smtClean="0">
                <a:solidFill>
                  <a:srgbClr val="FFFFFF"/>
                </a:solidFill>
              </a:rPr>
              <a:t>Midwives</a:t>
            </a:r>
            <a:endParaRPr lang="it-IT" dirty="0">
              <a:solidFill>
                <a:srgbClr val="FFFFFF"/>
              </a:solidFill>
            </a:endParaRPr>
          </a:p>
        </p:txBody>
      </p:sp>
      <p:sp>
        <p:nvSpPr>
          <p:cNvPr id="4" name="CasellaDiTesto 3"/>
          <p:cNvSpPr txBox="1"/>
          <p:nvPr/>
        </p:nvSpPr>
        <p:spPr>
          <a:xfrm>
            <a:off x="5375428" y="3283887"/>
            <a:ext cx="3395882" cy="461665"/>
          </a:xfrm>
          <a:prstGeom prst="rect">
            <a:avLst/>
          </a:prstGeom>
          <a:solidFill>
            <a:schemeClr val="accent2">
              <a:lumMod val="75000"/>
            </a:schemeClr>
          </a:solidFill>
        </p:spPr>
        <p:txBody>
          <a:bodyPr wrap="none" rtlCol="0">
            <a:spAutoFit/>
          </a:bodyPr>
          <a:lstStyle/>
          <a:p>
            <a:r>
              <a:rPr lang="it-IT" sz="1200" dirty="0" err="1" smtClean="0">
                <a:solidFill>
                  <a:srgbClr val="FFFFFF"/>
                </a:solidFill>
              </a:rPr>
              <a:t>Every</a:t>
            </a:r>
            <a:r>
              <a:rPr lang="it-IT" sz="1200" dirty="0" smtClean="0">
                <a:solidFill>
                  <a:srgbClr val="FFFFFF"/>
                </a:solidFill>
              </a:rPr>
              <a:t> woman </a:t>
            </a:r>
            <a:r>
              <a:rPr lang="it-IT" sz="1200" dirty="0" err="1" smtClean="0">
                <a:solidFill>
                  <a:srgbClr val="FFFFFF"/>
                </a:solidFill>
              </a:rPr>
              <a:t>have</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a:t>
            </a:r>
          </a:p>
          <a:p>
            <a:r>
              <a:rPr lang="it-IT" sz="1200" dirty="0" smtClean="0">
                <a:solidFill>
                  <a:srgbClr val="FFFFFF"/>
                </a:solidFill>
              </a:rPr>
              <a:t>So </a:t>
            </a:r>
            <a:r>
              <a:rPr lang="it-IT" sz="1200" dirty="0" err="1" smtClean="0">
                <a:solidFill>
                  <a:srgbClr val="FFFFFF"/>
                </a:solidFill>
              </a:rPr>
              <a:t>every</a:t>
            </a:r>
            <a:r>
              <a:rPr lang="it-IT" sz="1200" dirty="0" smtClean="0">
                <a:solidFill>
                  <a:srgbClr val="FFFFFF"/>
                </a:solidFill>
              </a:rPr>
              <a:t> </a:t>
            </a:r>
            <a:r>
              <a:rPr lang="it-IT" sz="1200" dirty="0" err="1" smtClean="0">
                <a:solidFill>
                  <a:srgbClr val="FFFFFF"/>
                </a:solidFill>
              </a:rPr>
              <a:t>question</a:t>
            </a:r>
            <a:r>
              <a:rPr lang="it-IT" sz="1200" dirty="0" smtClean="0">
                <a:solidFill>
                  <a:srgbClr val="FFFFFF"/>
                </a:solidFill>
              </a:rPr>
              <a:t> </a:t>
            </a:r>
            <a:r>
              <a:rPr lang="it-IT" sz="1200" dirty="0" err="1" smtClean="0">
                <a:solidFill>
                  <a:srgbClr val="FFFFFF"/>
                </a:solidFill>
              </a:rPr>
              <a:t>needs</a:t>
            </a:r>
            <a:r>
              <a:rPr lang="it-IT" sz="1200" dirty="0" smtClean="0">
                <a:solidFill>
                  <a:srgbClr val="FFFFFF"/>
                </a:solidFill>
              </a:rPr>
              <a:t> </a:t>
            </a:r>
            <a:r>
              <a:rPr lang="it-IT" sz="1200" dirty="0" err="1" smtClean="0">
                <a:solidFill>
                  <a:srgbClr val="FFFFFF"/>
                </a:solidFill>
              </a:rPr>
              <a:t>different</a:t>
            </a:r>
            <a:r>
              <a:rPr lang="it-IT" sz="1200" dirty="0" smtClean="0">
                <a:solidFill>
                  <a:srgbClr val="FFFFFF"/>
                </a:solidFill>
              </a:rPr>
              <a:t> </a:t>
            </a:r>
            <a:r>
              <a:rPr lang="it-IT" sz="1200" dirty="0" err="1" smtClean="0">
                <a:solidFill>
                  <a:srgbClr val="FFFFFF"/>
                </a:solidFill>
              </a:rPr>
              <a:t>answer</a:t>
            </a:r>
            <a:r>
              <a:rPr lang="it-IT" sz="1200" dirty="0" smtClean="0">
                <a:solidFill>
                  <a:srgbClr val="FFFFFF"/>
                </a:solidFill>
              </a:rPr>
              <a:t>…</a:t>
            </a:r>
            <a:endParaRPr lang="it-IT" sz="1200" dirty="0">
              <a:solidFill>
                <a:srgbClr val="FFFFFF"/>
              </a:solidFill>
            </a:endParaRPr>
          </a:p>
        </p:txBody>
      </p:sp>
      <p:sp>
        <p:nvSpPr>
          <p:cNvPr id="6" name="Rettangolo 5"/>
          <p:cNvSpPr/>
          <p:nvPr/>
        </p:nvSpPr>
        <p:spPr>
          <a:xfrm>
            <a:off x="5025119" y="1236800"/>
            <a:ext cx="3327391" cy="369332"/>
          </a:xfrm>
          <a:prstGeom prst="rect">
            <a:avLst/>
          </a:prstGeom>
          <a:solidFill>
            <a:schemeClr val="accent4">
              <a:lumMod val="75000"/>
            </a:schemeClr>
          </a:solidFill>
        </p:spPr>
        <p:txBody>
          <a:bodyPr wrap="none">
            <a:spAutoFit/>
          </a:bodyPr>
          <a:lstStyle/>
          <a:p>
            <a:r>
              <a:rPr lang="it-IT" dirty="0">
                <a:solidFill>
                  <a:schemeClr val="bg1"/>
                </a:solidFill>
              </a:rPr>
              <a:t>With high </a:t>
            </a:r>
            <a:r>
              <a:rPr lang="it-IT" dirty="0" err="1">
                <a:solidFill>
                  <a:schemeClr val="bg1"/>
                </a:solidFill>
              </a:rPr>
              <a:t>level</a:t>
            </a:r>
            <a:r>
              <a:rPr lang="it-IT" dirty="0">
                <a:solidFill>
                  <a:schemeClr val="bg1"/>
                </a:solidFill>
              </a:rPr>
              <a:t> of </a:t>
            </a:r>
            <a:r>
              <a:rPr lang="it-IT" dirty="0" err="1">
                <a:solidFill>
                  <a:schemeClr val="bg1"/>
                </a:solidFill>
              </a:rPr>
              <a:t>education</a:t>
            </a:r>
            <a:endParaRPr lang="it-IT" dirty="0">
              <a:solidFill>
                <a:schemeClr val="bg1"/>
              </a:solidFill>
            </a:endParaRPr>
          </a:p>
        </p:txBody>
      </p:sp>
      <p:pic>
        <p:nvPicPr>
          <p:cNvPr id="7" name="Immagine 6"/>
          <p:cNvPicPr>
            <a:picLocks noChangeAspect="1"/>
          </p:cNvPicPr>
          <p:nvPr/>
        </p:nvPicPr>
        <p:blipFill rotWithShape="1">
          <a:blip r:embed="rId7"/>
          <a:srcRect l="12822" t="6963" r="7330" b="34544"/>
          <a:stretch/>
        </p:blipFill>
        <p:spPr>
          <a:xfrm>
            <a:off x="4528020" y="1864778"/>
            <a:ext cx="497099" cy="387685"/>
          </a:xfrm>
          <a:prstGeom prst="rect">
            <a:avLst/>
          </a:prstGeom>
          <a:noFill/>
        </p:spPr>
      </p:pic>
      <p:sp>
        <p:nvSpPr>
          <p:cNvPr id="8" name="Ovale 7"/>
          <p:cNvSpPr/>
          <p:nvPr/>
        </p:nvSpPr>
        <p:spPr>
          <a:xfrm>
            <a:off x="3878165" y="1721703"/>
            <a:ext cx="1684421" cy="1562184"/>
          </a:xfrm>
          <a:prstGeom prst="ellipse">
            <a:avLst/>
          </a:prstGeom>
          <a:noFill/>
          <a:ln w="762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CasellaDiTesto 8"/>
          <p:cNvSpPr txBox="1"/>
          <p:nvPr/>
        </p:nvSpPr>
        <p:spPr>
          <a:xfrm>
            <a:off x="3977047" y="2366379"/>
            <a:ext cx="1503921" cy="461665"/>
          </a:xfrm>
          <a:prstGeom prst="rect">
            <a:avLst/>
          </a:prstGeom>
          <a:solidFill>
            <a:srgbClr val="800000"/>
          </a:solidFill>
        </p:spPr>
        <p:txBody>
          <a:bodyPr wrap="square" rtlCol="0">
            <a:spAutoFit/>
          </a:bodyPr>
          <a:lstStyle/>
          <a:p>
            <a:r>
              <a:rPr lang="it-IT" sz="1200" dirty="0" smtClean="0">
                <a:solidFill>
                  <a:srgbClr val="FFFF00"/>
                </a:solidFill>
              </a:rPr>
              <a:t>With </a:t>
            </a:r>
            <a:r>
              <a:rPr lang="it-IT" sz="1200" dirty="0" err="1" smtClean="0">
                <a:solidFill>
                  <a:srgbClr val="FFFF00"/>
                </a:solidFill>
              </a:rPr>
              <a:t>competence</a:t>
            </a:r>
            <a:endParaRPr lang="it-IT" sz="1200" dirty="0">
              <a:solidFill>
                <a:srgbClr val="FFFF00"/>
              </a:solidFill>
            </a:endParaRPr>
          </a:p>
        </p:txBody>
      </p:sp>
      <p:sp>
        <p:nvSpPr>
          <p:cNvPr id="5" name="Ovale 4"/>
          <p:cNvSpPr/>
          <p:nvPr/>
        </p:nvSpPr>
        <p:spPr>
          <a:xfrm>
            <a:off x="3220125" y="338862"/>
            <a:ext cx="1526673" cy="13881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dirty="0" err="1" smtClean="0"/>
              <a:t>Conceptual</a:t>
            </a:r>
            <a:r>
              <a:rPr lang="it-IT" sz="1200" dirty="0" smtClean="0"/>
              <a:t> Model</a:t>
            </a:r>
            <a:endParaRPr lang="it-IT" sz="1200" dirty="0"/>
          </a:p>
        </p:txBody>
      </p:sp>
      <p:sp>
        <p:nvSpPr>
          <p:cNvPr id="10" name="Ovale 9"/>
          <p:cNvSpPr/>
          <p:nvPr/>
        </p:nvSpPr>
        <p:spPr>
          <a:xfrm>
            <a:off x="5009795" y="0"/>
            <a:ext cx="1808915" cy="1621052"/>
          </a:xfrm>
          <a:prstGeom prst="ellipse">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smtClean="0">
                <a:solidFill>
                  <a:schemeClr val="tx1"/>
                </a:solidFill>
              </a:rPr>
              <a:t>To put </a:t>
            </a:r>
            <a:r>
              <a:rPr lang="it-IT" sz="1400" dirty="0" err="1" smtClean="0">
                <a:solidFill>
                  <a:schemeClr val="tx1"/>
                </a:solidFill>
              </a:rPr>
              <a:t>into</a:t>
            </a:r>
            <a:r>
              <a:rPr lang="it-IT" sz="1400" dirty="0" smtClean="0">
                <a:solidFill>
                  <a:schemeClr val="tx1"/>
                </a:solidFill>
              </a:rPr>
              <a:t> </a:t>
            </a:r>
            <a:r>
              <a:rPr lang="it-IT" sz="1400" dirty="0" err="1" smtClean="0">
                <a:solidFill>
                  <a:schemeClr val="tx1"/>
                </a:solidFill>
              </a:rPr>
              <a:t>practice</a:t>
            </a:r>
            <a:r>
              <a:rPr lang="it-IT" sz="1400" dirty="0" smtClean="0">
                <a:solidFill>
                  <a:schemeClr val="tx1"/>
                </a:solidFill>
              </a:rPr>
              <a:t> </a:t>
            </a:r>
            <a:r>
              <a:rPr lang="it-IT" sz="1400" dirty="0" err="1" smtClean="0">
                <a:solidFill>
                  <a:schemeClr val="tx1"/>
                </a:solidFill>
              </a:rPr>
              <a:t>our</a:t>
            </a:r>
            <a:r>
              <a:rPr lang="it-IT" sz="1400" dirty="0" smtClean="0">
                <a:solidFill>
                  <a:schemeClr val="tx1"/>
                </a:solidFill>
              </a:rPr>
              <a:t> </a:t>
            </a:r>
            <a:r>
              <a:rPr lang="it-IT" sz="1400" dirty="0" err="1" smtClean="0">
                <a:solidFill>
                  <a:schemeClr val="tx1"/>
                </a:solidFill>
              </a:rPr>
              <a:t>knowledge</a:t>
            </a:r>
            <a:endParaRPr lang="it-IT" sz="1400" dirty="0">
              <a:solidFill>
                <a:schemeClr val="tx1"/>
              </a:solidFill>
            </a:endParaRPr>
          </a:p>
        </p:txBody>
      </p:sp>
    </p:spTree>
    <p:extLst>
      <p:ext uri="{BB962C8B-B14F-4D97-AF65-F5344CB8AC3E}">
        <p14:creationId xmlns:p14="http://schemas.microsoft.com/office/powerpoint/2010/main" val="41375186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6278" y="456164"/>
            <a:ext cx="7024744" cy="1143000"/>
          </a:xfrm>
        </p:spPr>
        <p:txBody>
          <a:bodyPr/>
          <a:lstStyle/>
          <a:p>
            <a:r>
              <a:rPr lang="ja-JP" altLang="it-IT" dirty="0">
                <a:solidFill>
                  <a:srgbClr val="7B9899"/>
                </a:solidFill>
                <a:latin typeface="Georgia" charset="0"/>
              </a:rPr>
              <a:t>‘</a:t>
            </a:r>
            <a:r>
              <a:rPr lang="it-IT" dirty="0">
                <a:solidFill>
                  <a:srgbClr val="7B9899"/>
                </a:solidFill>
                <a:latin typeface="Georgia" charset="0"/>
              </a:rPr>
              <a:t>Save the </a:t>
            </a:r>
            <a:r>
              <a:rPr lang="it-IT" dirty="0" err="1">
                <a:solidFill>
                  <a:srgbClr val="7B9899"/>
                </a:solidFill>
                <a:latin typeface="Georgia" charset="0"/>
              </a:rPr>
              <a:t>Midwife</a:t>
            </a:r>
            <a:r>
              <a:rPr lang="ja-JP" altLang="it-IT" dirty="0">
                <a:solidFill>
                  <a:srgbClr val="7B9899"/>
                </a:solidFill>
                <a:latin typeface="Georgia" charset="0"/>
              </a:rPr>
              <a:t>’</a:t>
            </a:r>
            <a:r>
              <a:rPr lang="it-IT" dirty="0">
                <a:solidFill>
                  <a:srgbClr val="7B9899"/>
                </a:solidFill>
                <a:latin typeface="Georgia" charset="0"/>
              </a:rPr>
              <a:t>   1987</a:t>
            </a:r>
          </a:p>
        </p:txBody>
      </p:sp>
      <p:sp>
        <p:nvSpPr>
          <p:cNvPr id="32771" name="Segnaposto contenuto 2"/>
          <p:cNvSpPr>
            <a:spLocks noGrp="1"/>
          </p:cNvSpPr>
          <p:nvPr>
            <p:ph sz="quarter" idx="1"/>
          </p:nvPr>
        </p:nvSpPr>
        <p:spPr>
          <a:xfrm>
            <a:off x="396977" y="2119355"/>
            <a:ext cx="7718976" cy="4014508"/>
          </a:xfrm>
        </p:spPr>
        <p:txBody>
          <a:bodyPr>
            <a:normAutofit fontScale="92500"/>
          </a:bodyPr>
          <a:lstStyle/>
          <a:p>
            <a:pPr algn="just" eaLnBrk="1" hangingPunct="1">
              <a:buFontTx/>
              <a:buNone/>
            </a:pPr>
            <a:r>
              <a:rPr lang="it-IT" i="1" dirty="0">
                <a:latin typeface="Georgia" charset="0"/>
              </a:rPr>
              <a:t> …</a:t>
            </a:r>
            <a:r>
              <a:rPr lang="it-IT" i="1" dirty="0" err="1">
                <a:latin typeface="Georgia" charset="0"/>
              </a:rPr>
              <a:t>we</a:t>
            </a:r>
            <a:r>
              <a:rPr lang="it-IT" i="1" dirty="0">
                <a:latin typeface="Georgia" charset="0"/>
              </a:rPr>
              <a:t> </a:t>
            </a:r>
            <a:r>
              <a:rPr lang="it-IT" i="1" dirty="0" err="1">
                <a:latin typeface="Georgia" charset="0"/>
              </a:rPr>
              <a:t>need</a:t>
            </a:r>
            <a:r>
              <a:rPr lang="it-IT" i="1" dirty="0">
                <a:latin typeface="Georgia" charset="0"/>
              </a:rPr>
              <a:t> to more </a:t>
            </a:r>
            <a:r>
              <a:rPr lang="it-IT" i="1" dirty="0" err="1">
                <a:latin typeface="Georgia" charset="0"/>
              </a:rPr>
              <a:t>actively</a:t>
            </a:r>
            <a:r>
              <a:rPr lang="it-IT" i="1" dirty="0">
                <a:latin typeface="Georgia" charset="0"/>
              </a:rPr>
              <a:t> </a:t>
            </a:r>
            <a:r>
              <a:rPr lang="it-IT" i="1" dirty="0" err="1">
                <a:latin typeface="Georgia" charset="0"/>
              </a:rPr>
              <a:t>promote</a:t>
            </a:r>
            <a:r>
              <a:rPr lang="it-IT" i="1" dirty="0">
                <a:latin typeface="Georgia" charset="0"/>
              </a:rPr>
              <a:t> the </a:t>
            </a:r>
            <a:r>
              <a:rPr lang="it-IT" i="1" dirty="0" err="1">
                <a:latin typeface="Georgia" charset="0"/>
              </a:rPr>
              <a:t>midwife</a:t>
            </a:r>
            <a:r>
              <a:rPr lang="it-IT" i="1" dirty="0">
                <a:latin typeface="Georgia" charset="0"/>
              </a:rPr>
              <a:t> </a:t>
            </a:r>
            <a:r>
              <a:rPr lang="it-IT" i="1" dirty="0" err="1">
                <a:latin typeface="Georgia" charset="0"/>
              </a:rPr>
              <a:t>as</a:t>
            </a:r>
            <a:r>
              <a:rPr lang="it-IT" i="1" dirty="0">
                <a:latin typeface="Georgia" charset="0"/>
              </a:rPr>
              <a:t> a positive </a:t>
            </a:r>
            <a:r>
              <a:rPr lang="it-IT" i="1" dirty="0" err="1">
                <a:latin typeface="Georgia" charset="0"/>
              </a:rPr>
              <a:t>presence</a:t>
            </a:r>
            <a:r>
              <a:rPr lang="it-IT" i="1" dirty="0">
                <a:latin typeface="Georgia" charset="0"/>
              </a:rPr>
              <a:t> </a:t>
            </a:r>
            <a:r>
              <a:rPr lang="it-IT" i="1" dirty="0" err="1">
                <a:latin typeface="Georgia" charset="0"/>
              </a:rPr>
              <a:t>who</a:t>
            </a:r>
            <a:r>
              <a:rPr lang="it-IT" i="1" dirty="0">
                <a:latin typeface="Georgia" charset="0"/>
              </a:rPr>
              <a:t> </a:t>
            </a:r>
            <a:r>
              <a:rPr lang="it-IT" i="1" dirty="0" err="1">
                <a:latin typeface="Georgia" charset="0"/>
              </a:rPr>
              <a:t>focused</a:t>
            </a:r>
            <a:r>
              <a:rPr lang="it-IT" i="1" dirty="0">
                <a:latin typeface="Georgia" charset="0"/>
              </a:rPr>
              <a:t> on the </a:t>
            </a:r>
            <a:r>
              <a:rPr lang="it-IT" i="1" dirty="0" err="1">
                <a:latin typeface="Georgia" charset="0"/>
              </a:rPr>
              <a:t>childbearing</a:t>
            </a:r>
            <a:r>
              <a:rPr lang="it-IT" i="1" dirty="0">
                <a:latin typeface="Georgia" charset="0"/>
              </a:rPr>
              <a:t> woman and </a:t>
            </a:r>
            <a:r>
              <a:rPr lang="it-IT" i="1" dirty="0" err="1">
                <a:latin typeface="Georgia" charset="0"/>
              </a:rPr>
              <a:t>her</a:t>
            </a:r>
            <a:r>
              <a:rPr lang="it-IT" i="1" dirty="0">
                <a:latin typeface="Georgia" charset="0"/>
              </a:rPr>
              <a:t> baby with the </a:t>
            </a:r>
            <a:r>
              <a:rPr lang="it-IT" i="1" dirty="0" err="1">
                <a:latin typeface="Georgia" charset="0"/>
              </a:rPr>
              <a:t>knowledge</a:t>
            </a:r>
            <a:r>
              <a:rPr lang="it-IT" i="1" dirty="0">
                <a:latin typeface="Georgia" charset="0"/>
              </a:rPr>
              <a:t> and </a:t>
            </a:r>
            <a:r>
              <a:rPr lang="it-IT" i="1" dirty="0" err="1">
                <a:latin typeface="Georgia" charset="0"/>
              </a:rPr>
              <a:t>skill</a:t>
            </a:r>
            <a:r>
              <a:rPr lang="it-IT" i="1" dirty="0">
                <a:latin typeface="Georgia" charset="0"/>
              </a:rPr>
              <a:t> </a:t>
            </a:r>
            <a:r>
              <a:rPr lang="it-IT" i="1" dirty="0" err="1">
                <a:latin typeface="Georgia" charset="0"/>
              </a:rPr>
              <a:t>required</a:t>
            </a:r>
            <a:r>
              <a:rPr lang="it-IT" i="1" dirty="0">
                <a:latin typeface="Georgia" charset="0"/>
              </a:rPr>
              <a:t>, </a:t>
            </a:r>
            <a:r>
              <a:rPr lang="it-IT" i="1" dirty="0" err="1">
                <a:latin typeface="Georgia" charset="0"/>
              </a:rPr>
              <a:t>but</a:t>
            </a:r>
            <a:r>
              <a:rPr lang="it-IT" i="1" dirty="0">
                <a:latin typeface="Georgia" charset="0"/>
              </a:rPr>
              <a:t> </a:t>
            </a:r>
            <a:r>
              <a:rPr lang="it-IT" i="1" dirty="0" err="1">
                <a:latin typeface="Georgia" charset="0"/>
              </a:rPr>
              <a:t>also</a:t>
            </a:r>
            <a:r>
              <a:rPr lang="it-IT" i="1" dirty="0">
                <a:latin typeface="Georgia" charset="0"/>
              </a:rPr>
              <a:t> with a </a:t>
            </a:r>
            <a:r>
              <a:rPr lang="it-IT" i="1" dirty="0" err="1">
                <a:latin typeface="Georgia" charset="0"/>
              </a:rPr>
              <a:t>sensitivity</a:t>
            </a:r>
            <a:r>
              <a:rPr lang="it-IT" i="1" dirty="0">
                <a:latin typeface="Georgia" charset="0"/>
              </a:rPr>
              <a:t> and </a:t>
            </a:r>
            <a:r>
              <a:rPr lang="it-IT" i="1" dirty="0" err="1">
                <a:latin typeface="Georgia" charset="0"/>
              </a:rPr>
              <a:t>respect</a:t>
            </a:r>
            <a:r>
              <a:rPr lang="it-IT" i="1" dirty="0">
                <a:latin typeface="Georgia" charset="0"/>
              </a:rPr>
              <a:t> for the </a:t>
            </a:r>
            <a:r>
              <a:rPr lang="it-IT" i="1" dirty="0" err="1">
                <a:latin typeface="Georgia" charset="0"/>
              </a:rPr>
              <a:t>individuality</a:t>
            </a:r>
            <a:r>
              <a:rPr lang="it-IT" i="1" dirty="0">
                <a:latin typeface="Georgia" charset="0"/>
              </a:rPr>
              <a:t> and </a:t>
            </a:r>
            <a:r>
              <a:rPr lang="it-IT" i="1" dirty="0" err="1">
                <a:latin typeface="Georgia" charset="0"/>
              </a:rPr>
              <a:t>uniqueness</a:t>
            </a:r>
            <a:r>
              <a:rPr lang="it-IT" i="1" dirty="0">
                <a:latin typeface="Georgia" charset="0"/>
              </a:rPr>
              <a:t> of </a:t>
            </a:r>
            <a:r>
              <a:rPr lang="it-IT" i="1" dirty="0" err="1">
                <a:latin typeface="Georgia" charset="0"/>
              </a:rPr>
              <a:t>each</a:t>
            </a:r>
            <a:r>
              <a:rPr lang="it-IT" i="1" dirty="0">
                <a:latin typeface="Georgia" charset="0"/>
              </a:rPr>
              <a:t> woman and </a:t>
            </a:r>
            <a:r>
              <a:rPr lang="it-IT" i="1" dirty="0" err="1">
                <a:latin typeface="Georgia" charset="0"/>
              </a:rPr>
              <a:t>her</a:t>
            </a:r>
            <a:r>
              <a:rPr lang="it-IT" i="1" dirty="0">
                <a:latin typeface="Georgia" charset="0"/>
              </a:rPr>
              <a:t> </a:t>
            </a:r>
            <a:r>
              <a:rPr lang="it-IT" i="1" dirty="0" err="1">
                <a:latin typeface="Georgia" charset="0"/>
              </a:rPr>
              <a:t>choices</a:t>
            </a:r>
            <a:r>
              <a:rPr lang="it-IT" i="1" dirty="0">
                <a:latin typeface="Georgia" charset="0"/>
              </a:rPr>
              <a:t> for </a:t>
            </a:r>
            <a:r>
              <a:rPr lang="it-IT" i="1" dirty="0" err="1">
                <a:latin typeface="Georgia" charset="0"/>
              </a:rPr>
              <a:t>birthing</a:t>
            </a:r>
            <a:r>
              <a:rPr lang="it-IT" i="1" dirty="0">
                <a:latin typeface="Georgia" charset="0"/>
              </a:rPr>
              <a:t>.</a:t>
            </a:r>
          </a:p>
          <a:p>
            <a:pPr algn="just" eaLnBrk="1" hangingPunct="1"/>
            <a:endParaRPr lang="it-IT" i="1" dirty="0">
              <a:latin typeface="Georgia" charset="0"/>
            </a:endParaRPr>
          </a:p>
          <a:p>
            <a:pPr algn="r" eaLnBrk="1" hangingPunct="1">
              <a:buFontTx/>
              <a:buNone/>
            </a:pPr>
            <a:r>
              <a:rPr lang="en-GB" sz="2000" i="1" dirty="0">
                <a:latin typeface="Georgia" charset="0"/>
              </a:rPr>
              <a:t>Midwife Judi </a:t>
            </a:r>
            <a:r>
              <a:rPr lang="en-GB" sz="2000" i="1" dirty="0" err="1">
                <a:latin typeface="Georgia" charset="0"/>
              </a:rPr>
              <a:t>Strid</a:t>
            </a:r>
            <a:r>
              <a:rPr lang="en-GB" sz="2000" i="1" dirty="0">
                <a:latin typeface="Georgia" charset="0"/>
              </a:rPr>
              <a:t> (Coordinator of Save the Midwife, 1987)</a:t>
            </a:r>
          </a:p>
          <a:p>
            <a:pPr algn="just" eaLnBrk="1" hangingPunct="1">
              <a:buFontTx/>
              <a:buNone/>
            </a:pPr>
            <a:endParaRPr lang="en-GB" sz="2000" i="1" dirty="0">
              <a:latin typeface="Georgia" charset="0"/>
            </a:endParaRPr>
          </a:p>
          <a:p>
            <a:pPr algn="just" eaLnBrk="1" hangingPunct="1">
              <a:buFontTx/>
              <a:buNone/>
            </a:pPr>
            <a:r>
              <a:rPr lang="en-GB" sz="2000" i="1" u="sng" dirty="0">
                <a:solidFill>
                  <a:srgbClr val="C00000"/>
                </a:solidFill>
                <a:latin typeface="Georgia" charset="0"/>
              </a:rPr>
              <a:t>Consumers recognised the importance of maintaining the midwife as a specialist in childbirth in order to preserve childbirth options.</a:t>
            </a:r>
            <a:endParaRPr lang="it-IT" u="sng" dirty="0">
              <a:solidFill>
                <a:srgbClr val="C00000"/>
              </a:solidFill>
              <a:latin typeface="Georgia" charset="0"/>
            </a:endParaRPr>
          </a:p>
        </p:txBody>
      </p:sp>
      <p:sp>
        <p:nvSpPr>
          <p:cNvPr id="4" name="Segnaposto numero diapositiva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73B005A-8E2A-A74C-B263-A347167964C1}" type="slidenum">
              <a:rPr lang="it-IT">
                <a:solidFill>
                  <a:srgbClr val="7B9899"/>
                </a:solidFill>
              </a:rPr>
              <a:pPr eaLnBrk="1" hangingPunct="1"/>
              <a:t>67</a:t>
            </a:fld>
            <a:endParaRPr lang="it-IT">
              <a:solidFill>
                <a:srgbClr val="7B9899"/>
              </a:solidFill>
            </a:endParaRPr>
          </a:p>
        </p:txBody>
      </p:sp>
    </p:spTree>
    <p:extLst>
      <p:ext uri="{BB962C8B-B14F-4D97-AF65-F5344CB8AC3E}">
        <p14:creationId xmlns:p14="http://schemas.microsoft.com/office/powerpoint/2010/main" val="9883186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IDM key visu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2238375"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4" descr="Photo til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260350"/>
            <a:ext cx="2736850"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6" descr="Photo til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1700213"/>
            <a:ext cx="2855912" cy="190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8" descr="Photo til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050" y="2924175"/>
            <a:ext cx="3529013"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6" name="Picture 10" descr="Photo til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163" y="4508500"/>
            <a:ext cx="3016250"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12" descr="IDM Leaderboar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5805488"/>
            <a:ext cx="45910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8"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B8AC9C2-AB5B-B648-89DD-ED2ACAA9921C}" type="slidenum">
              <a:rPr lang="it-IT">
                <a:solidFill>
                  <a:srgbClr val="FFFFFF"/>
                </a:solidFill>
              </a:rPr>
              <a:pPr eaLnBrk="1" hangingPunct="1"/>
              <a:t>68</a:t>
            </a:fld>
            <a:endParaRPr lang="it-IT">
              <a:solidFill>
                <a:srgbClr val="FFFFFF"/>
              </a:solidFill>
            </a:endParaRPr>
          </a:p>
        </p:txBody>
      </p:sp>
      <p:sp>
        <p:nvSpPr>
          <p:cNvPr id="51209" name="Rettangolo 8"/>
          <p:cNvSpPr>
            <a:spLocks noChangeArrowheads="1"/>
          </p:cNvSpPr>
          <p:nvPr/>
        </p:nvSpPr>
        <p:spPr bwMode="auto">
          <a:xfrm>
            <a:off x="179388" y="6381750"/>
            <a:ext cx="457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1200"/>
              <a:t>http://www.internationalmidwives.org/</a:t>
            </a:r>
          </a:p>
        </p:txBody>
      </p:sp>
    </p:spTree>
    <p:extLst>
      <p:ext uri="{BB962C8B-B14F-4D97-AF65-F5344CB8AC3E}">
        <p14:creationId xmlns:p14="http://schemas.microsoft.com/office/powerpoint/2010/main" val="34040795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additive="base">
                                        <p:cTn id="7" dur="500" fill="hold"/>
                                        <p:tgtEl>
                                          <p:spTgt spid="39940"/>
                                        </p:tgtEl>
                                        <p:attrNameLst>
                                          <p:attrName>ppt_x</p:attrName>
                                        </p:attrNameLst>
                                      </p:cBhvr>
                                      <p:tavLst>
                                        <p:tav tm="0">
                                          <p:val>
                                            <p:strVal val="#ppt_x"/>
                                          </p:val>
                                        </p:tav>
                                        <p:tav tm="100000">
                                          <p:val>
                                            <p:strVal val="#ppt_x"/>
                                          </p:val>
                                        </p:tav>
                                      </p:tavLst>
                                    </p:anim>
                                    <p:anim calcmode="lin" valueType="num">
                                      <p:cBhvr additive="base">
                                        <p:cTn id="8" dur="500" fill="hold"/>
                                        <p:tgtEl>
                                          <p:spTgt spid="3994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9942"/>
                                        </p:tgtEl>
                                        <p:attrNameLst>
                                          <p:attrName>style.visibility</p:attrName>
                                        </p:attrNameLst>
                                      </p:cBhvr>
                                      <p:to>
                                        <p:strVal val="visible"/>
                                      </p:to>
                                    </p:set>
                                    <p:anim calcmode="lin" valueType="num">
                                      <p:cBhvr additive="base">
                                        <p:cTn id="13" dur="500" fill="hold"/>
                                        <p:tgtEl>
                                          <p:spTgt spid="39942"/>
                                        </p:tgtEl>
                                        <p:attrNameLst>
                                          <p:attrName>ppt_x</p:attrName>
                                        </p:attrNameLst>
                                      </p:cBhvr>
                                      <p:tavLst>
                                        <p:tav tm="0">
                                          <p:val>
                                            <p:strVal val="#ppt_x"/>
                                          </p:val>
                                        </p:tav>
                                        <p:tav tm="100000">
                                          <p:val>
                                            <p:strVal val="#ppt_x"/>
                                          </p:val>
                                        </p:tav>
                                      </p:tavLst>
                                    </p:anim>
                                    <p:anim calcmode="lin" valueType="num">
                                      <p:cBhvr additive="base">
                                        <p:cTn id="14"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9944"/>
                                        </p:tgtEl>
                                        <p:attrNameLst>
                                          <p:attrName>style.visibility</p:attrName>
                                        </p:attrNameLst>
                                      </p:cBhvr>
                                      <p:to>
                                        <p:strVal val="visible"/>
                                      </p:to>
                                    </p:set>
                                    <p:anim calcmode="lin" valueType="num">
                                      <p:cBhvr additive="base">
                                        <p:cTn id="19" dur="500" fill="hold"/>
                                        <p:tgtEl>
                                          <p:spTgt spid="39944"/>
                                        </p:tgtEl>
                                        <p:attrNameLst>
                                          <p:attrName>ppt_x</p:attrName>
                                        </p:attrNameLst>
                                      </p:cBhvr>
                                      <p:tavLst>
                                        <p:tav tm="0">
                                          <p:val>
                                            <p:strVal val="#ppt_x"/>
                                          </p:val>
                                        </p:tav>
                                        <p:tav tm="100000">
                                          <p:val>
                                            <p:strVal val="#ppt_x"/>
                                          </p:val>
                                        </p:tav>
                                      </p:tavLst>
                                    </p:anim>
                                    <p:anim calcmode="lin" valueType="num">
                                      <p:cBhvr additive="base">
                                        <p:cTn id="20" dur="500" fill="hold"/>
                                        <p:tgtEl>
                                          <p:spTgt spid="39944"/>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9946"/>
                                        </p:tgtEl>
                                        <p:attrNameLst>
                                          <p:attrName>style.visibility</p:attrName>
                                        </p:attrNameLst>
                                      </p:cBhvr>
                                      <p:to>
                                        <p:strVal val="visible"/>
                                      </p:to>
                                    </p:set>
                                    <p:anim calcmode="lin" valueType="num">
                                      <p:cBhvr additive="base">
                                        <p:cTn id="25" dur="500" fill="hold"/>
                                        <p:tgtEl>
                                          <p:spTgt spid="39946"/>
                                        </p:tgtEl>
                                        <p:attrNameLst>
                                          <p:attrName>ppt_x</p:attrName>
                                        </p:attrNameLst>
                                      </p:cBhvr>
                                      <p:tavLst>
                                        <p:tav tm="0">
                                          <p:val>
                                            <p:strVal val="#ppt_x"/>
                                          </p:val>
                                        </p:tav>
                                        <p:tav tm="100000">
                                          <p:val>
                                            <p:strVal val="#ppt_x"/>
                                          </p:val>
                                        </p:tav>
                                      </p:tavLst>
                                    </p:anim>
                                    <p:anim calcmode="lin" valueType="num">
                                      <p:cBhvr additive="base">
                                        <p:cTn id="26" dur="500" fill="hold"/>
                                        <p:tgtEl>
                                          <p:spTgt spid="399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olo 1"/>
          <p:cNvSpPr>
            <a:spLocks noGrp="1"/>
          </p:cNvSpPr>
          <p:nvPr>
            <p:ph type="ctrTitle"/>
          </p:nvPr>
        </p:nvSpPr>
        <p:spPr>
          <a:xfrm>
            <a:off x="5029200" y="4267200"/>
            <a:ext cx="3309938" cy="1827213"/>
          </a:xfrm>
        </p:spPr>
        <p:txBody>
          <a:bodyPr/>
          <a:lstStyle/>
          <a:p>
            <a:r>
              <a:rPr lang="it-IT" sz="2400">
                <a:solidFill>
                  <a:srgbClr val="000090"/>
                </a:solidFill>
                <a:latin typeface="Century Gothic" charset="0"/>
              </a:rPr>
              <a:t/>
            </a:r>
            <a:br>
              <a:rPr lang="it-IT" sz="2400">
                <a:solidFill>
                  <a:srgbClr val="000090"/>
                </a:solidFill>
                <a:latin typeface="Century Gothic" charset="0"/>
              </a:rPr>
            </a:br>
            <a:endParaRPr lang="it-IT" sz="2400">
              <a:latin typeface="Century Gothic" charset="0"/>
            </a:endParaRPr>
          </a:p>
        </p:txBody>
      </p:sp>
      <p:sp>
        <p:nvSpPr>
          <p:cNvPr id="64514" name="Sottotitolo 2"/>
          <p:cNvSpPr>
            <a:spLocks noGrp="1"/>
          </p:cNvSpPr>
          <p:nvPr>
            <p:ph type="subTitle" idx="1"/>
          </p:nvPr>
        </p:nvSpPr>
        <p:spPr>
          <a:xfrm>
            <a:off x="4800600" y="4648200"/>
            <a:ext cx="3917950" cy="1260475"/>
          </a:xfrm>
        </p:spPr>
        <p:txBody>
          <a:bodyPr/>
          <a:lstStyle/>
          <a:p>
            <a:endParaRPr lang="it-IT" sz="1600">
              <a:latin typeface="Century Gothic" charset="0"/>
            </a:endParaRPr>
          </a:p>
          <a:p>
            <a:endParaRPr lang="it-IT" sz="1600">
              <a:latin typeface="Century Gothic" charset="0"/>
            </a:endParaRPr>
          </a:p>
          <a:p>
            <a:endParaRPr lang="it-IT" sz="1600">
              <a:latin typeface="Century Gothic" charset="0"/>
            </a:endParaRPr>
          </a:p>
          <a:p>
            <a:endParaRPr lang="it-IT" sz="1600">
              <a:latin typeface="Century Gothic" charset="0"/>
            </a:endParaRPr>
          </a:p>
          <a:p>
            <a:endParaRPr lang="it-IT" sz="1600">
              <a:latin typeface="Century Gothic" charset="0"/>
            </a:endParaRPr>
          </a:p>
          <a:p>
            <a:endParaRPr lang="it-IT">
              <a:latin typeface="Century Gothic" charset="0"/>
            </a:endParaRPr>
          </a:p>
        </p:txBody>
      </p:sp>
      <p:sp>
        <p:nvSpPr>
          <p:cNvPr id="8" name="Rettangolo 7"/>
          <p:cNvSpPr/>
          <p:nvPr/>
        </p:nvSpPr>
        <p:spPr>
          <a:xfrm>
            <a:off x="1607737" y="0"/>
            <a:ext cx="6653992" cy="2346951"/>
          </a:xfrm>
          <a:prstGeom prst="rect">
            <a:avLst/>
          </a:prstGeom>
          <a:ln w="57150"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nchor="t"/>
          <a:lstStyle/>
          <a:p>
            <a:pPr algn="ctr">
              <a:defRPr/>
            </a:pPr>
            <a:endParaRPr lang="it-IT" dirty="0" smtClean="0"/>
          </a:p>
          <a:p>
            <a:pPr algn="ctr">
              <a:defRPr/>
            </a:pPr>
            <a:r>
              <a:rPr lang="it-IT" dirty="0" err="1" smtClean="0"/>
              <a:t>Bulgarian</a:t>
            </a:r>
            <a:r>
              <a:rPr lang="it-IT" dirty="0" smtClean="0"/>
              <a:t> </a:t>
            </a:r>
            <a:r>
              <a:rPr lang="it-IT" dirty="0" err="1" smtClean="0"/>
              <a:t>Midwives</a:t>
            </a:r>
            <a:r>
              <a:rPr lang="it-IT" dirty="0" smtClean="0"/>
              <a:t> can </a:t>
            </a:r>
            <a:r>
              <a:rPr lang="it-IT" dirty="0" err="1" smtClean="0"/>
              <a:t>only</a:t>
            </a:r>
            <a:r>
              <a:rPr lang="it-IT" dirty="0" smtClean="0"/>
              <a:t> go in </a:t>
            </a:r>
            <a:r>
              <a:rPr lang="it-IT" dirty="0" err="1" smtClean="0"/>
              <a:t>one</a:t>
            </a:r>
            <a:r>
              <a:rPr lang="it-IT" dirty="0" smtClean="0"/>
              <a:t> </a:t>
            </a:r>
            <a:r>
              <a:rPr lang="it-IT" dirty="0" err="1" smtClean="0"/>
              <a:t>direction</a:t>
            </a:r>
            <a:r>
              <a:rPr lang="it-IT" dirty="0" smtClean="0"/>
              <a:t>: </a:t>
            </a:r>
            <a:endParaRPr lang="it-IT" dirty="0"/>
          </a:p>
          <a:p>
            <a:pPr algn="ctr">
              <a:defRPr/>
            </a:pPr>
            <a:endParaRPr lang="it-IT" dirty="0" smtClean="0"/>
          </a:p>
        </p:txBody>
      </p:sp>
      <p:sp>
        <p:nvSpPr>
          <p:cNvPr id="10" name="Ovale 9"/>
          <p:cNvSpPr/>
          <p:nvPr/>
        </p:nvSpPr>
        <p:spPr>
          <a:xfrm>
            <a:off x="787791" y="1844649"/>
            <a:ext cx="2122212" cy="2154051"/>
          </a:xfrm>
          <a:prstGeom prst="ellipse">
            <a:avLst/>
          </a:prstGeom>
          <a:ln w="57150" cmpd="sng">
            <a:solidFill>
              <a:srgbClr val="FEEA0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4" name="Cornice 3"/>
          <p:cNvSpPr/>
          <p:nvPr/>
        </p:nvSpPr>
        <p:spPr>
          <a:xfrm>
            <a:off x="1672046" y="2697426"/>
            <a:ext cx="1816742" cy="2973876"/>
          </a:xfrm>
          <a:prstGeom prst="frame">
            <a:avLst/>
          </a:prstGeom>
          <a:solidFill>
            <a:schemeClr val="bg2">
              <a:lumMod val="60000"/>
              <a:lumOff val="40000"/>
            </a:schemeClr>
          </a:solidFill>
          <a:ln w="28575" cmpd="sng">
            <a:solidFill>
              <a:srgbClr val="FF66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64524" name="Rettangolo 4"/>
          <p:cNvSpPr>
            <a:spLocks noChangeArrowheads="1"/>
          </p:cNvSpPr>
          <p:nvPr/>
        </p:nvSpPr>
        <p:spPr bwMode="auto">
          <a:xfrm>
            <a:off x="723900" y="5878513"/>
            <a:ext cx="796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b="1" dirty="0">
                <a:solidFill>
                  <a:srgbClr val="800000"/>
                </a:solidFill>
                <a:latin typeface="Lucida Grande" charset="0"/>
                <a:cs typeface="Lucida Grande" charset="0"/>
              </a:rPr>
              <a:t>⌘</a:t>
            </a:r>
            <a:endParaRPr lang="it-IT" dirty="0">
              <a:solidFill>
                <a:srgbClr val="800000"/>
              </a:solidFill>
            </a:endParaRPr>
          </a:p>
        </p:txBody>
      </p:sp>
      <p:sp>
        <p:nvSpPr>
          <p:cNvPr id="64525" name="Rettangolo 6"/>
          <p:cNvSpPr>
            <a:spLocks noChangeArrowheads="1"/>
          </p:cNvSpPr>
          <p:nvPr/>
        </p:nvSpPr>
        <p:spPr bwMode="auto">
          <a:xfrm>
            <a:off x="2112963" y="5849938"/>
            <a:ext cx="3984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b="1" dirty="0">
                <a:solidFill>
                  <a:srgbClr val="800000"/>
                </a:solidFill>
                <a:latin typeface="Lucida Grande" charset="0"/>
                <a:cs typeface="Lucida Grande" charset="0"/>
              </a:rPr>
              <a:t>⌘</a:t>
            </a:r>
            <a:endParaRPr lang="it-IT" dirty="0">
              <a:solidFill>
                <a:srgbClr val="800000"/>
              </a:solidFill>
            </a:endParaRPr>
          </a:p>
        </p:txBody>
      </p:sp>
      <p:sp>
        <p:nvSpPr>
          <p:cNvPr id="64526" name="Rettangolo 8"/>
          <p:cNvSpPr>
            <a:spLocks noChangeArrowheads="1"/>
          </p:cNvSpPr>
          <p:nvPr/>
        </p:nvSpPr>
        <p:spPr bwMode="auto">
          <a:xfrm flipH="1" flipV="1">
            <a:off x="3216275" y="6242050"/>
            <a:ext cx="546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b="1" dirty="0">
                <a:solidFill>
                  <a:srgbClr val="800000"/>
                </a:solidFill>
                <a:latin typeface="Lucida Grande" charset="0"/>
                <a:cs typeface="Lucida Grande" charset="0"/>
              </a:rPr>
              <a:t>⌘</a:t>
            </a:r>
            <a:endParaRPr lang="it-IT" dirty="0">
              <a:solidFill>
                <a:srgbClr val="800000"/>
              </a:solidFill>
            </a:endParaRPr>
          </a:p>
        </p:txBody>
      </p:sp>
      <p:sp>
        <p:nvSpPr>
          <p:cNvPr id="64527" name="Rettangolo 10"/>
          <p:cNvSpPr>
            <a:spLocks noChangeArrowheads="1"/>
          </p:cNvSpPr>
          <p:nvPr/>
        </p:nvSpPr>
        <p:spPr bwMode="auto">
          <a:xfrm>
            <a:off x="2889900" y="5849938"/>
            <a:ext cx="3988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b="1">
                <a:solidFill>
                  <a:srgbClr val="000090"/>
                </a:solidFill>
                <a:latin typeface="Lucida Grande" charset="0"/>
                <a:cs typeface="Lucida Grande" charset="0"/>
              </a:rPr>
              <a:t>⌘</a:t>
            </a:r>
            <a:endParaRPr lang="it-IT">
              <a:solidFill>
                <a:srgbClr val="000090"/>
              </a:solidFill>
            </a:endParaRPr>
          </a:p>
        </p:txBody>
      </p:sp>
      <p:sp>
        <p:nvSpPr>
          <p:cNvPr id="64528" name="Rettangolo 11"/>
          <p:cNvSpPr>
            <a:spLocks noChangeArrowheads="1"/>
          </p:cNvSpPr>
          <p:nvPr/>
        </p:nvSpPr>
        <p:spPr bwMode="auto">
          <a:xfrm>
            <a:off x="1122363" y="5300663"/>
            <a:ext cx="441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b="1" dirty="0">
                <a:solidFill>
                  <a:srgbClr val="000090"/>
                </a:solidFill>
                <a:latin typeface="Lucida Grande" charset="0"/>
                <a:cs typeface="Lucida Grande" charset="0"/>
              </a:rPr>
              <a:t>⌘</a:t>
            </a:r>
            <a:endParaRPr lang="it-IT" dirty="0">
              <a:solidFill>
                <a:srgbClr val="000090"/>
              </a:solidFill>
            </a:endParaRPr>
          </a:p>
        </p:txBody>
      </p:sp>
      <p:pic>
        <p:nvPicPr>
          <p:cNvPr id="64529" name="Immagin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05800" y="5943600"/>
            <a:ext cx="7239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30" name="Picture 2" descr="C:\Users\Utente\Documents\5 Maggio\fb cover.jpg"/>
          <p:cNvPicPr>
            <a:picLocks noChangeAspect="1" noChangeArrowheads="1"/>
          </p:cNvPicPr>
          <p:nvPr/>
        </p:nvPicPr>
        <p:blipFill>
          <a:blip r:embed="rId3">
            <a:extLst>
              <a:ext uri="{28A0092B-C50C-407E-A947-70E740481C1C}">
                <a14:useLocalDpi xmlns:a14="http://schemas.microsoft.com/office/drawing/2010/main" val="0"/>
              </a:ext>
            </a:extLst>
          </a:blip>
          <a:srcRect r="64005" b="43365"/>
          <a:stretch>
            <a:fillRect/>
          </a:stretch>
        </p:blipFill>
        <p:spPr bwMode="auto">
          <a:xfrm>
            <a:off x="3762375" y="762432"/>
            <a:ext cx="2056190" cy="108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31" name="CasellaDiTesto 1"/>
          <p:cNvSpPr txBox="1">
            <a:spLocks noChangeArrowheads="1"/>
          </p:cNvSpPr>
          <p:nvPr/>
        </p:nvSpPr>
        <p:spPr bwMode="auto">
          <a:xfrm>
            <a:off x="2351662" y="4943914"/>
            <a:ext cx="902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1000" i="1" dirty="0" err="1" smtClean="0">
                <a:solidFill>
                  <a:schemeClr val="bg1"/>
                </a:solidFill>
              </a:rPr>
              <a:t>Thank</a:t>
            </a:r>
            <a:r>
              <a:rPr lang="it-IT" sz="1000" i="1" dirty="0" smtClean="0">
                <a:solidFill>
                  <a:schemeClr val="bg1"/>
                </a:solidFill>
              </a:rPr>
              <a:t> </a:t>
            </a:r>
            <a:r>
              <a:rPr lang="it-IT" sz="1000" i="1" dirty="0" err="1" smtClean="0">
                <a:solidFill>
                  <a:schemeClr val="bg1"/>
                </a:solidFill>
              </a:rPr>
              <a:t>you</a:t>
            </a:r>
            <a:r>
              <a:rPr lang="it-IT" sz="1800" i="1" dirty="0" smtClean="0">
                <a:solidFill>
                  <a:schemeClr val="bg1"/>
                </a:solidFill>
              </a:rPr>
              <a:t>!</a:t>
            </a:r>
            <a:endParaRPr lang="it-IT" sz="1800" i="1" dirty="0">
              <a:solidFill>
                <a:schemeClr val="bg1"/>
              </a:solidFill>
            </a:endParaRPr>
          </a:p>
        </p:txBody>
      </p:sp>
      <p:sp>
        <p:nvSpPr>
          <p:cNvPr id="64532" name="Rettangolo 2"/>
          <p:cNvSpPr>
            <a:spLocks noChangeArrowheads="1"/>
          </p:cNvSpPr>
          <p:nvPr/>
        </p:nvSpPr>
        <p:spPr bwMode="auto">
          <a:xfrm>
            <a:off x="4572000" y="5300663"/>
            <a:ext cx="4572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1200" dirty="0">
                <a:solidFill>
                  <a:srgbClr val="006600"/>
                </a:solidFill>
              </a:rPr>
              <a:t>Nespoli Antonella</a:t>
            </a:r>
          </a:p>
          <a:p>
            <a:r>
              <a:rPr lang="it-IT" sz="1200" dirty="0" err="1" smtClean="0">
                <a:solidFill>
                  <a:srgbClr val="006600"/>
                </a:solidFill>
              </a:rPr>
              <a:t>Research</a:t>
            </a:r>
            <a:r>
              <a:rPr lang="it-IT" sz="1200" dirty="0" smtClean="0">
                <a:solidFill>
                  <a:srgbClr val="006600"/>
                </a:solidFill>
              </a:rPr>
              <a:t> </a:t>
            </a:r>
            <a:r>
              <a:rPr lang="it-IT" sz="1200" dirty="0" err="1" smtClean="0">
                <a:solidFill>
                  <a:srgbClr val="006600"/>
                </a:solidFill>
              </a:rPr>
              <a:t>Midwife</a:t>
            </a:r>
            <a:endParaRPr lang="it-IT" sz="1200" dirty="0">
              <a:solidFill>
                <a:srgbClr val="006600"/>
              </a:solidFill>
            </a:endParaRPr>
          </a:p>
          <a:p>
            <a:r>
              <a:rPr lang="it-IT" sz="1200" dirty="0" smtClean="0">
                <a:solidFill>
                  <a:srgbClr val="006600"/>
                </a:solidFill>
              </a:rPr>
              <a:t>Università </a:t>
            </a:r>
            <a:r>
              <a:rPr lang="it-IT" sz="1200" dirty="0">
                <a:solidFill>
                  <a:srgbClr val="006600"/>
                </a:solidFill>
              </a:rPr>
              <a:t>degli Studi di Milano-Bicocca</a:t>
            </a:r>
          </a:p>
          <a:p>
            <a:r>
              <a:rPr lang="it-IT" sz="1200" dirty="0" err="1">
                <a:solidFill>
                  <a:srgbClr val="006600"/>
                </a:solidFill>
              </a:rPr>
              <a:t>antonella.nespoli@unimib.it</a:t>
            </a:r>
            <a:endParaRPr lang="it-IT" sz="1200" dirty="0">
              <a:solidFill>
                <a:srgbClr val="006600"/>
              </a:solidFill>
            </a:endParaRPr>
          </a:p>
        </p:txBody>
      </p:sp>
      <p:pic>
        <p:nvPicPr>
          <p:cNvPr id="64533" name="Picture 5" descr="Logoostetrich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5638800"/>
            <a:ext cx="381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635028" y="762432"/>
            <a:ext cx="472417" cy="369332"/>
          </a:xfrm>
          <a:prstGeom prst="rect">
            <a:avLst/>
          </a:prstGeom>
          <a:noFill/>
        </p:spPr>
        <p:txBody>
          <a:bodyPr wrap="none" rtlCol="0">
            <a:spAutoFit/>
          </a:bodyPr>
          <a:lstStyle/>
          <a:p>
            <a:r>
              <a:rPr lang="it-IT" dirty="0" smtClean="0">
                <a:solidFill>
                  <a:schemeClr val="bg1"/>
                </a:solidFill>
              </a:rPr>
              <a:t>UP</a:t>
            </a:r>
            <a:endParaRPr lang="it-IT" dirty="0">
              <a:solidFill>
                <a:schemeClr val="bg1"/>
              </a:solidFill>
            </a:endParaRPr>
          </a:p>
        </p:txBody>
      </p:sp>
      <p:pic>
        <p:nvPicPr>
          <p:cNvPr id="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3883" y="3317712"/>
            <a:ext cx="3597596" cy="1331921"/>
          </a:xfrm>
          <a:prstGeom prst="rect">
            <a:avLst/>
          </a:prstGeom>
          <a:noFill/>
          <a:ln w="57150" cmpd="sng">
            <a:solidFill>
              <a:srgbClr val="FFC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6161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45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45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testo 2"/>
          <p:cNvSpPr>
            <a:spLocks noGrp="1"/>
          </p:cNvSpPr>
          <p:nvPr>
            <p:ph type="body" sz="half" idx="1"/>
          </p:nvPr>
        </p:nvSpPr>
        <p:spPr/>
        <p:txBody>
          <a:bodyPr/>
          <a:lstStyle/>
          <a:p>
            <a:endParaRPr lang="en-US" dirty="0">
              <a:latin typeface="Georgia" charset="0"/>
            </a:endParaRPr>
          </a:p>
        </p:txBody>
      </p:sp>
      <p:pic>
        <p:nvPicPr>
          <p:cNvPr id="5" name="Picture 2" descr="C:\Documents and Settings\User\Documenti\Immagini\Italia.jpg"/>
          <p:cNvPicPr>
            <a:picLocks noChangeAspect="1" noChangeArrowheads="1"/>
          </p:cNvPicPr>
          <p:nvPr/>
        </p:nvPicPr>
        <p:blipFill>
          <a:blip r:embed="rId2" cstate="print"/>
          <a:srcRect/>
          <a:stretch>
            <a:fillRect/>
          </a:stretch>
        </p:blipFill>
        <p:spPr bwMode="auto">
          <a:xfrm>
            <a:off x="598912" y="371749"/>
            <a:ext cx="3660966" cy="40768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38" name="Picture 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101341" y="2682065"/>
            <a:ext cx="4038600" cy="3028950"/>
          </a:xfrm>
          <a:noFill/>
        </p:spPr>
      </p:pic>
      <p:sp>
        <p:nvSpPr>
          <p:cNvPr id="7" name="Segnaposto numero diapositiva 6"/>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2C6896D-94BD-8C4B-A5B0-5A4031B5EB30}" type="slidenum">
              <a:rPr lang="it-IT">
                <a:solidFill>
                  <a:srgbClr val="7B9899"/>
                </a:solidFill>
              </a:rPr>
              <a:pPr eaLnBrk="1" hangingPunct="1"/>
              <a:t>7</a:t>
            </a:fld>
            <a:endParaRPr lang="it-IT">
              <a:solidFill>
                <a:srgbClr val="7B9899"/>
              </a:solidFill>
            </a:endParaRPr>
          </a:p>
        </p:txBody>
      </p:sp>
      <p:sp>
        <p:nvSpPr>
          <p:cNvPr id="2" name="CasellaDiTesto 1"/>
          <p:cNvSpPr txBox="1"/>
          <p:nvPr/>
        </p:nvSpPr>
        <p:spPr>
          <a:xfrm>
            <a:off x="4875089" y="39825"/>
            <a:ext cx="3109633" cy="369332"/>
          </a:xfrm>
          <a:prstGeom prst="rect">
            <a:avLst/>
          </a:prstGeom>
          <a:noFill/>
        </p:spPr>
        <p:txBody>
          <a:bodyPr wrap="none" rtlCol="0">
            <a:spAutoFit/>
          </a:bodyPr>
          <a:lstStyle/>
          <a:p>
            <a:r>
              <a:rPr lang="it-IT" dirty="0" err="1" smtClean="0">
                <a:solidFill>
                  <a:schemeClr val="bg1"/>
                </a:solidFill>
              </a:rPr>
              <a:t>Midwifery</a:t>
            </a:r>
            <a:r>
              <a:rPr lang="it-IT" dirty="0" smtClean="0">
                <a:solidFill>
                  <a:schemeClr val="bg1"/>
                </a:solidFill>
              </a:rPr>
              <a:t> </a:t>
            </a:r>
            <a:r>
              <a:rPr lang="it-IT" dirty="0" err="1" smtClean="0">
                <a:solidFill>
                  <a:schemeClr val="bg1"/>
                </a:solidFill>
              </a:rPr>
              <a:t>situations</a:t>
            </a:r>
            <a:r>
              <a:rPr lang="it-IT" dirty="0" smtClean="0">
                <a:solidFill>
                  <a:schemeClr val="bg1"/>
                </a:solidFill>
              </a:rPr>
              <a:t> in </a:t>
            </a:r>
            <a:r>
              <a:rPr lang="it-IT" dirty="0" err="1" smtClean="0">
                <a:solidFill>
                  <a:schemeClr val="bg1"/>
                </a:solidFill>
              </a:rPr>
              <a:t>Italy</a:t>
            </a:r>
            <a:endParaRPr lang="it-IT" dirty="0">
              <a:solidFill>
                <a:schemeClr val="bg1"/>
              </a:solidFill>
            </a:endParaRPr>
          </a:p>
        </p:txBody>
      </p:sp>
    </p:spTree>
    <p:extLst>
      <p:ext uri="{BB962C8B-B14F-4D97-AF65-F5344CB8AC3E}">
        <p14:creationId xmlns:p14="http://schemas.microsoft.com/office/powerpoint/2010/main" val="15599898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8438"/>
                                        </p:tgtEl>
                                        <p:attrNameLst>
                                          <p:attrName>style.visibility</p:attrName>
                                        </p:attrNameLst>
                                      </p:cBhvr>
                                      <p:to>
                                        <p:strVal val="visible"/>
                                      </p:to>
                                    </p:set>
                                    <p:anim calcmode="lin" valueType="num">
                                      <p:cBhvr additive="base">
                                        <p:cTn id="13" dur="500" fill="hold"/>
                                        <p:tgtEl>
                                          <p:spTgt spid="18438"/>
                                        </p:tgtEl>
                                        <p:attrNameLst>
                                          <p:attrName>ppt_x</p:attrName>
                                        </p:attrNameLst>
                                      </p:cBhvr>
                                      <p:tavLst>
                                        <p:tav tm="0">
                                          <p:val>
                                            <p:strVal val="#ppt_x"/>
                                          </p:val>
                                        </p:tav>
                                        <p:tav tm="100000">
                                          <p:val>
                                            <p:strVal val="#ppt_x"/>
                                          </p:val>
                                        </p:tav>
                                      </p:tavLst>
                                    </p:anim>
                                    <p:anim calcmode="lin" valueType="num">
                                      <p:cBhvr additive="base">
                                        <p:cTn id="14" dur="500" fill="hold"/>
                                        <p:tgtEl>
                                          <p:spTgt spid="184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639762"/>
            <a:ext cx="8534400" cy="758825"/>
          </a:xfrm>
        </p:spPr>
        <p:txBody>
          <a:bodyPr>
            <a:normAutofit fontScale="90000"/>
          </a:bodyPr>
          <a:lstStyle/>
          <a:p>
            <a:pPr>
              <a:defRPr/>
            </a:pPr>
            <a:r>
              <a:rPr lang="it-IT" sz="2800" dirty="0" smtClean="0">
                <a:ea typeface="+mj-ea"/>
              </a:rPr>
              <a:t>Report CeDAP 2009 </a:t>
            </a:r>
            <a:r>
              <a:rPr lang="it-IT" sz="2800" dirty="0">
                <a:ea typeface="+mj-ea"/>
              </a:rPr>
              <a:t/>
            </a:r>
            <a:br>
              <a:rPr lang="it-IT" sz="2800" dirty="0">
                <a:ea typeface="+mj-ea"/>
              </a:rPr>
            </a:br>
            <a:r>
              <a:rPr lang="it-IT" sz="2000" i="1" dirty="0" smtClean="0">
                <a:ea typeface="+mj-ea"/>
              </a:rPr>
              <a:t>Certificate of care during childbirth</a:t>
            </a:r>
            <a:endParaRPr lang="it-IT" sz="2000" i="1" dirty="0">
              <a:ea typeface="+mj-ea"/>
            </a:endParaRPr>
          </a:p>
        </p:txBody>
      </p:sp>
      <p:pic>
        <p:nvPicPr>
          <p:cNvPr id="1843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503363" y="1557338"/>
            <a:ext cx="6597650" cy="4902200"/>
          </a:xfrm>
          <a:noFill/>
        </p:spPr>
      </p:pic>
      <p:sp>
        <p:nvSpPr>
          <p:cNvPr id="5" name="Segnaposto numero diapositiva 4"/>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600467E-6976-3C47-9ED8-5BD5406F0BE7}" type="slidenum">
              <a:rPr lang="it-IT">
                <a:solidFill>
                  <a:srgbClr val="7B9899"/>
                </a:solidFill>
              </a:rPr>
              <a:pPr eaLnBrk="1" hangingPunct="1"/>
              <a:t>8</a:t>
            </a:fld>
            <a:endParaRPr lang="it-IT">
              <a:solidFill>
                <a:srgbClr val="7B9899"/>
              </a:solidFill>
            </a:endParaRPr>
          </a:p>
        </p:txBody>
      </p:sp>
      <p:sp>
        <p:nvSpPr>
          <p:cNvPr id="3" name="Rectangle 2"/>
          <p:cNvSpPr/>
          <p:nvPr/>
        </p:nvSpPr>
        <p:spPr>
          <a:xfrm>
            <a:off x="1547813" y="2924175"/>
            <a:ext cx="6480175" cy="144463"/>
          </a:xfrm>
          <a:prstGeom prst="rect">
            <a:avLst/>
          </a:prstGeom>
          <a:solidFill>
            <a:schemeClr val="accent1">
              <a:alpha val="24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Callout 2 3"/>
          <p:cNvSpPr/>
          <p:nvPr/>
        </p:nvSpPr>
        <p:spPr>
          <a:xfrm>
            <a:off x="5773132" y="1128836"/>
            <a:ext cx="1757598" cy="428502"/>
          </a:xfrm>
          <a:prstGeom prst="borderCallout2">
            <a:avLst>
              <a:gd name="adj1" fmla="val 18750"/>
              <a:gd name="adj2" fmla="val -8333"/>
              <a:gd name="adj3" fmla="val 18750"/>
              <a:gd name="adj4" fmla="val -16667"/>
              <a:gd name="adj5" fmla="val 414855"/>
              <a:gd name="adj6" fmla="val -32068"/>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CasellaDiTesto 6"/>
          <p:cNvSpPr txBox="1"/>
          <p:nvPr/>
        </p:nvSpPr>
        <p:spPr>
          <a:xfrm>
            <a:off x="5891447" y="1154861"/>
            <a:ext cx="1505641" cy="369332"/>
          </a:xfrm>
          <a:prstGeom prst="rect">
            <a:avLst/>
          </a:prstGeom>
          <a:noFill/>
        </p:spPr>
        <p:txBody>
          <a:bodyPr wrap="none" rtlCol="0">
            <a:spAutoFit/>
          </a:bodyPr>
          <a:lstStyle/>
          <a:p>
            <a:r>
              <a:rPr lang="it-IT" dirty="0" smtClean="0"/>
              <a:t>Home </a:t>
            </a:r>
            <a:r>
              <a:rPr lang="it-IT" dirty="0" err="1" smtClean="0"/>
              <a:t>births</a:t>
            </a:r>
            <a:endParaRPr lang="it-IT" dirty="0"/>
          </a:p>
        </p:txBody>
      </p:sp>
      <p:sp>
        <p:nvSpPr>
          <p:cNvPr id="8" name="Freccia destra 7"/>
          <p:cNvSpPr/>
          <p:nvPr/>
        </p:nvSpPr>
        <p:spPr>
          <a:xfrm rot="2716149">
            <a:off x="2515581" y="2182240"/>
            <a:ext cx="628630" cy="355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079695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olo 1"/>
          <p:cNvSpPr>
            <a:spLocks noGrp="1"/>
          </p:cNvSpPr>
          <p:nvPr>
            <p:ph type="title"/>
          </p:nvPr>
        </p:nvSpPr>
        <p:spPr>
          <a:xfrm>
            <a:off x="426981" y="-171718"/>
            <a:ext cx="7024744" cy="1143000"/>
          </a:xfrm>
        </p:spPr>
        <p:txBody>
          <a:bodyPr>
            <a:normAutofit/>
          </a:bodyPr>
          <a:lstStyle/>
          <a:p>
            <a:pPr eaLnBrk="1" hangingPunct="1"/>
            <a:r>
              <a:rPr lang="it-IT" sz="1800" dirty="0">
                <a:solidFill>
                  <a:srgbClr val="7B9899"/>
                </a:solidFill>
                <a:latin typeface="Georgia" charset="0"/>
              </a:rPr>
              <a:t>Report </a:t>
            </a:r>
            <a:r>
              <a:rPr lang="it-IT" sz="1800" dirty="0" err="1">
                <a:solidFill>
                  <a:srgbClr val="7B9899"/>
                </a:solidFill>
                <a:latin typeface="Georgia" charset="0"/>
              </a:rPr>
              <a:t>CeDAP</a:t>
            </a:r>
            <a:r>
              <a:rPr lang="it-IT" sz="1800" dirty="0">
                <a:solidFill>
                  <a:srgbClr val="7B9899"/>
                </a:solidFill>
                <a:latin typeface="Georgia" charset="0"/>
              </a:rPr>
              <a:t> 2009 - </a:t>
            </a:r>
            <a:r>
              <a:rPr lang="it-IT" sz="1800" dirty="0" err="1">
                <a:solidFill>
                  <a:srgbClr val="7B9899"/>
                </a:solidFill>
                <a:latin typeface="Georgia" charset="0"/>
              </a:rPr>
              <a:t>Pregnancy</a:t>
            </a:r>
            <a:endParaRPr lang="it-IT" sz="1800" dirty="0">
              <a:solidFill>
                <a:srgbClr val="7B9899"/>
              </a:solidFill>
              <a:latin typeface="Georgia" charset="0"/>
            </a:endParaRPr>
          </a:p>
        </p:txBody>
      </p:sp>
      <p:pic>
        <p:nvPicPr>
          <p:cNvPr id="1945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791" y="1302759"/>
            <a:ext cx="6124575" cy="487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e 6"/>
          <p:cNvSpPr/>
          <p:nvPr/>
        </p:nvSpPr>
        <p:spPr>
          <a:xfrm>
            <a:off x="4307783" y="2312988"/>
            <a:ext cx="682625" cy="360362"/>
          </a:xfrm>
          <a:prstGeom prst="ellipse">
            <a:avLst/>
          </a:prstGeom>
          <a:noFill/>
          <a:ln w="190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0485" name="CasellaDiTesto 7"/>
          <p:cNvSpPr txBox="1">
            <a:spLocks noChangeArrowheads="1"/>
          </p:cNvSpPr>
          <p:nvPr/>
        </p:nvSpPr>
        <p:spPr bwMode="auto">
          <a:xfrm>
            <a:off x="812252" y="4270303"/>
            <a:ext cx="56419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it-IT" sz="2400" dirty="0">
                <a:solidFill>
                  <a:srgbClr val="002060"/>
                </a:solidFill>
              </a:rPr>
              <a:t>No </a:t>
            </a:r>
            <a:r>
              <a:rPr lang="it-IT" sz="2400" dirty="0" err="1">
                <a:solidFill>
                  <a:srgbClr val="002060"/>
                </a:solidFill>
              </a:rPr>
              <a:t>difference</a:t>
            </a:r>
            <a:r>
              <a:rPr lang="it-IT" sz="2400" dirty="0">
                <a:solidFill>
                  <a:srgbClr val="002060"/>
                </a:solidFill>
              </a:rPr>
              <a:t> </a:t>
            </a:r>
            <a:r>
              <a:rPr lang="it-IT" sz="2400" dirty="0" err="1">
                <a:solidFill>
                  <a:srgbClr val="002060"/>
                </a:solidFill>
              </a:rPr>
              <a:t>between</a:t>
            </a:r>
            <a:r>
              <a:rPr lang="it-IT" sz="2400" dirty="0">
                <a:solidFill>
                  <a:srgbClr val="002060"/>
                </a:solidFill>
              </a:rPr>
              <a:t> high and </a:t>
            </a:r>
            <a:r>
              <a:rPr lang="it-IT" sz="2400" dirty="0" err="1">
                <a:solidFill>
                  <a:srgbClr val="002060"/>
                </a:solidFill>
              </a:rPr>
              <a:t>low</a:t>
            </a:r>
            <a:r>
              <a:rPr lang="it-IT" sz="2400" dirty="0">
                <a:solidFill>
                  <a:srgbClr val="002060"/>
                </a:solidFill>
              </a:rPr>
              <a:t> </a:t>
            </a:r>
            <a:r>
              <a:rPr lang="it-IT" sz="2400" dirty="0" err="1">
                <a:solidFill>
                  <a:srgbClr val="002060"/>
                </a:solidFill>
              </a:rPr>
              <a:t>risk</a:t>
            </a:r>
            <a:endParaRPr lang="it-IT" sz="2400" dirty="0">
              <a:solidFill>
                <a:srgbClr val="002060"/>
              </a:solidFill>
            </a:endParaRPr>
          </a:p>
          <a:p>
            <a:pPr eaLnBrk="1" hangingPunct="1"/>
            <a:r>
              <a:rPr lang="it-IT" sz="2400" dirty="0">
                <a:solidFill>
                  <a:srgbClr val="002060"/>
                </a:solidFill>
              </a:rPr>
              <a:t>5.35 vs 5.25</a:t>
            </a:r>
          </a:p>
        </p:txBody>
      </p:sp>
      <p:sp>
        <p:nvSpPr>
          <p:cNvPr id="6" name="Segnaposto numero diapositiva 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2AD5BED-5776-8248-B33A-02E1BAF8F1A8}" type="slidenum">
              <a:rPr lang="it-IT">
                <a:solidFill>
                  <a:srgbClr val="7B9899"/>
                </a:solidFill>
              </a:rPr>
              <a:pPr eaLnBrk="1" hangingPunct="1"/>
              <a:t>9</a:t>
            </a:fld>
            <a:endParaRPr lang="it-IT">
              <a:solidFill>
                <a:srgbClr val="7B9899"/>
              </a:solidFill>
            </a:endParaRPr>
          </a:p>
        </p:txBody>
      </p:sp>
      <p:sp>
        <p:nvSpPr>
          <p:cNvPr id="9" name="Rettangolo 8"/>
          <p:cNvSpPr/>
          <p:nvPr/>
        </p:nvSpPr>
        <p:spPr>
          <a:xfrm>
            <a:off x="3481867" y="5823959"/>
            <a:ext cx="2663825" cy="35877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8" name="Rectangle 7"/>
          <p:cNvSpPr/>
          <p:nvPr/>
        </p:nvSpPr>
        <p:spPr>
          <a:xfrm>
            <a:off x="1145991" y="2423565"/>
            <a:ext cx="6048375" cy="144463"/>
          </a:xfrm>
          <a:prstGeom prst="rect">
            <a:avLst/>
          </a:prstGeom>
          <a:solidFill>
            <a:schemeClr val="accent1">
              <a:alpha val="24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29468999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5"/>
                                        </p:tgtEl>
                                        <p:attrNameLst>
                                          <p:attrName>style.visibility</p:attrName>
                                        </p:attrNameLst>
                                      </p:cBhvr>
                                      <p:to>
                                        <p:strVal val="visible"/>
                                      </p:to>
                                    </p:set>
                                    <p:anim calcmode="lin" valueType="num">
                                      <p:cBhvr additive="base">
                                        <p:cTn id="19" dur="500" fill="hold"/>
                                        <p:tgtEl>
                                          <p:spTgt spid="20485"/>
                                        </p:tgtEl>
                                        <p:attrNameLst>
                                          <p:attrName>ppt_x</p:attrName>
                                        </p:attrNameLst>
                                      </p:cBhvr>
                                      <p:tavLst>
                                        <p:tav tm="0">
                                          <p:val>
                                            <p:strVal val="#ppt_x"/>
                                          </p:val>
                                        </p:tav>
                                        <p:tav tm="100000">
                                          <p:val>
                                            <p:strVal val="#ppt_x"/>
                                          </p:val>
                                        </p:tav>
                                      </p:tavLst>
                                    </p:anim>
                                    <p:anim calcmode="lin" valueType="num">
                                      <p:cBhvr additive="base">
                                        <p:cTn id="20" dur="500" fill="hold"/>
                                        <p:tgtEl>
                                          <p:spTgt spid="204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485" grpId="0"/>
      <p:bldP spid="9" grpId="0" animBg="1"/>
      <p:bldP spid="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Impostazioni personalizzate 3">
      <a:dk1>
        <a:sysClr val="windowText" lastClr="000000"/>
      </a:dk1>
      <a:lt1>
        <a:sysClr val="window" lastClr="FFFFFF"/>
      </a:lt1>
      <a:dk2>
        <a:srgbClr val="1F497D"/>
      </a:dk2>
      <a:lt2>
        <a:srgbClr val="A1AFEE"/>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1345</TotalTime>
  <Words>6375</Words>
  <Application>Microsoft Macintosh PowerPoint</Application>
  <PresentationFormat>Presentazione su schermo (4:3)</PresentationFormat>
  <Paragraphs>560</Paragraphs>
  <Slides>69</Slides>
  <Notes>27</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69</vt:i4>
      </vt:variant>
    </vt:vector>
  </HeadingPairs>
  <TitlesOfParts>
    <vt:vector size="71" baseType="lpstr">
      <vt:lpstr>Austin</vt:lpstr>
      <vt:lpstr>Fotografia di Photo Editor </vt:lpstr>
      <vt:lpstr>Water birth…and surroundings!</vt:lpstr>
      <vt:lpstr>Programme </vt:lpstr>
      <vt:lpstr>Presentazione di PowerPoint</vt:lpstr>
      <vt:lpstr>Presentazione di PowerPoint</vt:lpstr>
      <vt:lpstr>Presentazione di PowerPoint</vt:lpstr>
      <vt:lpstr>Presentazione di PowerPoint</vt:lpstr>
      <vt:lpstr>Presentazione di PowerPoint</vt:lpstr>
      <vt:lpstr>Report CeDAP 2009  Certificate of care during childbirth</vt:lpstr>
      <vt:lpstr>Report CeDAP 2009 - Pregnancy</vt:lpstr>
      <vt:lpstr>Report CeDAP 2009 - Birth</vt:lpstr>
      <vt:lpstr>Presentazione di PowerPoint</vt:lpstr>
      <vt:lpstr>Presentazione di PowerPoint</vt:lpstr>
      <vt:lpstr>University reform (from 1994 – to 2014)</vt:lpstr>
      <vt:lpstr>Presentazione di PowerPoint</vt:lpstr>
      <vt:lpstr>Research groups </vt:lpstr>
      <vt:lpstr>‘We need to have new midwifery reasearch groups’…</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Trichotomy </vt:lpstr>
      <vt:lpstr>Diuresis </vt:lpstr>
      <vt:lpstr>Examination </vt:lpstr>
      <vt:lpstr>Monitoring BCF </vt:lpstr>
      <vt:lpstr>Management  of pain</vt:lpstr>
      <vt:lpstr>Second Stage</vt:lpstr>
      <vt:lpstr>Maternal Position </vt:lpstr>
      <vt:lpstr>Care to the perineum</vt:lpstr>
      <vt:lpstr>Support to the third stage</vt:lpstr>
      <vt:lpstr>Care after birth – Postpartum care</vt:lpstr>
      <vt:lpstr>Presentazione di PowerPoint</vt:lpstr>
      <vt:lpstr>MIDWIFERY PARTNERSHIP MODEL working with woman (1995, 1998)</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Maternal benefits</vt:lpstr>
      <vt:lpstr>Maternal benefits</vt:lpstr>
      <vt:lpstr>Presentazione di PowerPoint</vt:lpstr>
      <vt:lpstr>Neonatal benefits</vt:lpstr>
      <vt:lpstr>Inclusion criteria</vt:lpstr>
      <vt:lpstr>Midwifery care in labor: FIRST STAGE</vt:lpstr>
      <vt:lpstr>The changing midwifery care  with the use of water: FIRST STAGE</vt:lpstr>
      <vt:lpstr>Presentazione di PowerPoint</vt:lpstr>
      <vt:lpstr>Presentazione di PowerPoint</vt:lpstr>
      <vt:lpstr>Midwifery care during  the Second Stage </vt:lpstr>
      <vt:lpstr>The changing midwifery care  with the use of water: SECOND STAGE</vt:lpstr>
      <vt:lpstr>The changing midwifery care  with the use of water: SECOND STAGE</vt:lpstr>
      <vt:lpstr>The changing midwifery care  with the use of water: THIRD STAGE</vt:lpstr>
      <vt:lpstr>Presentazione di PowerPoint</vt:lpstr>
      <vt:lpstr>Presentazione di PowerPoint</vt:lpstr>
      <vt:lpstr>‘Save the Midwife’   1987</vt:lpstr>
      <vt:lpstr>Presentazione di PowerPoint</vt:lpstr>
      <vt:lpstr>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Assistenza ostetrica al travaglio e parto</dc:title>
  <dc:creator>Daniele Colombo</dc:creator>
  <cp:lastModifiedBy>antonella Nespoli</cp:lastModifiedBy>
  <cp:revision>77</cp:revision>
  <dcterms:created xsi:type="dcterms:W3CDTF">2012-11-26T23:27:41Z</dcterms:created>
  <dcterms:modified xsi:type="dcterms:W3CDTF">2014-11-02T07:25:49Z</dcterms:modified>
</cp:coreProperties>
</file>