
<file path=[Content_Types].xml><?xml version="1.0" encoding="utf-8"?>
<Types xmlns="http://schemas.openxmlformats.org/package/2006/content-types">
  <Override PartName="/docProps/core.xml" ContentType="application/vnd.openxmlformats-package.core-properties+xml"/>
  <Override PartName="/ppt/presentation.xml" ContentType="application/vnd.openxmlformats-officedocument.presentationml.presentation.main+xml"/>
  <Override PartName="/ppt/slides/slide1.xml" ContentType="application/vnd.openxmlformats-officedocument.presentationml.slide+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slideLayouts/slideLayout8.xml" ContentType="application/vnd.openxmlformats-officedocument.presentationml.slideLayout+xml"/>
  <Override PartName="/ppt/slideLayouts/slideLayout3.xml" ContentType="application/vnd.openxmlformats-officedocument.presentationml.slideLayout+xml"/>
  <Override PartName="/ppt/slideLayouts/slideLayout7.xml" ContentType="application/vnd.openxmlformats-officedocument.presentationml.slideLayout+xml"/>
  <Override PartName="/ppt/theme/theme1.xml" ContentType="application/vnd.openxmlformats-officedocument.theme+xml"/>
  <Override PartName="/ppt/slideLayouts/slideLayout2.xml" ContentType="application/vnd.openxmlformats-officedocument.presentationml.slideLayout+xml"/>
  <Override PartName="/ppt/slideLayouts/slideLayout6.xml" ContentType="application/vnd.openxmlformats-officedocument.presentationml.slideLayout+xml"/>
  <Override PartName="/ppt/slideLayouts/slideLayout11.xml" ContentType="application/vnd.openxmlformats-officedocument.presentationml.slideLayout+xml"/>
  <Override PartName="/ppt/slideLayouts/slideLayout5.xml" ContentType="application/vnd.openxmlformats-officedocument.presentationml.slideLayout+xml"/>
  <Override PartName="/ppt/slideLayouts/slideLayout10.xml" ContentType="application/vnd.openxmlformats-officedocument.presentationml.slideLayout+xml"/>
  <Override PartName="/ppt/slideLayouts/slideLayout4.xml" ContentType="application/vnd.openxmlformats-officedocument.presentationml.slideLayout+xml"/>
  <Override PartName="/ppt/slideLayouts/slideLayout9.xml" ContentType="application/vnd.openxmlformats-officedocument.presentationml.slideLayout+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handoutMasters/handoutMaster1.xml" ContentType="application/vnd.openxmlformats-officedocument.presentationml.handoutMaster+xml"/>
  <Override PartName="/ppt/theme/theme3.xml" ContentType="application/vnd.openxmlformats-officedocument.theme+xml"/>
  <Override PartName="/ppt/tableStyles.xml" ContentType="application/vnd.openxmlformats-officedocument.presentationml.tableStyles+xml"/>
  <Override PartName="/ppt/notesMasters/notesMaster1.xml" ContentType="application/vnd.openxmlformats-officedocument.presentationml.notesMaster+xml"/>
  <Override PartName="/ppt/theme/theme2.xml" ContentType="application/vnd.openxmlformats-officedocument.theme+xml"/>
  <Override PartName="/ppt/viewProps.xml" ContentType="application/vnd.openxmlformats-officedocument.presentationml.viewProps+xml"/>
  <Override PartName="/ppt/presProps.xml" ContentType="application/vnd.openxmlformats-officedocument.presentationml.presProps+xml"/>
  <Override PartName="/docProps/app.xml" ContentType="application/vnd.openxmlformats-officedocument.extended-properties+xml"/>
  <Default Extension="png" ContentType="image/png"/>
  <Default Extension="jpeg" ContentType="image/jpeg"/>
  <Default Extension="rels" ContentType="application/vnd.openxmlformats-package.relationships+xml"/>
  <Default Extension="xml" ContentType="application/xml"/>
</Types>
</file>

<file path=_rels/.rels>&#65279;<?xml version="1.0" encoding="UTF-8" standalone="yes"?>
<Relationships xmlns="http://schemas.openxmlformats.org/package/2006/relationships">
  <Relationship Id="rId3" Type="http://schemas.openxmlformats.org/package/2006/relationships/metadata/core-properties" Target="docProps/core.xml" />
  <Relationship Id="rId2" Type="http://schemas.openxmlformats.org/package/2006/relationships/metadata/thumbnail" Target="docProps/thumbnail.jpeg" />
  <Relationship Id="rId1" Type="http://schemas.openxmlformats.org/officeDocument/2006/relationships/officeDocument" Target="ppt/presentation.xml" />
  <Relationship Id="rId4" Type="http://schemas.openxmlformats.org/officeDocument/2006/relationships/extended-properties" Target="docProps/app.xml" />
</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54" r:id="rId1"/>
  </p:sldMasterIdLst>
  <p:notesMasterIdLst>
    <p:notesMasterId r:id="rId20"/>
  </p:notesMasterIdLst>
  <p:handoutMasterIdLst>
    <p:handoutMasterId r:id="rId21"/>
  </p:handoutMasterIdLst>
  <p:sldIdLst>
    <p:sldId id="256" r:id="rId2"/>
    <p:sldId id="258" r:id="rId3"/>
    <p:sldId id="259" r:id="rId4"/>
    <p:sldId id="261" r:id="rId5"/>
    <p:sldId id="276" r:id="rId6"/>
    <p:sldId id="274" r:id="rId7"/>
    <p:sldId id="275" r:id="rId8"/>
    <p:sldId id="264" r:id="rId9"/>
    <p:sldId id="265" r:id="rId10"/>
    <p:sldId id="266" r:id="rId11"/>
    <p:sldId id="277" r:id="rId12"/>
    <p:sldId id="267" r:id="rId13"/>
    <p:sldId id="268" r:id="rId14"/>
    <p:sldId id="269" r:id="rId15"/>
    <p:sldId id="270" r:id="rId16"/>
    <p:sldId id="271" r:id="rId17"/>
    <p:sldId id="272" r:id="rId18"/>
    <p:sldId id="273" r:id="rId19"/>
  </p:sldIdLst>
  <p:sldSz cx="9144000" cy="6858000" type="screen4x3"/>
  <p:notesSz cx="6797675" cy="9926638"/>
  <p:defaultTextStyle>
    <a:defPPr>
      <a:defRPr lang="en-GB"/>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000099"/>
    <a:srgbClr val="FFFF00"/>
    <a:srgbClr val="FF0000"/>
    <a:srgbClr val="33CCCC"/>
    <a:srgbClr val="000066"/>
    <a:srgbClr val="292929"/>
    <a:srgbClr val="777777"/>
    <a:srgbClr val="B925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34587" autoAdjust="0"/>
    <p:restoredTop sz="95210" autoAdjust="0"/>
  </p:normalViewPr>
  <p:slideViewPr>
    <p:cSldViewPr snapToGrid="0" snapToObjects="1">
      <p:cViewPr varScale="1">
        <p:scale>
          <a:sx n="49" d="100"/>
          <a:sy n="49" d="100"/>
        </p:scale>
        <p:origin x="-682" y="-82"/>
      </p:cViewPr>
      <p:guideLst>
        <p:guide orient="horz" pos="1075"/>
        <p:guide orient="horz" pos="3328"/>
        <p:guide pos="2395"/>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snapToObjects="1">
      <p:cViewPr varScale="1">
        <p:scale>
          <a:sx n="85" d="100"/>
          <a:sy n="85" d="100"/>
        </p:scale>
        <p:origin x="-3834" y="-102"/>
      </p:cViewPr>
      <p:guideLst>
        <p:guide orient="horz" pos="3127"/>
        <p:guide pos="2141"/>
      </p:guideLst>
    </p:cSldViewPr>
  </p:notesViewPr>
  <p:gridSpacing cx="72008" cy="72008"/>
</p:viewPr>
</file>

<file path=ppt/_rels/presentation.xml.rels>&#65279;<?xml version="1.0" encoding="UTF-8" standalone="yes"?>
<Relationships xmlns="http://schemas.openxmlformats.org/package/2006/relationships">
  <Relationship Id="rId2" Type="http://schemas.openxmlformats.org/officeDocument/2006/relationships/slide" Target="slides/slide1.xml" />
  <Relationship Id="rId3" Type="http://schemas.openxmlformats.org/officeDocument/2006/relationships/slide" Target="slides/slide2.xml" />
  <Relationship Id="rId4" Type="http://schemas.openxmlformats.org/officeDocument/2006/relationships/slide" Target="slides/slide3.xml" />
  <Relationship Id="rId5" Type="http://schemas.openxmlformats.org/officeDocument/2006/relationships/slide" Target="slides/slide4.xml" />
  <Relationship Id="rId6" Type="http://schemas.openxmlformats.org/officeDocument/2006/relationships/slide" Target="slides/slide5.xml" />
  <Relationship Id="rId7" Type="http://schemas.openxmlformats.org/officeDocument/2006/relationships/slide" Target="slides/slide6.xml" />
  <Relationship Id="rId8" Type="http://schemas.openxmlformats.org/officeDocument/2006/relationships/slide" Target="slides/slide7.xml" />
  <Relationship Id="rId9" Type="http://schemas.openxmlformats.org/officeDocument/2006/relationships/slide" Target="slides/slide8.xml" />
  <Relationship Id="rId10" Type="http://schemas.openxmlformats.org/officeDocument/2006/relationships/slide" Target="slides/slide9.xml" />
  <Relationship Id="rId11" Type="http://schemas.openxmlformats.org/officeDocument/2006/relationships/slide" Target="slides/slide10.xml" />
  <Relationship Id="rId12" Type="http://schemas.openxmlformats.org/officeDocument/2006/relationships/slide" Target="slides/slide11.xml" />
  <Relationship Id="rId13" Type="http://schemas.openxmlformats.org/officeDocument/2006/relationships/slide" Target="slides/slide12.xml" />
  <Relationship Id="rId14" Type="http://schemas.openxmlformats.org/officeDocument/2006/relationships/slide" Target="slides/slide13.xml" />
  <Relationship Id="rId15" Type="http://schemas.openxmlformats.org/officeDocument/2006/relationships/slide" Target="slides/slide14.xml" />
  <Relationship Id="rId16" Type="http://schemas.openxmlformats.org/officeDocument/2006/relationships/slide" Target="slides/slide15.xml" />
  <Relationship Id="rId17" Type="http://schemas.openxmlformats.org/officeDocument/2006/relationships/slide" Target="slides/slide16.xml" />
  <Relationship Id="rId18" Type="http://schemas.openxmlformats.org/officeDocument/2006/relationships/slide" Target="slides/slide17.xml" />
  <Relationship Id="rId19" Type="http://schemas.openxmlformats.org/officeDocument/2006/relationships/slide" Target="slides/slide18.xml" />
  <Relationship Id="rId21" Type="http://schemas.openxmlformats.org/officeDocument/2006/relationships/handoutMaster" Target="handoutMasters/handoutMaster1.xml" />
  <Relationship Id="rId25" Type="http://schemas.openxmlformats.org/officeDocument/2006/relationships/tableStyles" Target="tableStyles.xml" />
  <Relationship Id="rId20" Type="http://schemas.openxmlformats.org/officeDocument/2006/relationships/notesMaster" Target="notesMasters/notesMaster1.xml" />
  <Relationship Id="rId1" Type="http://schemas.openxmlformats.org/officeDocument/2006/relationships/slideMaster" Target="slideMasters/slideMaster1.xml" />
  <Relationship Id="rId24" Type="http://schemas.openxmlformats.org/officeDocument/2006/relationships/theme" Target="theme/theme1.xml" />
  <Relationship Id="rId23" Type="http://schemas.openxmlformats.org/officeDocument/2006/relationships/viewProps" Target="viewProps.xml" />
  <Relationship Id="rId22" Type="http://schemas.openxmlformats.org/officeDocument/2006/relationships/presProps" Target="presProps.xml" />
</Relationships>
</file>

<file path=ppt/handoutMasters/_rels/handoutMaster1.xml.rels>&#65279;<?xml version="1.0" encoding="UTF-8" standalone="yes"?>
<Relationships xmlns="http://schemas.openxmlformats.org/package/2006/relationships">
  <Relationship Id="rId1" Type="http://schemas.openxmlformats.org/officeDocument/2006/relationships/theme" Target="../theme/theme3.xml" />
</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620877811"/>
      </p:ext>
    </p:extLst>
  </p:cSld>
  <p:clrMap bg1="lt1" tx1="dk1" bg2="lt2" tx2="dk2" accent1="accent1" accent2="accent2" accent3="accent3" accent4="accent4" accent5="accent5" accent6="accent6" hlink="hlink" folHlink="folHlink"/>
</p:handoutMaster>
</file>

<file path=ppt/notesMasters/_rels/notesMaster1.xml.rels>&#65279;<?xml version="1.0" encoding="UTF-8" standalone="yes"?>
<Relationships xmlns="http://schemas.openxmlformats.org/package/2006/relationships">
  <Relationship Id="rId1" Type="http://schemas.openxmlformats.org/officeDocument/2006/relationships/theme" Target="../theme/theme2.xml" />
</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18079" y="1"/>
            <a:ext cx="2921253" cy="4569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9483" tIns="0" rIns="19483" bIns="0" numCol="1" anchor="t" anchorCtr="0" compatLnSpc="1">
            <a:prstTxWarp prst="textNoShape">
              <a:avLst/>
            </a:prstTxWarp>
          </a:bodyPr>
          <a:lstStyle>
            <a:lvl1pPr defTabSz="779463" eaLnBrk="0" hangingPunct="0">
              <a:defRPr sz="1000" i="1">
                <a:latin typeface="Microsoft Sans Serif" pitchFamily="34" charset="0"/>
              </a:defRPr>
            </a:lvl1pPr>
          </a:lstStyle>
          <a:p>
            <a:endParaRPr lang="en-US" dirty="0"/>
          </a:p>
        </p:txBody>
      </p:sp>
      <p:sp>
        <p:nvSpPr>
          <p:cNvPr id="2051" name="Rectangle 3"/>
          <p:cNvSpPr>
            <a:spLocks noGrp="1" noChangeArrowheads="1"/>
          </p:cNvSpPr>
          <p:nvPr>
            <p:ph type="dt" idx="1"/>
          </p:nvPr>
        </p:nvSpPr>
        <p:spPr bwMode="auto">
          <a:xfrm>
            <a:off x="3858344" y="1"/>
            <a:ext cx="2921252" cy="4569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9483" tIns="0" rIns="19483" bIns="0" numCol="1" anchor="t" anchorCtr="0" compatLnSpc="1">
            <a:prstTxWarp prst="textNoShape">
              <a:avLst/>
            </a:prstTxWarp>
          </a:bodyPr>
          <a:lstStyle>
            <a:lvl1pPr algn="r" defTabSz="779463" eaLnBrk="0" hangingPunct="0">
              <a:defRPr sz="1000" i="1">
                <a:latin typeface="Microsoft Sans Serif" pitchFamily="34" charset="0"/>
              </a:defRPr>
            </a:lvl1pPr>
          </a:lstStyle>
          <a:p>
            <a:endParaRPr lang="en-US" dirty="0"/>
          </a:p>
        </p:txBody>
      </p:sp>
      <p:sp>
        <p:nvSpPr>
          <p:cNvPr id="5124" name="Rectangle 4"/>
          <p:cNvSpPr>
            <a:spLocks noGrp="1" noRot="1" noChangeAspect="1" noChangeArrowheads="1" noTextEdit="1"/>
          </p:cNvSpPr>
          <p:nvPr>
            <p:ph type="sldImg" idx="2"/>
          </p:nvPr>
        </p:nvSpPr>
        <p:spPr bwMode="auto">
          <a:xfrm>
            <a:off x="963613" y="768350"/>
            <a:ext cx="4872037" cy="3654425"/>
          </a:xfrm>
          <a:prstGeom prst="rect">
            <a:avLst/>
          </a:prstGeom>
          <a:noFill/>
          <a:ln w="12700">
            <a:solidFill>
              <a:schemeClr val="tx1"/>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2053" name="Rectangle 5"/>
          <p:cNvSpPr>
            <a:spLocks noGrp="1" noChangeArrowheads="1"/>
          </p:cNvSpPr>
          <p:nvPr>
            <p:ph type="body" sz="quarter" idx="3"/>
          </p:nvPr>
        </p:nvSpPr>
        <p:spPr bwMode="auto">
          <a:xfrm>
            <a:off x="941611" y="4733165"/>
            <a:ext cx="4914454" cy="44312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4170" tIns="47085" rIns="94170" bIns="47085" numCol="1" anchor="t" anchorCtr="0" compatLnSpc="1">
            <a:prstTxWarp prst="textNoShape">
              <a:avLst/>
            </a:prstTxWarp>
          </a:bodyPr>
          <a:lstStyle/>
          <a:p>
            <a:pPr lvl="0"/>
            <a:r>
              <a:rPr lang="en-GB" noProof="0" dirty="0" smtClean="0"/>
              <a:t>Click to edit Master text styles</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p>
        </p:txBody>
      </p:sp>
      <p:sp>
        <p:nvSpPr>
          <p:cNvPr id="2054" name="Rectangle 6"/>
          <p:cNvSpPr>
            <a:spLocks noGrp="1" noChangeArrowheads="1"/>
          </p:cNvSpPr>
          <p:nvPr>
            <p:ph type="ftr" sz="quarter" idx="4"/>
          </p:nvPr>
        </p:nvSpPr>
        <p:spPr bwMode="auto">
          <a:xfrm>
            <a:off x="18079" y="9392948"/>
            <a:ext cx="2921253" cy="5336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9483" tIns="0" rIns="19483" bIns="0" numCol="1" anchor="b" anchorCtr="0" compatLnSpc="1">
            <a:prstTxWarp prst="textNoShape">
              <a:avLst/>
            </a:prstTxWarp>
          </a:bodyPr>
          <a:lstStyle>
            <a:lvl1pPr defTabSz="779463" eaLnBrk="0" hangingPunct="0">
              <a:defRPr sz="1000" i="1">
                <a:latin typeface="Microsoft Sans Serif" pitchFamily="34" charset="0"/>
              </a:defRPr>
            </a:lvl1pPr>
          </a:lstStyle>
          <a:p>
            <a:endParaRPr lang="en-US" dirty="0"/>
          </a:p>
        </p:txBody>
      </p:sp>
      <p:sp>
        <p:nvSpPr>
          <p:cNvPr id="2055" name="Rectangle 7"/>
          <p:cNvSpPr>
            <a:spLocks noGrp="1" noChangeArrowheads="1"/>
          </p:cNvSpPr>
          <p:nvPr>
            <p:ph type="sldNum" sz="quarter" idx="5"/>
          </p:nvPr>
        </p:nvSpPr>
        <p:spPr bwMode="auto">
          <a:xfrm>
            <a:off x="3858344" y="9392948"/>
            <a:ext cx="2921252" cy="5336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9483" tIns="0" rIns="19483" bIns="0" numCol="1" anchor="b" anchorCtr="0" compatLnSpc="1">
            <a:prstTxWarp prst="textNoShape">
              <a:avLst/>
            </a:prstTxWarp>
          </a:bodyPr>
          <a:lstStyle>
            <a:lvl1pPr algn="r" defTabSz="779463" eaLnBrk="0" hangingPunct="0">
              <a:defRPr sz="1000" i="1">
                <a:latin typeface="Microsoft Sans Serif" pitchFamily="34" charset="0"/>
              </a:defRPr>
            </a:lvl1pPr>
          </a:lstStyle>
          <a:p>
            <a:fld id="{A8ADCD60-2E83-4578-9040-7F1BF6B6D637}" type="slidenum">
              <a:rPr lang="en-GB"/>
              <a:pPr/>
              <a:t>‹#›</a:t>
            </a:fld>
            <a:endParaRPr lang="en-GB" dirty="0"/>
          </a:p>
        </p:txBody>
      </p:sp>
    </p:spTree>
    <p:extLst>
      <p:ext uri="{BB962C8B-B14F-4D97-AF65-F5344CB8AC3E}">
        <p14:creationId xmlns:p14="http://schemas.microsoft.com/office/powerpoint/2010/main" val="2745370867"/>
      </p:ext>
    </p:extLst>
  </p:cSld>
  <p:clrMap bg1="lt1" tx1="dk1" bg2="lt2" tx2="dk2" accent1="accent1" accent2="accent2" accent3="accent3" accent4="accent4" accent5="accent5" accent6="accent6" hlink="hlink" folHlink="folHlink"/>
  <p:notesStyle>
    <a:lvl1pPr algn="l" defTabSz="762000" rtl="0" eaLnBrk="0" fontAlgn="base" hangingPunct="0">
      <a:spcBef>
        <a:spcPct val="30000"/>
      </a:spcBef>
      <a:spcAft>
        <a:spcPct val="0"/>
      </a:spcAft>
      <a:defRPr sz="1200" kern="1200">
        <a:solidFill>
          <a:schemeClr val="tx1"/>
        </a:solidFill>
        <a:latin typeface="Microsoft Sans Serif" pitchFamily="34" charset="0"/>
        <a:ea typeface="+mn-ea"/>
        <a:cs typeface="+mn-cs"/>
      </a:defRPr>
    </a:lvl1pPr>
    <a:lvl2pPr marL="457200" algn="l" defTabSz="762000" rtl="0" eaLnBrk="0" fontAlgn="base" hangingPunct="0">
      <a:spcBef>
        <a:spcPct val="30000"/>
      </a:spcBef>
      <a:spcAft>
        <a:spcPct val="0"/>
      </a:spcAft>
      <a:defRPr sz="1200" kern="1200">
        <a:solidFill>
          <a:schemeClr val="tx1"/>
        </a:solidFill>
        <a:latin typeface="Microsoft Sans Serif" pitchFamily="34" charset="0"/>
        <a:ea typeface="+mn-ea"/>
        <a:cs typeface="+mn-cs"/>
      </a:defRPr>
    </a:lvl2pPr>
    <a:lvl3pPr marL="914400" algn="l" defTabSz="762000" rtl="0" eaLnBrk="0" fontAlgn="base" hangingPunct="0">
      <a:spcBef>
        <a:spcPct val="30000"/>
      </a:spcBef>
      <a:spcAft>
        <a:spcPct val="0"/>
      </a:spcAft>
      <a:defRPr sz="1200" kern="1200">
        <a:solidFill>
          <a:schemeClr val="tx1"/>
        </a:solidFill>
        <a:latin typeface="Microsoft Sans Serif" pitchFamily="34" charset="0"/>
        <a:ea typeface="+mn-ea"/>
        <a:cs typeface="+mn-cs"/>
      </a:defRPr>
    </a:lvl3pPr>
    <a:lvl4pPr marL="1371600" algn="l" defTabSz="762000" rtl="0" eaLnBrk="0" fontAlgn="base" hangingPunct="0">
      <a:spcBef>
        <a:spcPct val="30000"/>
      </a:spcBef>
      <a:spcAft>
        <a:spcPct val="0"/>
      </a:spcAft>
      <a:defRPr sz="1200" kern="1200">
        <a:solidFill>
          <a:schemeClr val="tx1"/>
        </a:solidFill>
        <a:latin typeface="Microsoft Sans Serif" pitchFamily="34" charset="0"/>
        <a:ea typeface="+mn-ea"/>
        <a:cs typeface="+mn-cs"/>
      </a:defRPr>
    </a:lvl4pPr>
    <a:lvl5pPr marL="1828800" algn="l" defTabSz="762000" rtl="0" eaLnBrk="0" fontAlgn="base" hangingPunct="0">
      <a:spcBef>
        <a:spcPct val="30000"/>
      </a:spcBef>
      <a:spcAft>
        <a:spcPct val="0"/>
      </a:spcAft>
      <a:defRPr sz="1200" kern="1200">
        <a:solidFill>
          <a:schemeClr val="tx1"/>
        </a:solidFill>
        <a:latin typeface="Microsoft Sans Serif"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&#65279;<?xml version="1.0" encoding="UTF-8" standalone="yes"?>
<Relationships xmlns="http://schemas.openxmlformats.org/package/2006/relationships">
  <Relationship Id="rId1" Type="http://schemas.openxmlformats.org/officeDocument/2006/relationships/slideMaster" Target="../slideMasters/slideMaster1.xml" />
</Relationships>
</file>

<file path=ppt/slideLayouts/_rels/slideLayout10.xml.rels>&#65279;<?xml version="1.0" encoding="UTF-8" standalone="yes"?>
<Relationships xmlns="http://schemas.openxmlformats.org/package/2006/relationships">
  <Relationship Id="rId1" Type="http://schemas.openxmlformats.org/officeDocument/2006/relationships/slideMaster" Target="../slideMasters/slideMaster1.xml" />
</Relationships>
</file>

<file path=ppt/slideLayouts/_rels/slideLayout11.xml.rels>&#65279;<?xml version="1.0" encoding="UTF-8" standalone="yes"?>
<Relationships xmlns="http://schemas.openxmlformats.org/package/2006/relationships">
  <Relationship Id="rId1" Type="http://schemas.openxmlformats.org/officeDocument/2006/relationships/slideMaster" Target="../slideMasters/slideMaster1.xml" />
</Relationships>
</file>

<file path=ppt/slideLayouts/_rels/slideLayout2.xml.rels>&#65279;<?xml version="1.0" encoding="UTF-8" standalone="yes"?>
<Relationships xmlns="http://schemas.openxmlformats.org/package/2006/relationships">
  <Relationship Id="rId1" Type="http://schemas.openxmlformats.org/officeDocument/2006/relationships/slideMaster" Target="../slideMasters/slideMaster1.xml" />
</Relationships>
</file>

<file path=ppt/slideLayouts/_rels/slideLayout3.xml.rels>&#65279;<?xml version="1.0" encoding="UTF-8" standalone="yes"?>
<Relationships xmlns="http://schemas.openxmlformats.org/package/2006/relationships">
  <Relationship Id="rId1" Type="http://schemas.openxmlformats.org/officeDocument/2006/relationships/slideMaster" Target="../slideMasters/slideMaster1.xml" />
</Relationships>
</file>

<file path=ppt/slideLayouts/_rels/slideLayout4.xml.rels>&#65279;<?xml version="1.0" encoding="UTF-8" standalone="yes"?>
<Relationships xmlns="http://schemas.openxmlformats.org/package/2006/relationships">
  <Relationship Id="rId1" Type="http://schemas.openxmlformats.org/officeDocument/2006/relationships/slideMaster" Target="../slideMasters/slideMaster1.xml" />
</Relationships>
</file>

<file path=ppt/slideLayouts/_rels/slideLayout5.xml.rels>&#65279;<?xml version="1.0" encoding="UTF-8" standalone="yes"?>
<Relationships xmlns="http://schemas.openxmlformats.org/package/2006/relationships">
  <Relationship Id="rId1" Type="http://schemas.openxmlformats.org/officeDocument/2006/relationships/slideMaster" Target="../slideMasters/slideMaster1.xml" />
</Relationships>
</file>

<file path=ppt/slideLayouts/_rels/slideLayout6.xml.rels>&#65279;<?xml version="1.0" encoding="UTF-8" standalone="yes"?>
<Relationships xmlns="http://schemas.openxmlformats.org/package/2006/relationships">
  <Relationship Id="rId1" Type="http://schemas.openxmlformats.org/officeDocument/2006/relationships/slideMaster" Target="../slideMasters/slideMaster1.xml" />
</Relationships>
</file>

<file path=ppt/slideLayouts/_rels/slideLayout7.xml.rels>&#65279;<?xml version="1.0" encoding="UTF-8" standalone="yes"?>
<Relationships xmlns="http://schemas.openxmlformats.org/package/2006/relationships">
  <Relationship Id="rId1" Type="http://schemas.openxmlformats.org/officeDocument/2006/relationships/slideMaster" Target="../slideMasters/slideMaster1.xml" />
</Relationships>
</file>

<file path=ppt/slideLayouts/_rels/slideLayout8.xml.rels>&#65279;<?xml version="1.0" encoding="UTF-8" standalone="yes"?>
<Relationships xmlns="http://schemas.openxmlformats.org/package/2006/relationships">
  <Relationship Id="rId1" Type="http://schemas.openxmlformats.org/officeDocument/2006/relationships/slideMaster" Target="../slideMasters/slideMaster1.xml" />
</Relationships>
</file>

<file path=ppt/slideLayouts/_rels/slideLayout9.xml.rels>&#65279;<?xml version="1.0" encoding="UTF-8" standalone="yes"?>
<Relationships xmlns="http://schemas.openxmlformats.org/package/2006/relationships">
  <Relationship Id="rId1" Type="http://schemas.openxmlformats.org/officeDocument/2006/relationships/slideMaster" Target="../slideMasters/slideMaster1.xml" />
</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gradFill rotWithShape="0">
          <a:gsLst>
            <a:gs pos="0">
              <a:srgbClr val="E4E4E4"/>
            </a:gs>
            <a:gs pos="100000">
              <a:srgbClr val="FFFFFF"/>
            </a:gs>
          </a:gsLst>
          <a:lin ang="5400000" scaled="1"/>
        </a:gradFill>
        <a:effectLst/>
      </p:bgPr>
    </p:bg>
    <p:spTree>
      <p:nvGrpSpPr>
        <p:cNvPr id="1" name=""/>
        <p:cNvGrpSpPr/>
        <p:nvPr/>
      </p:nvGrpSpPr>
      <p:grpSpPr>
        <a:xfrm>
          <a:off x="0" y="0"/>
          <a:ext cx="0" cy="0"/>
          <a:chOff x="0" y="0"/>
          <a:chExt cx="0" cy="0"/>
        </a:xfrm>
      </p:grpSpPr>
      <p:sp>
        <p:nvSpPr>
          <p:cNvPr id="4" name="Rectangle 3"/>
          <p:cNvSpPr>
            <a:spLocks/>
          </p:cNvSpPr>
          <p:nvPr/>
        </p:nvSpPr>
        <p:spPr bwMode="auto">
          <a:xfrm rot="605876">
            <a:off x="1187450" y="692150"/>
            <a:ext cx="2540000" cy="4421188"/>
          </a:xfrm>
          <a:prstGeom prst="rect">
            <a:avLst/>
          </a:prstGeom>
          <a:gradFill rotWithShape="1">
            <a:gsLst>
              <a:gs pos="0">
                <a:schemeClr val="bg1"/>
              </a:gs>
              <a:gs pos="100000">
                <a:srgbClr val="E0F2F8"/>
              </a:gs>
            </a:gsLst>
            <a:lin ang="5400000" scaled="1"/>
          </a:gradFill>
          <a:ln>
            <a:noFill/>
          </a:ln>
          <a:extLst>
            <a:ext uri="{91240B29-F687-4F45-9708-019B960494DF}">
              <a14:hiddenLine xmlns:a14="http://schemas.microsoft.com/office/drawing/2010/main" w="12700">
                <a:solidFill>
                  <a:schemeClr val="tx1"/>
                </a:solidFill>
                <a:miter lim="800000"/>
                <a:headEnd/>
                <a:tailEnd/>
              </a14:hiddenLine>
            </a:ext>
          </a:extLst>
        </p:spPr>
        <p:txBody>
          <a:bodyPr lIns="0" tIns="0" rIns="0" bIns="0"/>
          <a:lstStyle/>
          <a:p>
            <a:endParaRPr lang="en-US" dirty="0">
              <a:latin typeface="Calibri" pitchFamily="34" charset="0"/>
            </a:endParaRPr>
          </a:p>
        </p:txBody>
      </p:sp>
      <p:grpSp>
        <p:nvGrpSpPr>
          <p:cNvPr id="5" name="Group 4"/>
          <p:cNvGrpSpPr>
            <a:grpSpLocks/>
          </p:cNvGrpSpPr>
          <p:nvPr/>
        </p:nvGrpSpPr>
        <p:grpSpPr bwMode="auto">
          <a:xfrm>
            <a:off x="1233488" y="4076700"/>
            <a:ext cx="2259012" cy="287338"/>
            <a:chOff x="1156" y="1026"/>
            <a:chExt cx="1513" cy="199"/>
          </a:xfrm>
        </p:grpSpPr>
        <p:sp>
          <p:nvSpPr>
            <p:cNvPr id="6" name="Freeform 5"/>
            <p:cNvSpPr>
              <a:spLocks noEditPoints="1"/>
            </p:cNvSpPr>
            <p:nvPr/>
          </p:nvSpPr>
          <p:spPr bwMode="auto">
            <a:xfrm>
              <a:off x="1156" y="1026"/>
              <a:ext cx="75" cy="97"/>
            </a:xfrm>
            <a:custGeom>
              <a:avLst/>
              <a:gdLst>
                <a:gd name="T0" fmla="*/ 13 w 128"/>
                <a:gd name="T1" fmla="*/ 85 h 166"/>
                <a:gd name="T2" fmla="*/ 11 w 128"/>
                <a:gd name="T3" fmla="*/ 91 h 166"/>
                <a:gd name="T4" fmla="*/ 6 w 128"/>
                <a:gd name="T5" fmla="*/ 93 h 166"/>
                <a:gd name="T6" fmla="*/ 4 w 128"/>
                <a:gd name="T7" fmla="*/ 95 h 166"/>
                <a:gd name="T8" fmla="*/ 6 w 128"/>
                <a:gd name="T9" fmla="*/ 96 h 166"/>
                <a:gd name="T10" fmla="*/ 20 w 128"/>
                <a:gd name="T11" fmla="*/ 96 h 166"/>
                <a:gd name="T12" fmla="*/ 30 w 128"/>
                <a:gd name="T13" fmla="*/ 96 h 166"/>
                <a:gd name="T14" fmla="*/ 48 w 128"/>
                <a:gd name="T15" fmla="*/ 96 h 166"/>
                <a:gd name="T16" fmla="*/ 66 w 128"/>
                <a:gd name="T17" fmla="*/ 89 h 166"/>
                <a:gd name="T18" fmla="*/ 74 w 128"/>
                <a:gd name="T19" fmla="*/ 74 h 166"/>
                <a:gd name="T20" fmla="*/ 74 w 128"/>
                <a:gd name="T21" fmla="*/ 60 h 166"/>
                <a:gd name="T22" fmla="*/ 61 w 128"/>
                <a:gd name="T23" fmla="*/ 46 h 166"/>
                <a:gd name="T24" fmla="*/ 55 w 128"/>
                <a:gd name="T25" fmla="*/ 43 h 166"/>
                <a:gd name="T26" fmla="*/ 55 w 128"/>
                <a:gd name="T27" fmla="*/ 42 h 166"/>
                <a:gd name="T28" fmla="*/ 62 w 128"/>
                <a:gd name="T29" fmla="*/ 36 h 166"/>
                <a:gd name="T30" fmla="*/ 67 w 128"/>
                <a:gd name="T31" fmla="*/ 23 h 166"/>
                <a:gd name="T32" fmla="*/ 64 w 128"/>
                <a:gd name="T33" fmla="*/ 13 h 166"/>
                <a:gd name="T34" fmla="*/ 56 w 128"/>
                <a:gd name="T35" fmla="*/ 6 h 166"/>
                <a:gd name="T36" fmla="*/ 41 w 128"/>
                <a:gd name="T37" fmla="*/ 1 h 166"/>
                <a:gd name="T38" fmla="*/ 27 w 128"/>
                <a:gd name="T39" fmla="*/ 1 h 166"/>
                <a:gd name="T40" fmla="*/ 12 w 128"/>
                <a:gd name="T41" fmla="*/ 1 h 166"/>
                <a:gd name="T42" fmla="*/ 2 w 128"/>
                <a:gd name="T43" fmla="*/ 1 h 166"/>
                <a:gd name="T44" fmla="*/ 0 w 128"/>
                <a:gd name="T45" fmla="*/ 2 h 166"/>
                <a:gd name="T46" fmla="*/ 2 w 128"/>
                <a:gd name="T47" fmla="*/ 4 h 166"/>
                <a:gd name="T48" fmla="*/ 12 w 128"/>
                <a:gd name="T49" fmla="*/ 9 h 166"/>
                <a:gd name="T50" fmla="*/ 14 w 128"/>
                <a:gd name="T51" fmla="*/ 22 h 166"/>
                <a:gd name="T52" fmla="*/ 29 w 128"/>
                <a:gd name="T53" fmla="*/ 42 h 166"/>
                <a:gd name="T54" fmla="*/ 25 w 128"/>
                <a:gd name="T55" fmla="*/ 39 h 166"/>
                <a:gd name="T56" fmla="*/ 25 w 128"/>
                <a:gd name="T57" fmla="*/ 8 h 166"/>
                <a:gd name="T58" fmla="*/ 32 w 128"/>
                <a:gd name="T59" fmla="*/ 5 h 166"/>
                <a:gd name="T60" fmla="*/ 42 w 128"/>
                <a:gd name="T61" fmla="*/ 6 h 166"/>
                <a:gd name="T62" fmla="*/ 50 w 128"/>
                <a:gd name="T63" fmla="*/ 11 h 166"/>
                <a:gd name="T64" fmla="*/ 57 w 128"/>
                <a:gd name="T65" fmla="*/ 22 h 166"/>
                <a:gd name="T66" fmla="*/ 56 w 128"/>
                <a:gd name="T67" fmla="*/ 34 h 166"/>
                <a:gd name="T68" fmla="*/ 40 w 128"/>
                <a:gd name="T69" fmla="*/ 42 h 166"/>
                <a:gd name="T70" fmla="*/ 38 w 128"/>
                <a:gd name="T71" fmla="*/ 47 h 166"/>
                <a:gd name="T72" fmla="*/ 52 w 128"/>
                <a:gd name="T73" fmla="*/ 50 h 166"/>
                <a:gd name="T74" fmla="*/ 63 w 128"/>
                <a:gd name="T75" fmla="*/ 64 h 166"/>
                <a:gd name="T76" fmla="*/ 64 w 128"/>
                <a:gd name="T77" fmla="*/ 76 h 166"/>
                <a:gd name="T78" fmla="*/ 57 w 128"/>
                <a:gd name="T79" fmla="*/ 88 h 166"/>
                <a:gd name="T80" fmla="*/ 52 w 128"/>
                <a:gd name="T81" fmla="*/ 91 h 166"/>
                <a:gd name="T82" fmla="*/ 32 w 128"/>
                <a:gd name="T83" fmla="*/ 92 h 166"/>
                <a:gd name="T84" fmla="*/ 26 w 128"/>
                <a:gd name="T85" fmla="*/ 90 h 166"/>
                <a:gd name="T86" fmla="*/ 25 w 128"/>
                <a:gd name="T87" fmla="*/ 50 h 166"/>
                <a:gd name="T88" fmla="*/ 28 w 128"/>
                <a:gd name="T89" fmla="*/ 47 h 16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0" t="0" r="r" b="b"/>
              <a:pathLst>
                <a:path w="128" h="166">
                  <a:moveTo>
                    <a:pt x="24" y="128"/>
                  </a:moveTo>
                  <a:lnTo>
                    <a:pt x="24" y="128"/>
                  </a:lnTo>
                  <a:lnTo>
                    <a:pt x="22" y="146"/>
                  </a:lnTo>
                  <a:lnTo>
                    <a:pt x="20" y="152"/>
                  </a:lnTo>
                  <a:lnTo>
                    <a:pt x="18" y="156"/>
                  </a:lnTo>
                  <a:lnTo>
                    <a:pt x="16" y="158"/>
                  </a:lnTo>
                  <a:lnTo>
                    <a:pt x="10" y="160"/>
                  </a:lnTo>
                  <a:lnTo>
                    <a:pt x="8" y="160"/>
                  </a:lnTo>
                  <a:lnTo>
                    <a:pt x="6" y="162"/>
                  </a:lnTo>
                  <a:lnTo>
                    <a:pt x="8" y="164"/>
                  </a:lnTo>
                  <a:lnTo>
                    <a:pt x="10" y="164"/>
                  </a:lnTo>
                  <a:lnTo>
                    <a:pt x="18" y="164"/>
                  </a:lnTo>
                  <a:lnTo>
                    <a:pt x="34" y="164"/>
                  </a:lnTo>
                  <a:lnTo>
                    <a:pt x="52" y="164"/>
                  </a:lnTo>
                  <a:lnTo>
                    <a:pt x="70" y="166"/>
                  </a:lnTo>
                  <a:lnTo>
                    <a:pt x="82" y="164"/>
                  </a:lnTo>
                  <a:lnTo>
                    <a:pt x="94" y="162"/>
                  </a:lnTo>
                  <a:lnTo>
                    <a:pt x="102" y="158"/>
                  </a:lnTo>
                  <a:lnTo>
                    <a:pt x="112" y="152"/>
                  </a:lnTo>
                  <a:lnTo>
                    <a:pt x="118" y="144"/>
                  </a:lnTo>
                  <a:lnTo>
                    <a:pt x="124" y="136"/>
                  </a:lnTo>
                  <a:lnTo>
                    <a:pt x="126" y="126"/>
                  </a:lnTo>
                  <a:lnTo>
                    <a:pt x="128" y="116"/>
                  </a:lnTo>
                  <a:lnTo>
                    <a:pt x="126" y="102"/>
                  </a:lnTo>
                  <a:lnTo>
                    <a:pt x="120" y="90"/>
                  </a:lnTo>
                  <a:lnTo>
                    <a:pt x="110" y="82"/>
                  </a:lnTo>
                  <a:lnTo>
                    <a:pt x="104" y="78"/>
                  </a:lnTo>
                  <a:lnTo>
                    <a:pt x="98" y="76"/>
                  </a:lnTo>
                  <a:lnTo>
                    <a:pt x="94" y="74"/>
                  </a:lnTo>
                  <a:lnTo>
                    <a:pt x="92" y="74"/>
                  </a:lnTo>
                  <a:lnTo>
                    <a:pt x="94" y="72"/>
                  </a:lnTo>
                  <a:lnTo>
                    <a:pt x="102" y="66"/>
                  </a:lnTo>
                  <a:lnTo>
                    <a:pt x="106" y="62"/>
                  </a:lnTo>
                  <a:lnTo>
                    <a:pt x="112" y="52"/>
                  </a:lnTo>
                  <a:lnTo>
                    <a:pt x="114" y="40"/>
                  </a:lnTo>
                  <a:lnTo>
                    <a:pt x="112" y="30"/>
                  </a:lnTo>
                  <a:lnTo>
                    <a:pt x="110" y="22"/>
                  </a:lnTo>
                  <a:lnTo>
                    <a:pt x="104" y="16"/>
                  </a:lnTo>
                  <a:lnTo>
                    <a:pt x="96" y="10"/>
                  </a:lnTo>
                  <a:lnTo>
                    <a:pt x="90" y="6"/>
                  </a:lnTo>
                  <a:lnTo>
                    <a:pt x="80" y="2"/>
                  </a:lnTo>
                  <a:lnTo>
                    <a:pt x="70" y="2"/>
                  </a:lnTo>
                  <a:lnTo>
                    <a:pt x="58" y="0"/>
                  </a:lnTo>
                  <a:lnTo>
                    <a:pt x="46" y="2"/>
                  </a:lnTo>
                  <a:lnTo>
                    <a:pt x="20" y="2"/>
                  </a:lnTo>
                  <a:lnTo>
                    <a:pt x="10" y="2"/>
                  </a:lnTo>
                  <a:lnTo>
                    <a:pt x="4" y="2"/>
                  </a:lnTo>
                  <a:lnTo>
                    <a:pt x="2" y="2"/>
                  </a:lnTo>
                  <a:lnTo>
                    <a:pt x="0" y="4"/>
                  </a:lnTo>
                  <a:lnTo>
                    <a:pt x="2" y="6"/>
                  </a:lnTo>
                  <a:lnTo>
                    <a:pt x="4" y="6"/>
                  </a:lnTo>
                  <a:lnTo>
                    <a:pt x="14" y="10"/>
                  </a:lnTo>
                  <a:lnTo>
                    <a:pt x="20" y="16"/>
                  </a:lnTo>
                  <a:lnTo>
                    <a:pt x="22" y="24"/>
                  </a:lnTo>
                  <a:lnTo>
                    <a:pt x="24" y="38"/>
                  </a:lnTo>
                  <a:lnTo>
                    <a:pt x="24" y="128"/>
                  </a:lnTo>
                  <a:close/>
                  <a:moveTo>
                    <a:pt x="50" y="72"/>
                  </a:moveTo>
                  <a:lnTo>
                    <a:pt x="50" y="72"/>
                  </a:lnTo>
                  <a:lnTo>
                    <a:pt x="42" y="72"/>
                  </a:lnTo>
                  <a:lnTo>
                    <a:pt x="42" y="70"/>
                  </a:lnTo>
                  <a:lnTo>
                    <a:pt x="42" y="66"/>
                  </a:lnTo>
                  <a:lnTo>
                    <a:pt x="42" y="20"/>
                  </a:lnTo>
                  <a:lnTo>
                    <a:pt x="42" y="14"/>
                  </a:lnTo>
                  <a:lnTo>
                    <a:pt x="44" y="10"/>
                  </a:lnTo>
                  <a:lnTo>
                    <a:pt x="48" y="8"/>
                  </a:lnTo>
                  <a:lnTo>
                    <a:pt x="54" y="8"/>
                  </a:lnTo>
                  <a:lnTo>
                    <a:pt x="64" y="8"/>
                  </a:lnTo>
                  <a:lnTo>
                    <a:pt x="72" y="10"/>
                  </a:lnTo>
                  <a:lnTo>
                    <a:pt x="80" y="14"/>
                  </a:lnTo>
                  <a:lnTo>
                    <a:pt x="86" y="18"/>
                  </a:lnTo>
                  <a:lnTo>
                    <a:pt x="92" y="24"/>
                  </a:lnTo>
                  <a:lnTo>
                    <a:pt x="94" y="32"/>
                  </a:lnTo>
                  <a:lnTo>
                    <a:pt x="98" y="38"/>
                  </a:lnTo>
                  <a:lnTo>
                    <a:pt x="98" y="46"/>
                  </a:lnTo>
                  <a:lnTo>
                    <a:pt x="96" y="58"/>
                  </a:lnTo>
                  <a:lnTo>
                    <a:pt x="90" y="66"/>
                  </a:lnTo>
                  <a:lnTo>
                    <a:pt x="82" y="70"/>
                  </a:lnTo>
                  <a:lnTo>
                    <a:pt x="68" y="72"/>
                  </a:lnTo>
                  <a:lnTo>
                    <a:pt x="50" y="72"/>
                  </a:lnTo>
                  <a:close/>
                  <a:moveTo>
                    <a:pt x="64" y="80"/>
                  </a:moveTo>
                  <a:lnTo>
                    <a:pt x="64" y="80"/>
                  </a:lnTo>
                  <a:lnTo>
                    <a:pt x="78" y="82"/>
                  </a:lnTo>
                  <a:lnTo>
                    <a:pt x="88" y="86"/>
                  </a:lnTo>
                  <a:lnTo>
                    <a:pt x="98" y="90"/>
                  </a:lnTo>
                  <a:lnTo>
                    <a:pt x="104" y="100"/>
                  </a:lnTo>
                  <a:lnTo>
                    <a:pt x="108" y="110"/>
                  </a:lnTo>
                  <a:lnTo>
                    <a:pt x="110" y="122"/>
                  </a:lnTo>
                  <a:lnTo>
                    <a:pt x="110" y="130"/>
                  </a:lnTo>
                  <a:lnTo>
                    <a:pt x="106" y="138"/>
                  </a:lnTo>
                  <a:lnTo>
                    <a:pt x="104" y="144"/>
                  </a:lnTo>
                  <a:lnTo>
                    <a:pt x="98" y="150"/>
                  </a:lnTo>
                  <a:lnTo>
                    <a:pt x="94" y="154"/>
                  </a:lnTo>
                  <a:lnTo>
                    <a:pt x="88" y="156"/>
                  </a:lnTo>
                  <a:lnTo>
                    <a:pt x="72" y="158"/>
                  </a:lnTo>
                  <a:lnTo>
                    <a:pt x="54" y="158"/>
                  </a:lnTo>
                  <a:lnTo>
                    <a:pt x="48" y="156"/>
                  </a:lnTo>
                  <a:lnTo>
                    <a:pt x="44" y="154"/>
                  </a:lnTo>
                  <a:lnTo>
                    <a:pt x="42" y="150"/>
                  </a:lnTo>
                  <a:lnTo>
                    <a:pt x="42" y="140"/>
                  </a:lnTo>
                  <a:lnTo>
                    <a:pt x="42" y="86"/>
                  </a:lnTo>
                  <a:lnTo>
                    <a:pt x="42" y="82"/>
                  </a:lnTo>
                  <a:lnTo>
                    <a:pt x="48" y="80"/>
                  </a:lnTo>
                  <a:lnTo>
                    <a:pt x="64" y="80"/>
                  </a:lnTo>
                  <a:close/>
                </a:path>
              </a:pathLst>
            </a:custGeom>
            <a:solidFill>
              <a:schemeClr val="tx1"/>
            </a:solidFill>
            <a:ln>
              <a:noFill/>
            </a:ln>
            <a:extLst>
              <a:ext uri="{91240B29-F687-4F45-9708-019B960494DF}">
                <a14:hiddenLine xmlns:a14="http://schemas.microsoft.com/office/drawing/2010/main" w="3175" cmpd="sng">
                  <a:solidFill>
                    <a:schemeClr val="tx1"/>
                  </a:solidFill>
                  <a:round/>
                  <a:headEnd/>
                  <a:tailEnd/>
                </a14:hiddenLine>
              </a:ext>
            </a:extLst>
          </p:spPr>
          <p:txBody>
            <a:bodyPr/>
            <a:lstStyle/>
            <a:p>
              <a:endParaRPr lang="en-US" dirty="0">
                <a:latin typeface="Calibri" pitchFamily="34" charset="0"/>
              </a:endParaRPr>
            </a:p>
          </p:txBody>
        </p:sp>
        <p:sp>
          <p:nvSpPr>
            <p:cNvPr id="7" name="Freeform 6"/>
            <p:cNvSpPr>
              <a:spLocks noEditPoints="1"/>
            </p:cNvSpPr>
            <p:nvPr/>
          </p:nvSpPr>
          <p:spPr bwMode="auto">
            <a:xfrm>
              <a:off x="1238" y="1048"/>
              <a:ext cx="74" cy="73"/>
            </a:xfrm>
            <a:custGeom>
              <a:avLst/>
              <a:gdLst>
                <a:gd name="T0" fmla="*/ 38 w 128"/>
                <a:gd name="T1" fmla="*/ 0 h 126"/>
                <a:gd name="T2" fmla="*/ 23 w 128"/>
                <a:gd name="T3" fmla="*/ 2 h 126"/>
                <a:gd name="T4" fmla="*/ 12 w 128"/>
                <a:gd name="T5" fmla="*/ 9 h 126"/>
                <a:gd name="T6" fmla="*/ 7 w 128"/>
                <a:gd name="T7" fmla="*/ 15 h 126"/>
                <a:gd name="T8" fmla="*/ 0 w 128"/>
                <a:gd name="T9" fmla="*/ 29 h 126"/>
                <a:gd name="T10" fmla="*/ 0 w 128"/>
                <a:gd name="T11" fmla="*/ 37 h 126"/>
                <a:gd name="T12" fmla="*/ 3 w 128"/>
                <a:gd name="T13" fmla="*/ 53 h 126"/>
                <a:gd name="T14" fmla="*/ 13 w 128"/>
                <a:gd name="T15" fmla="*/ 66 h 126"/>
                <a:gd name="T16" fmla="*/ 17 w 128"/>
                <a:gd name="T17" fmla="*/ 70 h 126"/>
                <a:gd name="T18" fmla="*/ 30 w 128"/>
                <a:gd name="T19" fmla="*/ 73 h 126"/>
                <a:gd name="T20" fmla="*/ 37 w 128"/>
                <a:gd name="T21" fmla="*/ 73 h 126"/>
                <a:gd name="T22" fmla="*/ 52 w 128"/>
                <a:gd name="T23" fmla="*/ 71 h 126"/>
                <a:gd name="T24" fmla="*/ 64 w 128"/>
                <a:gd name="T25" fmla="*/ 63 h 126"/>
                <a:gd name="T26" fmla="*/ 71 w 128"/>
                <a:gd name="T27" fmla="*/ 51 h 126"/>
                <a:gd name="T28" fmla="*/ 74 w 128"/>
                <a:gd name="T29" fmla="*/ 36 h 126"/>
                <a:gd name="T30" fmla="*/ 73 w 128"/>
                <a:gd name="T31" fmla="*/ 29 h 126"/>
                <a:gd name="T32" fmla="*/ 68 w 128"/>
                <a:gd name="T33" fmla="*/ 16 h 126"/>
                <a:gd name="T34" fmla="*/ 58 w 128"/>
                <a:gd name="T35" fmla="*/ 6 h 126"/>
                <a:gd name="T36" fmla="*/ 45 w 128"/>
                <a:gd name="T37" fmla="*/ 1 h 126"/>
                <a:gd name="T38" fmla="*/ 38 w 128"/>
                <a:gd name="T39" fmla="*/ 0 h 126"/>
                <a:gd name="T40" fmla="*/ 34 w 128"/>
                <a:gd name="T41" fmla="*/ 3 h 126"/>
                <a:gd name="T42" fmla="*/ 45 w 128"/>
                <a:gd name="T43" fmla="*/ 6 h 126"/>
                <a:gd name="T44" fmla="*/ 56 w 128"/>
                <a:gd name="T45" fmla="*/ 13 h 126"/>
                <a:gd name="T46" fmla="*/ 60 w 128"/>
                <a:gd name="T47" fmla="*/ 19 h 126"/>
                <a:gd name="T48" fmla="*/ 65 w 128"/>
                <a:gd name="T49" fmla="*/ 32 h 126"/>
                <a:gd name="T50" fmla="*/ 66 w 128"/>
                <a:gd name="T51" fmla="*/ 39 h 126"/>
                <a:gd name="T52" fmla="*/ 64 w 128"/>
                <a:gd name="T53" fmla="*/ 52 h 126"/>
                <a:gd name="T54" fmla="*/ 58 w 128"/>
                <a:gd name="T55" fmla="*/ 61 h 126"/>
                <a:gd name="T56" fmla="*/ 50 w 128"/>
                <a:gd name="T57" fmla="*/ 68 h 126"/>
                <a:gd name="T58" fmla="*/ 38 w 128"/>
                <a:gd name="T59" fmla="*/ 71 h 126"/>
                <a:gd name="T60" fmla="*/ 32 w 128"/>
                <a:gd name="T61" fmla="*/ 70 h 126"/>
                <a:gd name="T62" fmla="*/ 21 w 128"/>
                <a:gd name="T63" fmla="*/ 65 h 126"/>
                <a:gd name="T64" fmla="*/ 13 w 128"/>
                <a:gd name="T65" fmla="*/ 54 h 126"/>
                <a:gd name="T66" fmla="*/ 8 w 128"/>
                <a:gd name="T67" fmla="*/ 42 h 126"/>
                <a:gd name="T68" fmla="*/ 8 w 128"/>
                <a:gd name="T69" fmla="*/ 34 h 126"/>
                <a:gd name="T70" fmla="*/ 9 w 128"/>
                <a:gd name="T71" fmla="*/ 21 h 126"/>
                <a:gd name="T72" fmla="*/ 15 w 128"/>
                <a:gd name="T73" fmla="*/ 12 h 126"/>
                <a:gd name="T74" fmla="*/ 23 w 128"/>
                <a:gd name="T75" fmla="*/ 6 h 126"/>
                <a:gd name="T76" fmla="*/ 34 w 128"/>
                <a:gd name="T77" fmla="*/ 3 h 12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128" h="126">
                  <a:moveTo>
                    <a:pt x="66" y="0"/>
                  </a:moveTo>
                  <a:lnTo>
                    <a:pt x="66" y="0"/>
                  </a:lnTo>
                  <a:lnTo>
                    <a:pt x="52" y="2"/>
                  </a:lnTo>
                  <a:lnTo>
                    <a:pt x="40" y="4"/>
                  </a:lnTo>
                  <a:lnTo>
                    <a:pt x="30" y="10"/>
                  </a:lnTo>
                  <a:lnTo>
                    <a:pt x="20" y="16"/>
                  </a:lnTo>
                  <a:lnTo>
                    <a:pt x="12" y="26"/>
                  </a:lnTo>
                  <a:lnTo>
                    <a:pt x="4" y="36"/>
                  </a:lnTo>
                  <a:lnTo>
                    <a:pt x="0" y="50"/>
                  </a:lnTo>
                  <a:lnTo>
                    <a:pt x="0" y="64"/>
                  </a:lnTo>
                  <a:lnTo>
                    <a:pt x="0" y="78"/>
                  </a:lnTo>
                  <a:lnTo>
                    <a:pt x="6" y="92"/>
                  </a:lnTo>
                  <a:lnTo>
                    <a:pt x="12" y="104"/>
                  </a:lnTo>
                  <a:lnTo>
                    <a:pt x="22" y="114"/>
                  </a:lnTo>
                  <a:lnTo>
                    <a:pt x="30" y="120"/>
                  </a:lnTo>
                  <a:lnTo>
                    <a:pt x="40" y="124"/>
                  </a:lnTo>
                  <a:lnTo>
                    <a:pt x="52" y="126"/>
                  </a:lnTo>
                  <a:lnTo>
                    <a:pt x="64" y="126"/>
                  </a:lnTo>
                  <a:lnTo>
                    <a:pt x="76" y="126"/>
                  </a:lnTo>
                  <a:lnTo>
                    <a:pt x="90" y="122"/>
                  </a:lnTo>
                  <a:lnTo>
                    <a:pt x="100" y="116"/>
                  </a:lnTo>
                  <a:lnTo>
                    <a:pt x="110" y="108"/>
                  </a:lnTo>
                  <a:lnTo>
                    <a:pt x="116" y="100"/>
                  </a:lnTo>
                  <a:lnTo>
                    <a:pt x="122" y="88"/>
                  </a:lnTo>
                  <a:lnTo>
                    <a:pt x="126" y="76"/>
                  </a:lnTo>
                  <a:lnTo>
                    <a:pt x="128" y="62"/>
                  </a:lnTo>
                  <a:lnTo>
                    <a:pt x="126" y="50"/>
                  </a:lnTo>
                  <a:lnTo>
                    <a:pt x="122" y="38"/>
                  </a:lnTo>
                  <a:lnTo>
                    <a:pt x="118" y="28"/>
                  </a:lnTo>
                  <a:lnTo>
                    <a:pt x="110" y="18"/>
                  </a:lnTo>
                  <a:lnTo>
                    <a:pt x="100" y="10"/>
                  </a:lnTo>
                  <a:lnTo>
                    <a:pt x="90" y="6"/>
                  </a:lnTo>
                  <a:lnTo>
                    <a:pt x="78" y="2"/>
                  </a:lnTo>
                  <a:lnTo>
                    <a:pt x="66" y="0"/>
                  </a:lnTo>
                  <a:close/>
                  <a:moveTo>
                    <a:pt x="58" y="6"/>
                  </a:moveTo>
                  <a:lnTo>
                    <a:pt x="58" y="6"/>
                  </a:lnTo>
                  <a:lnTo>
                    <a:pt x="68" y="8"/>
                  </a:lnTo>
                  <a:lnTo>
                    <a:pt x="78" y="10"/>
                  </a:lnTo>
                  <a:lnTo>
                    <a:pt x="88" y="16"/>
                  </a:lnTo>
                  <a:lnTo>
                    <a:pt x="96" y="22"/>
                  </a:lnTo>
                  <a:lnTo>
                    <a:pt x="104" y="32"/>
                  </a:lnTo>
                  <a:lnTo>
                    <a:pt x="110" y="42"/>
                  </a:lnTo>
                  <a:lnTo>
                    <a:pt x="112" y="56"/>
                  </a:lnTo>
                  <a:lnTo>
                    <a:pt x="114" y="68"/>
                  </a:lnTo>
                  <a:lnTo>
                    <a:pt x="114" y="80"/>
                  </a:lnTo>
                  <a:lnTo>
                    <a:pt x="110" y="90"/>
                  </a:lnTo>
                  <a:lnTo>
                    <a:pt x="106" y="100"/>
                  </a:lnTo>
                  <a:lnTo>
                    <a:pt x="100" y="106"/>
                  </a:lnTo>
                  <a:lnTo>
                    <a:pt x="94" y="114"/>
                  </a:lnTo>
                  <a:lnTo>
                    <a:pt x="86" y="118"/>
                  </a:lnTo>
                  <a:lnTo>
                    <a:pt x="76" y="120"/>
                  </a:lnTo>
                  <a:lnTo>
                    <a:pt x="66" y="122"/>
                  </a:lnTo>
                  <a:lnTo>
                    <a:pt x="56" y="120"/>
                  </a:lnTo>
                  <a:lnTo>
                    <a:pt x="46" y="116"/>
                  </a:lnTo>
                  <a:lnTo>
                    <a:pt x="36" y="112"/>
                  </a:lnTo>
                  <a:lnTo>
                    <a:pt x="28" y="104"/>
                  </a:lnTo>
                  <a:lnTo>
                    <a:pt x="22" y="94"/>
                  </a:lnTo>
                  <a:lnTo>
                    <a:pt x="18" y="84"/>
                  </a:lnTo>
                  <a:lnTo>
                    <a:pt x="14" y="72"/>
                  </a:lnTo>
                  <a:lnTo>
                    <a:pt x="14" y="58"/>
                  </a:lnTo>
                  <a:lnTo>
                    <a:pt x="14" y="46"/>
                  </a:lnTo>
                  <a:lnTo>
                    <a:pt x="16" y="36"/>
                  </a:lnTo>
                  <a:lnTo>
                    <a:pt x="20" y="28"/>
                  </a:lnTo>
                  <a:lnTo>
                    <a:pt x="26" y="20"/>
                  </a:lnTo>
                  <a:lnTo>
                    <a:pt x="32" y="14"/>
                  </a:lnTo>
                  <a:lnTo>
                    <a:pt x="40" y="10"/>
                  </a:lnTo>
                  <a:lnTo>
                    <a:pt x="48" y="8"/>
                  </a:lnTo>
                  <a:lnTo>
                    <a:pt x="58" y="6"/>
                  </a:lnTo>
                  <a:close/>
                </a:path>
              </a:pathLst>
            </a:custGeom>
            <a:solidFill>
              <a:schemeClr val="tx1"/>
            </a:solidFill>
            <a:ln>
              <a:noFill/>
            </a:ln>
            <a:extLst>
              <a:ext uri="{91240B29-F687-4F45-9708-019B960494DF}">
                <a14:hiddenLine xmlns:a14="http://schemas.microsoft.com/office/drawing/2010/main" w="3175" cmpd="sng">
                  <a:solidFill>
                    <a:schemeClr val="tx1"/>
                  </a:solidFill>
                  <a:round/>
                  <a:headEnd/>
                  <a:tailEnd/>
                </a14:hiddenLine>
              </a:ext>
            </a:extLst>
          </p:spPr>
          <p:txBody>
            <a:bodyPr/>
            <a:lstStyle/>
            <a:p>
              <a:endParaRPr lang="en-US" dirty="0">
                <a:latin typeface="Calibri" pitchFamily="34" charset="0"/>
              </a:endParaRPr>
            </a:p>
          </p:txBody>
        </p:sp>
        <p:sp>
          <p:nvSpPr>
            <p:cNvPr id="8" name="Freeform 7"/>
            <p:cNvSpPr>
              <a:spLocks/>
            </p:cNvSpPr>
            <p:nvPr/>
          </p:nvSpPr>
          <p:spPr bwMode="auto">
            <a:xfrm>
              <a:off x="1311" y="1049"/>
              <a:ext cx="73" cy="72"/>
            </a:xfrm>
            <a:custGeom>
              <a:avLst/>
              <a:gdLst>
                <a:gd name="T0" fmla="*/ 67 w 126"/>
                <a:gd name="T1" fmla="*/ 8 h 124"/>
                <a:gd name="T2" fmla="*/ 68 w 126"/>
                <a:gd name="T3" fmla="*/ 3 h 124"/>
                <a:gd name="T4" fmla="*/ 72 w 126"/>
                <a:gd name="T5" fmla="*/ 2 h 124"/>
                <a:gd name="T6" fmla="*/ 73 w 126"/>
                <a:gd name="T7" fmla="*/ 1 h 124"/>
                <a:gd name="T8" fmla="*/ 72 w 126"/>
                <a:gd name="T9" fmla="*/ 0 h 124"/>
                <a:gd name="T10" fmla="*/ 68 w 126"/>
                <a:gd name="T11" fmla="*/ 0 h 124"/>
                <a:gd name="T12" fmla="*/ 65 w 126"/>
                <a:gd name="T13" fmla="*/ 1 h 124"/>
                <a:gd name="T14" fmla="*/ 54 w 126"/>
                <a:gd name="T15" fmla="*/ 0 h 124"/>
                <a:gd name="T16" fmla="*/ 52 w 126"/>
                <a:gd name="T17" fmla="*/ 0 h 124"/>
                <a:gd name="T18" fmla="*/ 51 w 126"/>
                <a:gd name="T19" fmla="*/ 1 h 124"/>
                <a:gd name="T20" fmla="*/ 51 w 126"/>
                <a:gd name="T21" fmla="*/ 2 h 124"/>
                <a:gd name="T22" fmla="*/ 52 w 126"/>
                <a:gd name="T23" fmla="*/ 2 h 124"/>
                <a:gd name="T24" fmla="*/ 60 w 126"/>
                <a:gd name="T25" fmla="*/ 6 h 124"/>
                <a:gd name="T26" fmla="*/ 61 w 126"/>
                <a:gd name="T27" fmla="*/ 8 h 124"/>
                <a:gd name="T28" fmla="*/ 63 w 126"/>
                <a:gd name="T29" fmla="*/ 30 h 124"/>
                <a:gd name="T30" fmla="*/ 63 w 126"/>
                <a:gd name="T31" fmla="*/ 55 h 124"/>
                <a:gd name="T32" fmla="*/ 61 w 126"/>
                <a:gd name="T33" fmla="*/ 57 h 124"/>
                <a:gd name="T34" fmla="*/ 60 w 126"/>
                <a:gd name="T35" fmla="*/ 56 h 124"/>
                <a:gd name="T36" fmla="*/ 13 w 126"/>
                <a:gd name="T37" fmla="*/ 1 h 124"/>
                <a:gd name="T38" fmla="*/ 10 w 126"/>
                <a:gd name="T39" fmla="*/ 0 h 124"/>
                <a:gd name="T40" fmla="*/ 8 w 126"/>
                <a:gd name="T41" fmla="*/ 0 h 124"/>
                <a:gd name="T42" fmla="*/ 7 w 126"/>
                <a:gd name="T43" fmla="*/ 0 h 124"/>
                <a:gd name="T44" fmla="*/ 1 w 126"/>
                <a:gd name="T45" fmla="*/ 0 h 124"/>
                <a:gd name="T46" fmla="*/ 1 w 126"/>
                <a:gd name="T47" fmla="*/ 0 h 124"/>
                <a:gd name="T48" fmla="*/ 0 w 126"/>
                <a:gd name="T49" fmla="*/ 1 h 124"/>
                <a:gd name="T50" fmla="*/ 1 w 126"/>
                <a:gd name="T51" fmla="*/ 2 h 124"/>
                <a:gd name="T52" fmla="*/ 6 w 126"/>
                <a:gd name="T53" fmla="*/ 3 h 124"/>
                <a:gd name="T54" fmla="*/ 9 w 126"/>
                <a:gd name="T55" fmla="*/ 8 h 124"/>
                <a:gd name="T56" fmla="*/ 13 w 126"/>
                <a:gd name="T57" fmla="*/ 22 h 124"/>
                <a:gd name="T58" fmla="*/ 13 w 126"/>
                <a:gd name="T59" fmla="*/ 56 h 124"/>
                <a:gd name="T60" fmla="*/ 13 w 126"/>
                <a:gd name="T61" fmla="*/ 62 h 124"/>
                <a:gd name="T62" fmla="*/ 10 w 126"/>
                <a:gd name="T63" fmla="*/ 66 h 124"/>
                <a:gd name="T64" fmla="*/ 6 w 126"/>
                <a:gd name="T65" fmla="*/ 70 h 124"/>
                <a:gd name="T66" fmla="*/ 3 w 126"/>
                <a:gd name="T67" fmla="*/ 71 h 124"/>
                <a:gd name="T68" fmla="*/ 6 w 126"/>
                <a:gd name="T69" fmla="*/ 72 h 124"/>
                <a:gd name="T70" fmla="*/ 7 w 126"/>
                <a:gd name="T71" fmla="*/ 72 h 124"/>
                <a:gd name="T72" fmla="*/ 13 w 126"/>
                <a:gd name="T73" fmla="*/ 71 h 124"/>
                <a:gd name="T74" fmla="*/ 23 w 126"/>
                <a:gd name="T75" fmla="*/ 72 h 124"/>
                <a:gd name="T76" fmla="*/ 24 w 126"/>
                <a:gd name="T77" fmla="*/ 72 h 124"/>
                <a:gd name="T78" fmla="*/ 25 w 126"/>
                <a:gd name="T79" fmla="*/ 71 h 124"/>
                <a:gd name="T80" fmla="*/ 25 w 126"/>
                <a:gd name="T81" fmla="*/ 70 h 124"/>
                <a:gd name="T82" fmla="*/ 24 w 126"/>
                <a:gd name="T83" fmla="*/ 70 h 124"/>
                <a:gd name="T84" fmla="*/ 17 w 126"/>
                <a:gd name="T85" fmla="*/ 66 h 124"/>
                <a:gd name="T86" fmla="*/ 17 w 126"/>
                <a:gd name="T87" fmla="*/ 63 h 124"/>
                <a:gd name="T88" fmla="*/ 17 w 126"/>
                <a:gd name="T89" fmla="*/ 22 h 124"/>
                <a:gd name="T90" fmla="*/ 17 w 126"/>
                <a:gd name="T91" fmla="*/ 20 h 124"/>
                <a:gd name="T92" fmla="*/ 17 w 126"/>
                <a:gd name="T93" fmla="*/ 20 h 124"/>
                <a:gd name="T94" fmla="*/ 63 w 126"/>
                <a:gd name="T95" fmla="*/ 70 h 124"/>
                <a:gd name="T96" fmla="*/ 64 w 126"/>
                <a:gd name="T97" fmla="*/ 72 h 124"/>
                <a:gd name="T98" fmla="*/ 65 w 126"/>
                <a:gd name="T99" fmla="*/ 72 h 124"/>
                <a:gd name="T100" fmla="*/ 66 w 126"/>
                <a:gd name="T101" fmla="*/ 70 h 124"/>
                <a:gd name="T102" fmla="*/ 66 w 126"/>
                <a:gd name="T103" fmla="*/ 67 h 124"/>
                <a:gd name="T104" fmla="*/ 66 w 126"/>
                <a:gd name="T105" fmla="*/ 21 h 124"/>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126" h="124">
                  <a:moveTo>
                    <a:pt x="114" y="36"/>
                  </a:moveTo>
                  <a:lnTo>
                    <a:pt x="116" y="14"/>
                  </a:lnTo>
                  <a:lnTo>
                    <a:pt x="118" y="6"/>
                  </a:lnTo>
                  <a:lnTo>
                    <a:pt x="124" y="4"/>
                  </a:lnTo>
                  <a:lnTo>
                    <a:pt x="126" y="2"/>
                  </a:lnTo>
                  <a:lnTo>
                    <a:pt x="126" y="0"/>
                  </a:lnTo>
                  <a:lnTo>
                    <a:pt x="124" y="0"/>
                  </a:lnTo>
                  <a:lnTo>
                    <a:pt x="118" y="0"/>
                  </a:lnTo>
                  <a:lnTo>
                    <a:pt x="112" y="2"/>
                  </a:lnTo>
                  <a:lnTo>
                    <a:pt x="94" y="0"/>
                  </a:lnTo>
                  <a:lnTo>
                    <a:pt x="90" y="0"/>
                  </a:lnTo>
                  <a:lnTo>
                    <a:pt x="88" y="0"/>
                  </a:lnTo>
                  <a:lnTo>
                    <a:pt x="88" y="2"/>
                  </a:lnTo>
                  <a:lnTo>
                    <a:pt x="88" y="4"/>
                  </a:lnTo>
                  <a:lnTo>
                    <a:pt x="90" y="4"/>
                  </a:lnTo>
                  <a:lnTo>
                    <a:pt x="100" y="8"/>
                  </a:lnTo>
                  <a:lnTo>
                    <a:pt x="104" y="10"/>
                  </a:lnTo>
                  <a:lnTo>
                    <a:pt x="106" y="14"/>
                  </a:lnTo>
                  <a:lnTo>
                    <a:pt x="108" y="24"/>
                  </a:lnTo>
                  <a:lnTo>
                    <a:pt x="108" y="52"/>
                  </a:lnTo>
                  <a:lnTo>
                    <a:pt x="108" y="94"/>
                  </a:lnTo>
                  <a:lnTo>
                    <a:pt x="108" y="98"/>
                  </a:lnTo>
                  <a:lnTo>
                    <a:pt x="106" y="98"/>
                  </a:lnTo>
                  <a:lnTo>
                    <a:pt x="104" y="96"/>
                  </a:lnTo>
                  <a:lnTo>
                    <a:pt x="22" y="2"/>
                  </a:lnTo>
                  <a:lnTo>
                    <a:pt x="20" y="0"/>
                  </a:lnTo>
                  <a:lnTo>
                    <a:pt x="18" y="0"/>
                  </a:lnTo>
                  <a:lnTo>
                    <a:pt x="14" y="0"/>
                  </a:lnTo>
                  <a:lnTo>
                    <a:pt x="12" y="0"/>
                  </a:lnTo>
                  <a:lnTo>
                    <a:pt x="4" y="0"/>
                  </a:lnTo>
                  <a:lnTo>
                    <a:pt x="2" y="0"/>
                  </a:lnTo>
                  <a:lnTo>
                    <a:pt x="0" y="2"/>
                  </a:lnTo>
                  <a:lnTo>
                    <a:pt x="2" y="4"/>
                  </a:lnTo>
                  <a:lnTo>
                    <a:pt x="10" y="6"/>
                  </a:lnTo>
                  <a:lnTo>
                    <a:pt x="16" y="14"/>
                  </a:lnTo>
                  <a:lnTo>
                    <a:pt x="20" y="24"/>
                  </a:lnTo>
                  <a:lnTo>
                    <a:pt x="22" y="38"/>
                  </a:lnTo>
                  <a:lnTo>
                    <a:pt x="22" y="96"/>
                  </a:lnTo>
                  <a:lnTo>
                    <a:pt x="22" y="106"/>
                  </a:lnTo>
                  <a:lnTo>
                    <a:pt x="20" y="112"/>
                  </a:lnTo>
                  <a:lnTo>
                    <a:pt x="18" y="114"/>
                  </a:lnTo>
                  <a:lnTo>
                    <a:pt x="10" y="120"/>
                  </a:lnTo>
                  <a:lnTo>
                    <a:pt x="6" y="122"/>
                  </a:lnTo>
                  <a:lnTo>
                    <a:pt x="10" y="124"/>
                  </a:lnTo>
                  <a:lnTo>
                    <a:pt x="12" y="124"/>
                  </a:lnTo>
                  <a:lnTo>
                    <a:pt x="22" y="122"/>
                  </a:lnTo>
                  <a:lnTo>
                    <a:pt x="40" y="124"/>
                  </a:lnTo>
                  <a:lnTo>
                    <a:pt x="42" y="124"/>
                  </a:lnTo>
                  <a:lnTo>
                    <a:pt x="44" y="124"/>
                  </a:lnTo>
                  <a:lnTo>
                    <a:pt x="44" y="122"/>
                  </a:lnTo>
                  <a:lnTo>
                    <a:pt x="44" y="120"/>
                  </a:lnTo>
                  <a:lnTo>
                    <a:pt x="42" y="120"/>
                  </a:lnTo>
                  <a:lnTo>
                    <a:pt x="34" y="118"/>
                  </a:lnTo>
                  <a:lnTo>
                    <a:pt x="30" y="114"/>
                  </a:lnTo>
                  <a:lnTo>
                    <a:pt x="30" y="108"/>
                  </a:lnTo>
                  <a:lnTo>
                    <a:pt x="30" y="98"/>
                  </a:lnTo>
                  <a:lnTo>
                    <a:pt x="30" y="38"/>
                  </a:lnTo>
                  <a:lnTo>
                    <a:pt x="30" y="34"/>
                  </a:lnTo>
                  <a:lnTo>
                    <a:pt x="34" y="36"/>
                  </a:lnTo>
                  <a:lnTo>
                    <a:pt x="108" y="120"/>
                  </a:lnTo>
                  <a:lnTo>
                    <a:pt x="110" y="124"/>
                  </a:lnTo>
                  <a:lnTo>
                    <a:pt x="112" y="124"/>
                  </a:lnTo>
                  <a:lnTo>
                    <a:pt x="114" y="124"/>
                  </a:lnTo>
                  <a:lnTo>
                    <a:pt x="114" y="120"/>
                  </a:lnTo>
                  <a:lnTo>
                    <a:pt x="114" y="116"/>
                  </a:lnTo>
                  <a:lnTo>
                    <a:pt x="114" y="92"/>
                  </a:lnTo>
                  <a:lnTo>
                    <a:pt x="114" y="36"/>
                  </a:lnTo>
                  <a:close/>
                </a:path>
              </a:pathLst>
            </a:custGeom>
            <a:solidFill>
              <a:schemeClr val="tx1"/>
            </a:solidFill>
            <a:ln>
              <a:noFill/>
            </a:ln>
            <a:extLst>
              <a:ext uri="{91240B29-F687-4F45-9708-019B960494DF}">
                <a14:hiddenLine xmlns:a14="http://schemas.microsoft.com/office/drawing/2010/main" w="3175" cmpd="sng">
                  <a:solidFill>
                    <a:schemeClr val="tx1"/>
                  </a:solidFill>
                  <a:round/>
                  <a:headEnd/>
                  <a:tailEnd/>
                </a14:hiddenLine>
              </a:ext>
            </a:extLst>
          </p:spPr>
          <p:txBody>
            <a:bodyPr/>
            <a:lstStyle/>
            <a:p>
              <a:endParaRPr lang="en-US" dirty="0">
                <a:latin typeface="Calibri" pitchFamily="34" charset="0"/>
              </a:endParaRPr>
            </a:p>
          </p:txBody>
        </p:sp>
        <p:sp>
          <p:nvSpPr>
            <p:cNvPr id="9" name="Freeform 8"/>
            <p:cNvSpPr>
              <a:spLocks/>
            </p:cNvSpPr>
            <p:nvPr/>
          </p:nvSpPr>
          <p:spPr bwMode="auto">
            <a:xfrm>
              <a:off x="1391" y="1049"/>
              <a:ext cx="55" cy="72"/>
            </a:xfrm>
            <a:custGeom>
              <a:avLst/>
              <a:gdLst>
                <a:gd name="T0" fmla="*/ 18 w 94"/>
                <a:gd name="T1" fmla="*/ 9 h 124"/>
                <a:gd name="T2" fmla="*/ 18 w 94"/>
                <a:gd name="T3" fmla="*/ 6 h 124"/>
                <a:gd name="T4" fmla="*/ 22 w 94"/>
                <a:gd name="T5" fmla="*/ 5 h 124"/>
                <a:gd name="T6" fmla="*/ 30 w 94"/>
                <a:gd name="T7" fmla="*/ 5 h 124"/>
                <a:gd name="T8" fmla="*/ 43 w 94"/>
                <a:gd name="T9" fmla="*/ 6 h 124"/>
                <a:gd name="T10" fmla="*/ 46 w 94"/>
                <a:gd name="T11" fmla="*/ 13 h 124"/>
                <a:gd name="T12" fmla="*/ 46 w 94"/>
                <a:gd name="T13" fmla="*/ 14 h 124"/>
                <a:gd name="T14" fmla="*/ 47 w 94"/>
                <a:gd name="T15" fmla="*/ 14 h 124"/>
                <a:gd name="T16" fmla="*/ 49 w 94"/>
                <a:gd name="T17" fmla="*/ 10 h 124"/>
                <a:gd name="T18" fmla="*/ 49 w 94"/>
                <a:gd name="T19" fmla="*/ 2 h 124"/>
                <a:gd name="T20" fmla="*/ 49 w 94"/>
                <a:gd name="T21" fmla="*/ 1 h 124"/>
                <a:gd name="T22" fmla="*/ 48 w 94"/>
                <a:gd name="T23" fmla="*/ 0 h 124"/>
                <a:gd name="T24" fmla="*/ 46 w 94"/>
                <a:gd name="T25" fmla="*/ 0 h 124"/>
                <a:gd name="T26" fmla="*/ 22 w 94"/>
                <a:gd name="T27" fmla="*/ 1 h 124"/>
                <a:gd name="T28" fmla="*/ 6 w 94"/>
                <a:gd name="T29" fmla="*/ 0 h 124"/>
                <a:gd name="T30" fmla="*/ 2 w 94"/>
                <a:gd name="T31" fmla="*/ 0 h 124"/>
                <a:gd name="T32" fmla="*/ 0 w 94"/>
                <a:gd name="T33" fmla="*/ 0 h 124"/>
                <a:gd name="T34" fmla="*/ 0 w 94"/>
                <a:gd name="T35" fmla="*/ 1 h 124"/>
                <a:gd name="T36" fmla="*/ 1 w 94"/>
                <a:gd name="T37" fmla="*/ 2 h 124"/>
                <a:gd name="T38" fmla="*/ 6 w 94"/>
                <a:gd name="T39" fmla="*/ 3 h 124"/>
                <a:gd name="T40" fmla="*/ 8 w 94"/>
                <a:gd name="T41" fmla="*/ 6 h 124"/>
                <a:gd name="T42" fmla="*/ 9 w 94"/>
                <a:gd name="T43" fmla="*/ 15 h 124"/>
                <a:gd name="T44" fmla="*/ 9 w 94"/>
                <a:gd name="T45" fmla="*/ 57 h 124"/>
                <a:gd name="T46" fmla="*/ 7 w 94"/>
                <a:gd name="T47" fmla="*/ 67 h 124"/>
                <a:gd name="T48" fmla="*/ 5 w 94"/>
                <a:gd name="T49" fmla="*/ 69 h 124"/>
                <a:gd name="T50" fmla="*/ 2 w 94"/>
                <a:gd name="T51" fmla="*/ 71 h 124"/>
                <a:gd name="T52" fmla="*/ 4 w 94"/>
                <a:gd name="T53" fmla="*/ 72 h 124"/>
                <a:gd name="T54" fmla="*/ 6 w 94"/>
                <a:gd name="T55" fmla="*/ 72 h 124"/>
                <a:gd name="T56" fmla="*/ 19 w 94"/>
                <a:gd name="T57" fmla="*/ 71 h 124"/>
                <a:gd name="T58" fmla="*/ 35 w 94"/>
                <a:gd name="T59" fmla="*/ 72 h 124"/>
                <a:gd name="T60" fmla="*/ 40 w 94"/>
                <a:gd name="T61" fmla="*/ 72 h 124"/>
                <a:gd name="T62" fmla="*/ 46 w 94"/>
                <a:gd name="T63" fmla="*/ 71 h 124"/>
                <a:gd name="T64" fmla="*/ 50 w 94"/>
                <a:gd name="T65" fmla="*/ 67 h 124"/>
                <a:gd name="T66" fmla="*/ 55 w 94"/>
                <a:gd name="T67" fmla="*/ 58 h 124"/>
                <a:gd name="T68" fmla="*/ 54 w 94"/>
                <a:gd name="T69" fmla="*/ 57 h 124"/>
                <a:gd name="T70" fmla="*/ 53 w 94"/>
                <a:gd name="T71" fmla="*/ 58 h 124"/>
                <a:gd name="T72" fmla="*/ 49 w 94"/>
                <a:gd name="T73" fmla="*/ 62 h 124"/>
                <a:gd name="T74" fmla="*/ 44 w 94"/>
                <a:gd name="T75" fmla="*/ 64 h 124"/>
                <a:gd name="T76" fmla="*/ 26 w 94"/>
                <a:gd name="T77" fmla="*/ 67 h 124"/>
                <a:gd name="T78" fmla="*/ 21 w 94"/>
                <a:gd name="T79" fmla="*/ 67 h 124"/>
                <a:gd name="T80" fmla="*/ 19 w 94"/>
                <a:gd name="T81" fmla="*/ 66 h 124"/>
                <a:gd name="T82" fmla="*/ 18 w 94"/>
                <a:gd name="T83" fmla="*/ 59 h 124"/>
                <a:gd name="T84" fmla="*/ 18 w 94"/>
                <a:gd name="T85" fmla="*/ 41 h 124"/>
                <a:gd name="T86" fmla="*/ 16 w 94"/>
                <a:gd name="T87" fmla="*/ 39 h 124"/>
                <a:gd name="T88" fmla="*/ 18 w 94"/>
                <a:gd name="T89" fmla="*/ 38 h 124"/>
                <a:gd name="T90" fmla="*/ 33 w 94"/>
                <a:gd name="T91" fmla="*/ 37 h 124"/>
                <a:gd name="T92" fmla="*/ 37 w 94"/>
                <a:gd name="T93" fmla="*/ 38 h 124"/>
                <a:gd name="T94" fmla="*/ 40 w 94"/>
                <a:gd name="T95" fmla="*/ 39 h 124"/>
                <a:gd name="T96" fmla="*/ 42 w 94"/>
                <a:gd name="T97" fmla="*/ 43 h 124"/>
                <a:gd name="T98" fmla="*/ 43 w 94"/>
                <a:gd name="T99" fmla="*/ 46 h 124"/>
                <a:gd name="T100" fmla="*/ 44 w 94"/>
                <a:gd name="T101" fmla="*/ 45 h 124"/>
                <a:gd name="T102" fmla="*/ 44 w 94"/>
                <a:gd name="T103" fmla="*/ 45 h 124"/>
                <a:gd name="T104" fmla="*/ 44 w 94"/>
                <a:gd name="T105" fmla="*/ 43 h 124"/>
                <a:gd name="T106" fmla="*/ 43 w 94"/>
                <a:gd name="T107" fmla="*/ 37 h 124"/>
                <a:gd name="T108" fmla="*/ 44 w 94"/>
                <a:gd name="T109" fmla="*/ 28 h 124"/>
                <a:gd name="T110" fmla="*/ 44 w 94"/>
                <a:gd name="T111" fmla="*/ 27 h 124"/>
                <a:gd name="T112" fmla="*/ 43 w 94"/>
                <a:gd name="T113" fmla="*/ 26 h 124"/>
                <a:gd name="T114" fmla="*/ 42 w 94"/>
                <a:gd name="T115" fmla="*/ 26 h 124"/>
                <a:gd name="T116" fmla="*/ 42 w 94"/>
                <a:gd name="T117" fmla="*/ 27 h 124"/>
                <a:gd name="T118" fmla="*/ 37 w 94"/>
                <a:gd name="T119" fmla="*/ 33 h 124"/>
                <a:gd name="T120" fmla="*/ 28 w 94"/>
                <a:gd name="T121" fmla="*/ 33 h 124"/>
                <a:gd name="T122" fmla="*/ 20 w 94"/>
                <a:gd name="T123" fmla="*/ 33 h 124"/>
                <a:gd name="T124" fmla="*/ 18 w 94"/>
                <a:gd name="T125" fmla="*/ 29 h 124"/>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94" h="124">
                  <a:moveTo>
                    <a:pt x="30" y="16"/>
                  </a:moveTo>
                  <a:lnTo>
                    <a:pt x="30" y="16"/>
                  </a:lnTo>
                  <a:lnTo>
                    <a:pt x="30" y="12"/>
                  </a:lnTo>
                  <a:lnTo>
                    <a:pt x="30" y="10"/>
                  </a:lnTo>
                  <a:lnTo>
                    <a:pt x="34" y="8"/>
                  </a:lnTo>
                  <a:lnTo>
                    <a:pt x="38" y="8"/>
                  </a:lnTo>
                  <a:lnTo>
                    <a:pt x="52" y="8"/>
                  </a:lnTo>
                  <a:lnTo>
                    <a:pt x="66" y="8"/>
                  </a:lnTo>
                  <a:lnTo>
                    <a:pt x="74" y="10"/>
                  </a:lnTo>
                  <a:lnTo>
                    <a:pt x="78" y="14"/>
                  </a:lnTo>
                  <a:lnTo>
                    <a:pt x="78" y="22"/>
                  </a:lnTo>
                  <a:lnTo>
                    <a:pt x="78" y="24"/>
                  </a:lnTo>
                  <a:lnTo>
                    <a:pt x="80" y="24"/>
                  </a:lnTo>
                  <a:lnTo>
                    <a:pt x="82" y="24"/>
                  </a:lnTo>
                  <a:lnTo>
                    <a:pt x="84" y="18"/>
                  </a:lnTo>
                  <a:lnTo>
                    <a:pt x="84" y="12"/>
                  </a:lnTo>
                  <a:lnTo>
                    <a:pt x="84" y="4"/>
                  </a:lnTo>
                  <a:lnTo>
                    <a:pt x="84" y="2"/>
                  </a:lnTo>
                  <a:lnTo>
                    <a:pt x="84" y="0"/>
                  </a:lnTo>
                  <a:lnTo>
                    <a:pt x="82" y="0"/>
                  </a:lnTo>
                  <a:lnTo>
                    <a:pt x="78" y="0"/>
                  </a:lnTo>
                  <a:lnTo>
                    <a:pt x="38" y="2"/>
                  </a:lnTo>
                  <a:lnTo>
                    <a:pt x="10" y="0"/>
                  </a:lnTo>
                  <a:lnTo>
                    <a:pt x="4" y="0"/>
                  </a:lnTo>
                  <a:lnTo>
                    <a:pt x="0" y="0"/>
                  </a:lnTo>
                  <a:lnTo>
                    <a:pt x="0" y="2"/>
                  </a:lnTo>
                  <a:lnTo>
                    <a:pt x="0" y="4"/>
                  </a:lnTo>
                  <a:lnTo>
                    <a:pt x="2" y="4"/>
                  </a:lnTo>
                  <a:lnTo>
                    <a:pt x="10" y="6"/>
                  </a:lnTo>
                  <a:lnTo>
                    <a:pt x="14" y="10"/>
                  </a:lnTo>
                  <a:lnTo>
                    <a:pt x="14" y="16"/>
                  </a:lnTo>
                  <a:lnTo>
                    <a:pt x="16" y="26"/>
                  </a:lnTo>
                  <a:lnTo>
                    <a:pt x="16" y="98"/>
                  </a:lnTo>
                  <a:lnTo>
                    <a:pt x="14" y="114"/>
                  </a:lnTo>
                  <a:lnTo>
                    <a:pt x="12" y="116"/>
                  </a:lnTo>
                  <a:lnTo>
                    <a:pt x="8" y="118"/>
                  </a:lnTo>
                  <a:lnTo>
                    <a:pt x="4" y="120"/>
                  </a:lnTo>
                  <a:lnTo>
                    <a:pt x="4" y="122"/>
                  </a:lnTo>
                  <a:lnTo>
                    <a:pt x="6" y="124"/>
                  </a:lnTo>
                  <a:lnTo>
                    <a:pt x="10" y="124"/>
                  </a:lnTo>
                  <a:lnTo>
                    <a:pt x="32" y="122"/>
                  </a:lnTo>
                  <a:lnTo>
                    <a:pt x="60" y="124"/>
                  </a:lnTo>
                  <a:lnTo>
                    <a:pt x="68" y="124"/>
                  </a:lnTo>
                  <a:lnTo>
                    <a:pt x="78" y="122"/>
                  </a:lnTo>
                  <a:lnTo>
                    <a:pt x="86" y="116"/>
                  </a:lnTo>
                  <a:lnTo>
                    <a:pt x="92" y="108"/>
                  </a:lnTo>
                  <a:lnTo>
                    <a:pt x="94" y="100"/>
                  </a:lnTo>
                  <a:lnTo>
                    <a:pt x="92" y="98"/>
                  </a:lnTo>
                  <a:lnTo>
                    <a:pt x="90" y="100"/>
                  </a:lnTo>
                  <a:lnTo>
                    <a:pt x="84" y="106"/>
                  </a:lnTo>
                  <a:lnTo>
                    <a:pt x="76" y="110"/>
                  </a:lnTo>
                  <a:lnTo>
                    <a:pt x="62" y="114"/>
                  </a:lnTo>
                  <a:lnTo>
                    <a:pt x="44" y="116"/>
                  </a:lnTo>
                  <a:lnTo>
                    <a:pt x="36" y="116"/>
                  </a:lnTo>
                  <a:lnTo>
                    <a:pt x="32" y="114"/>
                  </a:lnTo>
                  <a:lnTo>
                    <a:pt x="30" y="110"/>
                  </a:lnTo>
                  <a:lnTo>
                    <a:pt x="30" y="102"/>
                  </a:lnTo>
                  <a:lnTo>
                    <a:pt x="30" y="72"/>
                  </a:lnTo>
                  <a:lnTo>
                    <a:pt x="30" y="70"/>
                  </a:lnTo>
                  <a:lnTo>
                    <a:pt x="28" y="68"/>
                  </a:lnTo>
                  <a:lnTo>
                    <a:pt x="30" y="66"/>
                  </a:lnTo>
                  <a:lnTo>
                    <a:pt x="36" y="64"/>
                  </a:lnTo>
                  <a:lnTo>
                    <a:pt x="56" y="64"/>
                  </a:lnTo>
                  <a:lnTo>
                    <a:pt x="64" y="66"/>
                  </a:lnTo>
                  <a:lnTo>
                    <a:pt x="68" y="68"/>
                  </a:lnTo>
                  <a:lnTo>
                    <a:pt x="72" y="74"/>
                  </a:lnTo>
                  <a:lnTo>
                    <a:pt x="72" y="78"/>
                  </a:lnTo>
                  <a:lnTo>
                    <a:pt x="74" y="80"/>
                  </a:lnTo>
                  <a:lnTo>
                    <a:pt x="76" y="78"/>
                  </a:lnTo>
                  <a:lnTo>
                    <a:pt x="76" y="74"/>
                  </a:lnTo>
                  <a:lnTo>
                    <a:pt x="74" y="64"/>
                  </a:lnTo>
                  <a:lnTo>
                    <a:pt x="76" y="48"/>
                  </a:lnTo>
                  <a:lnTo>
                    <a:pt x="76" y="46"/>
                  </a:lnTo>
                  <a:lnTo>
                    <a:pt x="76" y="44"/>
                  </a:lnTo>
                  <a:lnTo>
                    <a:pt x="74" y="44"/>
                  </a:lnTo>
                  <a:lnTo>
                    <a:pt x="72" y="44"/>
                  </a:lnTo>
                  <a:lnTo>
                    <a:pt x="72" y="46"/>
                  </a:lnTo>
                  <a:lnTo>
                    <a:pt x="70" y="52"/>
                  </a:lnTo>
                  <a:lnTo>
                    <a:pt x="64" y="56"/>
                  </a:lnTo>
                  <a:lnTo>
                    <a:pt x="48" y="56"/>
                  </a:lnTo>
                  <a:lnTo>
                    <a:pt x="34" y="56"/>
                  </a:lnTo>
                  <a:lnTo>
                    <a:pt x="30" y="56"/>
                  </a:lnTo>
                  <a:lnTo>
                    <a:pt x="30" y="50"/>
                  </a:lnTo>
                  <a:lnTo>
                    <a:pt x="30" y="16"/>
                  </a:lnTo>
                  <a:close/>
                </a:path>
              </a:pathLst>
            </a:custGeom>
            <a:solidFill>
              <a:schemeClr val="tx1"/>
            </a:solidFill>
            <a:ln>
              <a:noFill/>
            </a:ln>
            <a:extLst>
              <a:ext uri="{91240B29-F687-4F45-9708-019B960494DF}">
                <a14:hiddenLine xmlns:a14="http://schemas.microsoft.com/office/drawing/2010/main" w="3175" cmpd="sng">
                  <a:solidFill>
                    <a:schemeClr val="tx1"/>
                  </a:solidFill>
                  <a:round/>
                  <a:headEnd/>
                  <a:tailEnd/>
                </a14:hiddenLine>
              </a:ext>
            </a:extLst>
          </p:spPr>
          <p:txBody>
            <a:bodyPr/>
            <a:lstStyle/>
            <a:p>
              <a:endParaRPr lang="en-US" dirty="0">
                <a:latin typeface="Calibri" pitchFamily="34" charset="0"/>
              </a:endParaRPr>
            </a:p>
          </p:txBody>
        </p:sp>
        <p:sp>
          <p:nvSpPr>
            <p:cNvPr id="10" name="Freeform 9"/>
            <p:cNvSpPr>
              <a:spLocks/>
            </p:cNvSpPr>
            <p:nvPr/>
          </p:nvSpPr>
          <p:spPr bwMode="auto">
            <a:xfrm>
              <a:off x="1447" y="1049"/>
              <a:ext cx="54" cy="72"/>
            </a:xfrm>
            <a:custGeom>
              <a:avLst/>
              <a:gdLst>
                <a:gd name="T0" fmla="*/ 16 w 92"/>
                <a:gd name="T1" fmla="*/ 14 h 124"/>
                <a:gd name="T2" fmla="*/ 18 w 92"/>
                <a:gd name="T3" fmla="*/ 6 h 124"/>
                <a:gd name="T4" fmla="*/ 21 w 92"/>
                <a:gd name="T5" fmla="*/ 3 h 124"/>
                <a:gd name="T6" fmla="*/ 25 w 92"/>
                <a:gd name="T7" fmla="*/ 2 h 124"/>
                <a:gd name="T8" fmla="*/ 25 w 92"/>
                <a:gd name="T9" fmla="*/ 1 h 124"/>
                <a:gd name="T10" fmla="*/ 23 w 92"/>
                <a:gd name="T11" fmla="*/ 0 h 124"/>
                <a:gd name="T12" fmla="*/ 21 w 92"/>
                <a:gd name="T13" fmla="*/ 1 h 124"/>
                <a:gd name="T14" fmla="*/ 13 w 92"/>
                <a:gd name="T15" fmla="*/ 1 h 124"/>
                <a:gd name="T16" fmla="*/ 5 w 92"/>
                <a:gd name="T17" fmla="*/ 0 h 124"/>
                <a:gd name="T18" fmla="*/ 1 w 92"/>
                <a:gd name="T19" fmla="*/ 0 h 124"/>
                <a:gd name="T20" fmla="*/ 0 w 92"/>
                <a:gd name="T21" fmla="*/ 1 h 124"/>
                <a:gd name="T22" fmla="*/ 1 w 92"/>
                <a:gd name="T23" fmla="*/ 2 h 124"/>
                <a:gd name="T24" fmla="*/ 5 w 92"/>
                <a:gd name="T25" fmla="*/ 3 h 124"/>
                <a:gd name="T26" fmla="*/ 7 w 92"/>
                <a:gd name="T27" fmla="*/ 6 h 124"/>
                <a:gd name="T28" fmla="*/ 8 w 92"/>
                <a:gd name="T29" fmla="*/ 13 h 124"/>
                <a:gd name="T30" fmla="*/ 8 w 92"/>
                <a:gd name="T31" fmla="*/ 57 h 124"/>
                <a:gd name="T32" fmla="*/ 8 w 92"/>
                <a:gd name="T33" fmla="*/ 66 h 124"/>
                <a:gd name="T34" fmla="*/ 2 w 92"/>
                <a:gd name="T35" fmla="*/ 70 h 124"/>
                <a:gd name="T36" fmla="*/ 1 w 92"/>
                <a:gd name="T37" fmla="*/ 71 h 124"/>
                <a:gd name="T38" fmla="*/ 2 w 92"/>
                <a:gd name="T39" fmla="*/ 72 h 124"/>
                <a:gd name="T40" fmla="*/ 6 w 92"/>
                <a:gd name="T41" fmla="*/ 72 h 124"/>
                <a:gd name="T42" fmla="*/ 16 w 92"/>
                <a:gd name="T43" fmla="*/ 71 h 124"/>
                <a:gd name="T44" fmla="*/ 27 w 92"/>
                <a:gd name="T45" fmla="*/ 71 h 124"/>
                <a:gd name="T46" fmla="*/ 36 w 92"/>
                <a:gd name="T47" fmla="*/ 72 h 124"/>
                <a:gd name="T48" fmla="*/ 45 w 92"/>
                <a:gd name="T49" fmla="*/ 71 h 124"/>
                <a:gd name="T50" fmla="*/ 49 w 92"/>
                <a:gd name="T51" fmla="*/ 67 h 124"/>
                <a:gd name="T52" fmla="*/ 53 w 92"/>
                <a:gd name="T53" fmla="*/ 63 h 124"/>
                <a:gd name="T54" fmla="*/ 54 w 92"/>
                <a:gd name="T55" fmla="*/ 59 h 124"/>
                <a:gd name="T56" fmla="*/ 54 w 92"/>
                <a:gd name="T57" fmla="*/ 58 h 124"/>
                <a:gd name="T58" fmla="*/ 52 w 92"/>
                <a:gd name="T59" fmla="*/ 59 h 124"/>
                <a:gd name="T60" fmla="*/ 42 w 92"/>
                <a:gd name="T61" fmla="*/ 65 h 124"/>
                <a:gd name="T62" fmla="*/ 25 w 92"/>
                <a:gd name="T63" fmla="*/ 67 h 124"/>
                <a:gd name="T64" fmla="*/ 20 w 92"/>
                <a:gd name="T65" fmla="*/ 67 h 124"/>
                <a:gd name="T66" fmla="*/ 18 w 92"/>
                <a:gd name="T67" fmla="*/ 65 h 124"/>
                <a:gd name="T68" fmla="*/ 16 w 92"/>
                <a:gd name="T69" fmla="*/ 57 h 124"/>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92" h="124">
                  <a:moveTo>
                    <a:pt x="28" y="24"/>
                  </a:moveTo>
                  <a:lnTo>
                    <a:pt x="28" y="24"/>
                  </a:lnTo>
                  <a:lnTo>
                    <a:pt x="30" y="16"/>
                  </a:lnTo>
                  <a:lnTo>
                    <a:pt x="30" y="10"/>
                  </a:lnTo>
                  <a:lnTo>
                    <a:pt x="32" y="8"/>
                  </a:lnTo>
                  <a:lnTo>
                    <a:pt x="36" y="6"/>
                  </a:lnTo>
                  <a:lnTo>
                    <a:pt x="42" y="4"/>
                  </a:lnTo>
                  <a:lnTo>
                    <a:pt x="42" y="2"/>
                  </a:lnTo>
                  <a:lnTo>
                    <a:pt x="40" y="0"/>
                  </a:lnTo>
                  <a:lnTo>
                    <a:pt x="36" y="2"/>
                  </a:lnTo>
                  <a:lnTo>
                    <a:pt x="22" y="2"/>
                  </a:lnTo>
                  <a:lnTo>
                    <a:pt x="8" y="0"/>
                  </a:lnTo>
                  <a:lnTo>
                    <a:pt x="2" y="0"/>
                  </a:lnTo>
                  <a:lnTo>
                    <a:pt x="0" y="2"/>
                  </a:lnTo>
                  <a:lnTo>
                    <a:pt x="2" y="4"/>
                  </a:lnTo>
                  <a:lnTo>
                    <a:pt x="8" y="6"/>
                  </a:lnTo>
                  <a:lnTo>
                    <a:pt x="12" y="10"/>
                  </a:lnTo>
                  <a:lnTo>
                    <a:pt x="14" y="14"/>
                  </a:lnTo>
                  <a:lnTo>
                    <a:pt x="14" y="22"/>
                  </a:lnTo>
                  <a:lnTo>
                    <a:pt x="14" y="98"/>
                  </a:lnTo>
                  <a:lnTo>
                    <a:pt x="14" y="108"/>
                  </a:lnTo>
                  <a:lnTo>
                    <a:pt x="14" y="114"/>
                  </a:lnTo>
                  <a:lnTo>
                    <a:pt x="10" y="118"/>
                  </a:lnTo>
                  <a:lnTo>
                    <a:pt x="4" y="120"/>
                  </a:lnTo>
                  <a:lnTo>
                    <a:pt x="2" y="122"/>
                  </a:lnTo>
                  <a:lnTo>
                    <a:pt x="4" y="124"/>
                  </a:lnTo>
                  <a:lnTo>
                    <a:pt x="10" y="124"/>
                  </a:lnTo>
                  <a:lnTo>
                    <a:pt x="28" y="122"/>
                  </a:lnTo>
                  <a:lnTo>
                    <a:pt x="46" y="122"/>
                  </a:lnTo>
                  <a:lnTo>
                    <a:pt x="62" y="124"/>
                  </a:lnTo>
                  <a:lnTo>
                    <a:pt x="76" y="122"/>
                  </a:lnTo>
                  <a:lnTo>
                    <a:pt x="80" y="120"/>
                  </a:lnTo>
                  <a:lnTo>
                    <a:pt x="84" y="116"/>
                  </a:lnTo>
                  <a:lnTo>
                    <a:pt x="90" y="108"/>
                  </a:lnTo>
                  <a:lnTo>
                    <a:pt x="92" y="102"/>
                  </a:lnTo>
                  <a:lnTo>
                    <a:pt x="92" y="100"/>
                  </a:lnTo>
                  <a:lnTo>
                    <a:pt x="88" y="102"/>
                  </a:lnTo>
                  <a:lnTo>
                    <a:pt x="82" y="108"/>
                  </a:lnTo>
                  <a:lnTo>
                    <a:pt x="72" y="112"/>
                  </a:lnTo>
                  <a:lnTo>
                    <a:pt x="60" y="116"/>
                  </a:lnTo>
                  <a:lnTo>
                    <a:pt x="42" y="116"/>
                  </a:lnTo>
                  <a:lnTo>
                    <a:pt x="34" y="116"/>
                  </a:lnTo>
                  <a:lnTo>
                    <a:pt x="30" y="112"/>
                  </a:lnTo>
                  <a:lnTo>
                    <a:pt x="28" y="110"/>
                  </a:lnTo>
                  <a:lnTo>
                    <a:pt x="28" y="98"/>
                  </a:lnTo>
                  <a:lnTo>
                    <a:pt x="28" y="24"/>
                  </a:lnTo>
                  <a:close/>
                </a:path>
              </a:pathLst>
            </a:custGeom>
            <a:solidFill>
              <a:schemeClr val="tx1"/>
            </a:solidFill>
            <a:ln>
              <a:noFill/>
            </a:ln>
            <a:extLst>
              <a:ext uri="{91240B29-F687-4F45-9708-019B960494DF}">
                <a14:hiddenLine xmlns:a14="http://schemas.microsoft.com/office/drawing/2010/main" w="3175" cmpd="sng">
                  <a:solidFill>
                    <a:schemeClr val="tx1"/>
                  </a:solidFill>
                  <a:round/>
                  <a:headEnd/>
                  <a:tailEnd/>
                </a14:hiddenLine>
              </a:ext>
            </a:extLst>
          </p:spPr>
          <p:txBody>
            <a:bodyPr/>
            <a:lstStyle/>
            <a:p>
              <a:endParaRPr lang="en-US" dirty="0">
                <a:latin typeface="Calibri" pitchFamily="34" charset="0"/>
              </a:endParaRPr>
            </a:p>
          </p:txBody>
        </p:sp>
        <p:sp>
          <p:nvSpPr>
            <p:cNvPr id="11" name="Freeform 10"/>
            <p:cNvSpPr>
              <a:spLocks/>
            </p:cNvSpPr>
            <p:nvPr/>
          </p:nvSpPr>
          <p:spPr bwMode="auto">
            <a:xfrm>
              <a:off x="1502" y="1049"/>
              <a:ext cx="55" cy="72"/>
            </a:xfrm>
            <a:custGeom>
              <a:avLst/>
              <a:gdLst>
                <a:gd name="T0" fmla="*/ 18 w 94"/>
                <a:gd name="T1" fmla="*/ 14 h 124"/>
                <a:gd name="T2" fmla="*/ 19 w 94"/>
                <a:gd name="T3" fmla="*/ 6 h 124"/>
                <a:gd name="T4" fmla="*/ 22 w 94"/>
                <a:gd name="T5" fmla="*/ 3 h 124"/>
                <a:gd name="T6" fmla="*/ 25 w 94"/>
                <a:gd name="T7" fmla="*/ 2 h 124"/>
                <a:gd name="T8" fmla="*/ 26 w 94"/>
                <a:gd name="T9" fmla="*/ 1 h 124"/>
                <a:gd name="T10" fmla="*/ 25 w 94"/>
                <a:gd name="T11" fmla="*/ 0 h 124"/>
                <a:gd name="T12" fmla="*/ 22 w 94"/>
                <a:gd name="T13" fmla="*/ 1 h 124"/>
                <a:gd name="T14" fmla="*/ 14 w 94"/>
                <a:gd name="T15" fmla="*/ 1 h 124"/>
                <a:gd name="T16" fmla="*/ 6 w 94"/>
                <a:gd name="T17" fmla="*/ 0 h 124"/>
                <a:gd name="T18" fmla="*/ 2 w 94"/>
                <a:gd name="T19" fmla="*/ 0 h 124"/>
                <a:gd name="T20" fmla="*/ 0 w 94"/>
                <a:gd name="T21" fmla="*/ 1 h 124"/>
                <a:gd name="T22" fmla="*/ 1 w 94"/>
                <a:gd name="T23" fmla="*/ 2 h 124"/>
                <a:gd name="T24" fmla="*/ 6 w 94"/>
                <a:gd name="T25" fmla="*/ 3 h 124"/>
                <a:gd name="T26" fmla="*/ 8 w 94"/>
                <a:gd name="T27" fmla="*/ 6 h 124"/>
                <a:gd name="T28" fmla="*/ 9 w 94"/>
                <a:gd name="T29" fmla="*/ 13 h 124"/>
                <a:gd name="T30" fmla="*/ 9 w 94"/>
                <a:gd name="T31" fmla="*/ 57 h 124"/>
                <a:gd name="T32" fmla="*/ 8 w 94"/>
                <a:gd name="T33" fmla="*/ 66 h 124"/>
                <a:gd name="T34" fmla="*/ 4 w 94"/>
                <a:gd name="T35" fmla="*/ 70 h 124"/>
                <a:gd name="T36" fmla="*/ 2 w 94"/>
                <a:gd name="T37" fmla="*/ 71 h 124"/>
                <a:gd name="T38" fmla="*/ 4 w 94"/>
                <a:gd name="T39" fmla="*/ 72 h 124"/>
                <a:gd name="T40" fmla="*/ 7 w 94"/>
                <a:gd name="T41" fmla="*/ 72 h 124"/>
                <a:gd name="T42" fmla="*/ 18 w 94"/>
                <a:gd name="T43" fmla="*/ 71 h 124"/>
                <a:gd name="T44" fmla="*/ 28 w 94"/>
                <a:gd name="T45" fmla="*/ 71 h 124"/>
                <a:gd name="T46" fmla="*/ 37 w 94"/>
                <a:gd name="T47" fmla="*/ 72 h 124"/>
                <a:gd name="T48" fmla="*/ 44 w 94"/>
                <a:gd name="T49" fmla="*/ 71 h 124"/>
                <a:gd name="T50" fmla="*/ 50 w 94"/>
                <a:gd name="T51" fmla="*/ 67 h 124"/>
                <a:gd name="T52" fmla="*/ 54 w 94"/>
                <a:gd name="T53" fmla="*/ 63 h 124"/>
                <a:gd name="T54" fmla="*/ 55 w 94"/>
                <a:gd name="T55" fmla="*/ 59 h 124"/>
                <a:gd name="T56" fmla="*/ 54 w 94"/>
                <a:gd name="T57" fmla="*/ 58 h 124"/>
                <a:gd name="T58" fmla="*/ 53 w 94"/>
                <a:gd name="T59" fmla="*/ 59 h 124"/>
                <a:gd name="T60" fmla="*/ 43 w 94"/>
                <a:gd name="T61" fmla="*/ 65 h 124"/>
                <a:gd name="T62" fmla="*/ 26 w 94"/>
                <a:gd name="T63" fmla="*/ 67 h 124"/>
                <a:gd name="T64" fmla="*/ 20 w 94"/>
                <a:gd name="T65" fmla="*/ 67 h 124"/>
                <a:gd name="T66" fmla="*/ 19 w 94"/>
                <a:gd name="T67" fmla="*/ 65 h 124"/>
                <a:gd name="T68" fmla="*/ 18 w 94"/>
                <a:gd name="T69" fmla="*/ 57 h 124"/>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94" h="124">
                  <a:moveTo>
                    <a:pt x="30" y="24"/>
                  </a:moveTo>
                  <a:lnTo>
                    <a:pt x="30" y="24"/>
                  </a:lnTo>
                  <a:lnTo>
                    <a:pt x="30" y="16"/>
                  </a:lnTo>
                  <a:lnTo>
                    <a:pt x="32" y="10"/>
                  </a:lnTo>
                  <a:lnTo>
                    <a:pt x="34" y="8"/>
                  </a:lnTo>
                  <a:lnTo>
                    <a:pt x="38" y="6"/>
                  </a:lnTo>
                  <a:lnTo>
                    <a:pt x="42" y="4"/>
                  </a:lnTo>
                  <a:lnTo>
                    <a:pt x="44" y="2"/>
                  </a:lnTo>
                  <a:lnTo>
                    <a:pt x="42" y="0"/>
                  </a:lnTo>
                  <a:lnTo>
                    <a:pt x="38" y="2"/>
                  </a:lnTo>
                  <a:lnTo>
                    <a:pt x="24" y="2"/>
                  </a:lnTo>
                  <a:lnTo>
                    <a:pt x="10" y="0"/>
                  </a:lnTo>
                  <a:lnTo>
                    <a:pt x="4" y="0"/>
                  </a:lnTo>
                  <a:lnTo>
                    <a:pt x="2" y="2"/>
                  </a:lnTo>
                  <a:lnTo>
                    <a:pt x="0" y="2"/>
                  </a:lnTo>
                  <a:lnTo>
                    <a:pt x="2" y="4"/>
                  </a:lnTo>
                  <a:lnTo>
                    <a:pt x="10" y="6"/>
                  </a:lnTo>
                  <a:lnTo>
                    <a:pt x="14" y="10"/>
                  </a:lnTo>
                  <a:lnTo>
                    <a:pt x="16" y="14"/>
                  </a:lnTo>
                  <a:lnTo>
                    <a:pt x="16" y="22"/>
                  </a:lnTo>
                  <a:lnTo>
                    <a:pt x="16" y="98"/>
                  </a:lnTo>
                  <a:lnTo>
                    <a:pt x="16" y="108"/>
                  </a:lnTo>
                  <a:lnTo>
                    <a:pt x="14" y="114"/>
                  </a:lnTo>
                  <a:lnTo>
                    <a:pt x="12" y="118"/>
                  </a:lnTo>
                  <a:lnTo>
                    <a:pt x="6" y="120"/>
                  </a:lnTo>
                  <a:lnTo>
                    <a:pt x="4" y="122"/>
                  </a:lnTo>
                  <a:lnTo>
                    <a:pt x="6" y="124"/>
                  </a:lnTo>
                  <a:lnTo>
                    <a:pt x="12" y="124"/>
                  </a:lnTo>
                  <a:lnTo>
                    <a:pt x="30" y="122"/>
                  </a:lnTo>
                  <a:lnTo>
                    <a:pt x="48" y="122"/>
                  </a:lnTo>
                  <a:lnTo>
                    <a:pt x="64" y="124"/>
                  </a:lnTo>
                  <a:lnTo>
                    <a:pt x="76" y="122"/>
                  </a:lnTo>
                  <a:lnTo>
                    <a:pt x="82" y="120"/>
                  </a:lnTo>
                  <a:lnTo>
                    <a:pt x="86" y="116"/>
                  </a:lnTo>
                  <a:lnTo>
                    <a:pt x="92" y="108"/>
                  </a:lnTo>
                  <a:lnTo>
                    <a:pt x="94" y="102"/>
                  </a:lnTo>
                  <a:lnTo>
                    <a:pt x="92" y="100"/>
                  </a:lnTo>
                  <a:lnTo>
                    <a:pt x="90" y="102"/>
                  </a:lnTo>
                  <a:lnTo>
                    <a:pt x="84" y="108"/>
                  </a:lnTo>
                  <a:lnTo>
                    <a:pt x="74" y="112"/>
                  </a:lnTo>
                  <a:lnTo>
                    <a:pt x="60" y="116"/>
                  </a:lnTo>
                  <a:lnTo>
                    <a:pt x="44" y="116"/>
                  </a:lnTo>
                  <a:lnTo>
                    <a:pt x="34" y="116"/>
                  </a:lnTo>
                  <a:lnTo>
                    <a:pt x="32" y="112"/>
                  </a:lnTo>
                  <a:lnTo>
                    <a:pt x="30" y="110"/>
                  </a:lnTo>
                  <a:lnTo>
                    <a:pt x="30" y="98"/>
                  </a:lnTo>
                  <a:lnTo>
                    <a:pt x="30" y="24"/>
                  </a:lnTo>
                  <a:close/>
                </a:path>
              </a:pathLst>
            </a:custGeom>
            <a:solidFill>
              <a:schemeClr val="tx1"/>
            </a:solidFill>
            <a:ln>
              <a:noFill/>
            </a:ln>
            <a:extLst>
              <a:ext uri="{91240B29-F687-4F45-9708-019B960494DF}">
                <a14:hiddenLine xmlns:a14="http://schemas.microsoft.com/office/drawing/2010/main" w="3175" cmpd="sng">
                  <a:solidFill>
                    <a:schemeClr val="tx1"/>
                  </a:solidFill>
                  <a:round/>
                  <a:headEnd/>
                  <a:tailEnd/>
                </a14:hiddenLine>
              </a:ext>
            </a:extLst>
          </p:spPr>
          <p:txBody>
            <a:bodyPr/>
            <a:lstStyle/>
            <a:p>
              <a:endParaRPr lang="en-US" dirty="0">
                <a:latin typeface="Calibri" pitchFamily="34" charset="0"/>
              </a:endParaRPr>
            </a:p>
          </p:txBody>
        </p:sp>
        <p:sp>
          <p:nvSpPr>
            <p:cNvPr id="12" name="Freeform 11"/>
            <p:cNvSpPr>
              <a:spLocks/>
            </p:cNvSpPr>
            <p:nvPr/>
          </p:nvSpPr>
          <p:spPr bwMode="auto">
            <a:xfrm>
              <a:off x="1560" y="1049"/>
              <a:ext cx="28" cy="72"/>
            </a:xfrm>
            <a:custGeom>
              <a:avLst/>
              <a:gdLst>
                <a:gd name="T0" fmla="*/ 18 w 48"/>
                <a:gd name="T1" fmla="*/ 16 h 124"/>
                <a:gd name="T2" fmla="*/ 18 w 48"/>
                <a:gd name="T3" fmla="*/ 9 h 124"/>
                <a:gd name="T4" fmla="*/ 21 w 48"/>
                <a:gd name="T5" fmla="*/ 3 h 124"/>
                <a:gd name="T6" fmla="*/ 25 w 48"/>
                <a:gd name="T7" fmla="*/ 2 h 124"/>
                <a:gd name="T8" fmla="*/ 25 w 48"/>
                <a:gd name="T9" fmla="*/ 1 h 124"/>
                <a:gd name="T10" fmla="*/ 23 w 48"/>
                <a:gd name="T11" fmla="*/ 0 h 124"/>
                <a:gd name="T12" fmla="*/ 22 w 48"/>
                <a:gd name="T13" fmla="*/ 0 h 124"/>
                <a:gd name="T14" fmla="*/ 13 w 48"/>
                <a:gd name="T15" fmla="*/ 0 h 124"/>
                <a:gd name="T16" fmla="*/ 2 w 48"/>
                <a:gd name="T17" fmla="*/ 0 h 124"/>
                <a:gd name="T18" fmla="*/ 1 w 48"/>
                <a:gd name="T19" fmla="*/ 0 h 124"/>
                <a:gd name="T20" fmla="*/ 0 w 48"/>
                <a:gd name="T21" fmla="*/ 1 h 124"/>
                <a:gd name="T22" fmla="*/ 0 w 48"/>
                <a:gd name="T23" fmla="*/ 2 h 124"/>
                <a:gd name="T24" fmla="*/ 1 w 48"/>
                <a:gd name="T25" fmla="*/ 2 h 124"/>
                <a:gd name="T26" fmla="*/ 8 w 48"/>
                <a:gd name="T27" fmla="*/ 6 h 124"/>
                <a:gd name="T28" fmla="*/ 9 w 48"/>
                <a:gd name="T29" fmla="*/ 9 h 124"/>
                <a:gd name="T30" fmla="*/ 9 w 48"/>
                <a:gd name="T31" fmla="*/ 58 h 124"/>
                <a:gd name="T32" fmla="*/ 9 w 48"/>
                <a:gd name="T33" fmla="*/ 64 h 124"/>
                <a:gd name="T34" fmla="*/ 6 w 48"/>
                <a:gd name="T35" fmla="*/ 69 h 124"/>
                <a:gd name="T36" fmla="*/ 2 w 48"/>
                <a:gd name="T37" fmla="*/ 70 h 124"/>
                <a:gd name="T38" fmla="*/ 1 w 48"/>
                <a:gd name="T39" fmla="*/ 71 h 124"/>
                <a:gd name="T40" fmla="*/ 1 w 48"/>
                <a:gd name="T41" fmla="*/ 72 h 124"/>
                <a:gd name="T42" fmla="*/ 2 w 48"/>
                <a:gd name="T43" fmla="*/ 72 h 124"/>
                <a:gd name="T44" fmla="*/ 5 w 48"/>
                <a:gd name="T45" fmla="*/ 72 h 124"/>
                <a:gd name="T46" fmla="*/ 12 w 48"/>
                <a:gd name="T47" fmla="*/ 71 h 124"/>
                <a:gd name="T48" fmla="*/ 25 w 48"/>
                <a:gd name="T49" fmla="*/ 72 h 124"/>
                <a:gd name="T50" fmla="*/ 26 w 48"/>
                <a:gd name="T51" fmla="*/ 72 h 124"/>
                <a:gd name="T52" fmla="*/ 28 w 48"/>
                <a:gd name="T53" fmla="*/ 71 h 124"/>
                <a:gd name="T54" fmla="*/ 27 w 48"/>
                <a:gd name="T55" fmla="*/ 70 h 124"/>
                <a:gd name="T56" fmla="*/ 26 w 48"/>
                <a:gd name="T57" fmla="*/ 70 h 124"/>
                <a:gd name="T58" fmla="*/ 18 w 48"/>
                <a:gd name="T59" fmla="*/ 64 h 124"/>
                <a:gd name="T60" fmla="*/ 18 w 48"/>
                <a:gd name="T61" fmla="*/ 60 h 124"/>
                <a:gd name="T62" fmla="*/ 18 w 48"/>
                <a:gd name="T63" fmla="*/ 16 h 124"/>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48" h="124">
                  <a:moveTo>
                    <a:pt x="30" y="28"/>
                  </a:moveTo>
                  <a:lnTo>
                    <a:pt x="30" y="28"/>
                  </a:lnTo>
                  <a:lnTo>
                    <a:pt x="30" y="16"/>
                  </a:lnTo>
                  <a:lnTo>
                    <a:pt x="32" y="10"/>
                  </a:lnTo>
                  <a:lnTo>
                    <a:pt x="36" y="6"/>
                  </a:lnTo>
                  <a:lnTo>
                    <a:pt x="42" y="4"/>
                  </a:lnTo>
                  <a:lnTo>
                    <a:pt x="42" y="2"/>
                  </a:lnTo>
                  <a:lnTo>
                    <a:pt x="42" y="0"/>
                  </a:lnTo>
                  <a:lnTo>
                    <a:pt x="40" y="0"/>
                  </a:lnTo>
                  <a:lnTo>
                    <a:pt x="38" y="0"/>
                  </a:lnTo>
                  <a:lnTo>
                    <a:pt x="22" y="0"/>
                  </a:lnTo>
                  <a:lnTo>
                    <a:pt x="4" y="0"/>
                  </a:lnTo>
                  <a:lnTo>
                    <a:pt x="2" y="0"/>
                  </a:lnTo>
                  <a:lnTo>
                    <a:pt x="0" y="0"/>
                  </a:lnTo>
                  <a:lnTo>
                    <a:pt x="0" y="2"/>
                  </a:lnTo>
                  <a:lnTo>
                    <a:pt x="0" y="4"/>
                  </a:lnTo>
                  <a:lnTo>
                    <a:pt x="2" y="4"/>
                  </a:lnTo>
                  <a:lnTo>
                    <a:pt x="10" y="6"/>
                  </a:lnTo>
                  <a:lnTo>
                    <a:pt x="14" y="10"/>
                  </a:lnTo>
                  <a:lnTo>
                    <a:pt x="16" y="16"/>
                  </a:lnTo>
                  <a:lnTo>
                    <a:pt x="16" y="24"/>
                  </a:lnTo>
                  <a:lnTo>
                    <a:pt x="16" y="100"/>
                  </a:lnTo>
                  <a:lnTo>
                    <a:pt x="16" y="110"/>
                  </a:lnTo>
                  <a:lnTo>
                    <a:pt x="14" y="116"/>
                  </a:lnTo>
                  <a:lnTo>
                    <a:pt x="10" y="118"/>
                  </a:lnTo>
                  <a:lnTo>
                    <a:pt x="4" y="120"/>
                  </a:lnTo>
                  <a:lnTo>
                    <a:pt x="2" y="120"/>
                  </a:lnTo>
                  <a:lnTo>
                    <a:pt x="2" y="122"/>
                  </a:lnTo>
                  <a:lnTo>
                    <a:pt x="2" y="124"/>
                  </a:lnTo>
                  <a:lnTo>
                    <a:pt x="4" y="124"/>
                  </a:lnTo>
                  <a:lnTo>
                    <a:pt x="8" y="124"/>
                  </a:lnTo>
                  <a:lnTo>
                    <a:pt x="20" y="122"/>
                  </a:lnTo>
                  <a:lnTo>
                    <a:pt x="42" y="124"/>
                  </a:lnTo>
                  <a:lnTo>
                    <a:pt x="44" y="124"/>
                  </a:lnTo>
                  <a:lnTo>
                    <a:pt x="46" y="124"/>
                  </a:lnTo>
                  <a:lnTo>
                    <a:pt x="48" y="122"/>
                  </a:lnTo>
                  <a:lnTo>
                    <a:pt x="46" y="120"/>
                  </a:lnTo>
                  <a:lnTo>
                    <a:pt x="44" y="120"/>
                  </a:lnTo>
                  <a:lnTo>
                    <a:pt x="36" y="116"/>
                  </a:lnTo>
                  <a:lnTo>
                    <a:pt x="30" y="110"/>
                  </a:lnTo>
                  <a:lnTo>
                    <a:pt x="30" y="104"/>
                  </a:lnTo>
                  <a:lnTo>
                    <a:pt x="30" y="94"/>
                  </a:lnTo>
                  <a:lnTo>
                    <a:pt x="30" y="28"/>
                  </a:lnTo>
                  <a:close/>
                </a:path>
              </a:pathLst>
            </a:custGeom>
            <a:solidFill>
              <a:schemeClr val="tx1"/>
            </a:solidFill>
            <a:ln>
              <a:noFill/>
            </a:ln>
            <a:extLst>
              <a:ext uri="{91240B29-F687-4F45-9708-019B960494DF}">
                <a14:hiddenLine xmlns:a14="http://schemas.microsoft.com/office/drawing/2010/main" w="3175" cmpd="sng">
                  <a:solidFill>
                    <a:schemeClr val="tx1"/>
                  </a:solidFill>
                  <a:round/>
                  <a:headEnd/>
                  <a:tailEnd/>
                </a14:hiddenLine>
              </a:ext>
            </a:extLst>
          </p:spPr>
          <p:txBody>
            <a:bodyPr/>
            <a:lstStyle/>
            <a:p>
              <a:endParaRPr lang="en-US" dirty="0">
                <a:latin typeface="Calibri" pitchFamily="34" charset="0"/>
              </a:endParaRPr>
            </a:p>
          </p:txBody>
        </p:sp>
        <p:sp>
          <p:nvSpPr>
            <p:cNvPr id="13" name="Freeform 12"/>
            <p:cNvSpPr>
              <a:spLocks/>
            </p:cNvSpPr>
            <p:nvPr/>
          </p:nvSpPr>
          <p:spPr bwMode="auto">
            <a:xfrm>
              <a:off x="1630" y="1026"/>
              <a:ext cx="73" cy="95"/>
            </a:xfrm>
            <a:custGeom>
              <a:avLst/>
              <a:gdLst>
                <a:gd name="T0" fmla="*/ 23 w 126"/>
                <a:gd name="T1" fmla="*/ 9 h 164"/>
                <a:gd name="T2" fmla="*/ 30 w 126"/>
                <a:gd name="T3" fmla="*/ 7 h 164"/>
                <a:gd name="T4" fmla="*/ 51 w 126"/>
                <a:gd name="T5" fmla="*/ 7 h 164"/>
                <a:gd name="T6" fmla="*/ 60 w 126"/>
                <a:gd name="T7" fmla="*/ 12 h 164"/>
                <a:gd name="T8" fmla="*/ 61 w 126"/>
                <a:gd name="T9" fmla="*/ 20 h 164"/>
                <a:gd name="T10" fmla="*/ 64 w 126"/>
                <a:gd name="T11" fmla="*/ 20 h 164"/>
                <a:gd name="T12" fmla="*/ 65 w 126"/>
                <a:gd name="T13" fmla="*/ 9 h 164"/>
                <a:gd name="T14" fmla="*/ 66 w 126"/>
                <a:gd name="T15" fmla="*/ 2 h 164"/>
                <a:gd name="T16" fmla="*/ 64 w 126"/>
                <a:gd name="T17" fmla="*/ 1 h 164"/>
                <a:gd name="T18" fmla="*/ 29 w 126"/>
                <a:gd name="T19" fmla="*/ 2 h 164"/>
                <a:gd name="T20" fmla="*/ 8 w 126"/>
                <a:gd name="T21" fmla="*/ 1 h 164"/>
                <a:gd name="T22" fmla="*/ 3 w 126"/>
                <a:gd name="T23" fmla="*/ 0 h 164"/>
                <a:gd name="T24" fmla="*/ 0 w 126"/>
                <a:gd name="T25" fmla="*/ 2 h 164"/>
                <a:gd name="T26" fmla="*/ 2 w 126"/>
                <a:gd name="T27" fmla="*/ 3 h 164"/>
                <a:gd name="T28" fmla="*/ 12 w 126"/>
                <a:gd name="T29" fmla="*/ 8 h 164"/>
                <a:gd name="T30" fmla="*/ 13 w 126"/>
                <a:gd name="T31" fmla="*/ 20 h 164"/>
                <a:gd name="T32" fmla="*/ 13 w 126"/>
                <a:gd name="T33" fmla="*/ 82 h 164"/>
                <a:gd name="T34" fmla="*/ 8 w 126"/>
                <a:gd name="T35" fmla="*/ 92 h 164"/>
                <a:gd name="T36" fmla="*/ 3 w 126"/>
                <a:gd name="T37" fmla="*/ 94 h 164"/>
                <a:gd name="T38" fmla="*/ 6 w 126"/>
                <a:gd name="T39" fmla="*/ 95 h 164"/>
                <a:gd name="T40" fmla="*/ 9 w 126"/>
                <a:gd name="T41" fmla="*/ 95 h 164"/>
                <a:gd name="T42" fmla="*/ 48 w 126"/>
                <a:gd name="T43" fmla="*/ 95 h 164"/>
                <a:gd name="T44" fmla="*/ 53 w 126"/>
                <a:gd name="T45" fmla="*/ 95 h 164"/>
                <a:gd name="T46" fmla="*/ 64 w 126"/>
                <a:gd name="T47" fmla="*/ 93 h 164"/>
                <a:gd name="T48" fmla="*/ 71 w 126"/>
                <a:gd name="T49" fmla="*/ 83 h 164"/>
                <a:gd name="T50" fmla="*/ 73 w 126"/>
                <a:gd name="T51" fmla="*/ 78 h 164"/>
                <a:gd name="T52" fmla="*/ 72 w 126"/>
                <a:gd name="T53" fmla="*/ 76 h 164"/>
                <a:gd name="T54" fmla="*/ 66 w 126"/>
                <a:gd name="T55" fmla="*/ 82 h 164"/>
                <a:gd name="T56" fmla="*/ 49 w 126"/>
                <a:gd name="T57" fmla="*/ 88 h 164"/>
                <a:gd name="T58" fmla="*/ 28 w 126"/>
                <a:gd name="T59" fmla="*/ 89 h 164"/>
                <a:gd name="T60" fmla="*/ 23 w 126"/>
                <a:gd name="T61" fmla="*/ 85 h 164"/>
                <a:gd name="T62" fmla="*/ 23 w 126"/>
                <a:gd name="T63" fmla="*/ 54 h 164"/>
                <a:gd name="T64" fmla="*/ 23 w 126"/>
                <a:gd name="T65" fmla="*/ 53 h 164"/>
                <a:gd name="T66" fmla="*/ 29 w 126"/>
                <a:gd name="T67" fmla="*/ 50 h 164"/>
                <a:gd name="T68" fmla="*/ 50 w 126"/>
                <a:gd name="T69" fmla="*/ 51 h 164"/>
                <a:gd name="T70" fmla="*/ 56 w 126"/>
                <a:gd name="T71" fmla="*/ 58 h 164"/>
                <a:gd name="T72" fmla="*/ 58 w 126"/>
                <a:gd name="T73" fmla="*/ 61 h 164"/>
                <a:gd name="T74" fmla="*/ 59 w 126"/>
                <a:gd name="T75" fmla="*/ 59 h 164"/>
                <a:gd name="T76" fmla="*/ 59 w 126"/>
                <a:gd name="T77" fmla="*/ 58 h 164"/>
                <a:gd name="T78" fmla="*/ 59 w 126"/>
                <a:gd name="T79" fmla="*/ 37 h 164"/>
                <a:gd name="T80" fmla="*/ 59 w 126"/>
                <a:gd name="T81" fmla="*/ 36 h 164"/>
                <a:gd name="T82" fmla="*/ 57 w 126"/>
                <a:gd name="T83" fmla="*/ 34 h 164"/>
                <a:gd name="T84" fmla="*/ 56 w 126"/>
                <a:gd name="T85" fmla="*/ 36 h 164"/>
                <a:gd name="T86" fmla="*/ 51 w 126"/>
                <a:gd name="T87" fmla="*/ 43 h 164"/>
                <a:gd name="T88" fmla="*/ 28 w 126"/>
                <a:gd name="T89" fmla="*/ 44 h 164"/>
                <a:gd name="T90" fmla="*/ 24 w 126"/>
                <a:gd name="T91" fmla="*/ 43 h 164"/>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126" h="164">
                  <a:moveTo>
                    <a:pt x="40" y="22"/>
                  </a:moveTo>
                  <a:lnTo>
                    <a:pt x="40" y="22"/>
                  </a:lnTo>
                  <a:lnTo>
                    <a:pt x="40" y="16"/>
                  </a:lnTo>
                  <a:lnTo>
                    <a:pt x="42" y="14"/>
                  </a:lnTo>
                  <a:lnTo>
                    <a:pt x="46" y="12"/>
                  </a:lnTo>
                  <a:lnTo>
                    <a:pt x="52" y="12"/>
                  </a:lnTo>
                  <a:lnTo>
                    <a:pt x="70" y="12"/>
                  </a:lnTo>
                  <a:lnTo>
                    <a:pt x="88" y="12"/>
                  </a:lnTo>
                  <a:lnTo>
                    <a:pt x="100" y="14"/>
                  </a:lnTo>
                  <a:lnTo>
                    <a:pt x="102" y="18"/>
                  </a:lnTo>
                  <a:lnTo>
                    <a:pt x="104" y="20"/>
                  </a:lnTo>
                  <a:lnTo>
                    <a:pt x="106" y="30"/>
                  </a:lnTo>
                  <a:lnTo>
                    <a:pt x="106" y="34"/>
                  </a:lnTo>
                  <a:lnTo>
                    <a:pt x="108" y="34"/>
                  </a:lnTo>
                  <a:lnTo>
                    <a:pt x="110" y="34"/>
                  </a:lnTo>
                  <a:lnTo>
                    <a:pt x="110" y="32"/>
                  </a:lnTo>
                  <a:lnTo>
                    <a:pt x="112" y="24"/>
                  </a:lnTo>
                  <a:lnTo>
                    <a:pt x="112" y="16"/>
                  </a:lnTo>
                  <a:lnTo>
                    <a:pt x="112" y="8"/>
                  </a:lnTo>
                  <a:lnTo>
                    <a:pt x="114" y="4"/>
                  </a:lnTo>
                  <a:lnTo>
                    <a:pt x="112" y="2"/>
                  </a:lnTo>
                  <a:lnTo>
                    <a:pt x="110" y="2"/>
                  </a:lnTo>
                  <a:lnTo>
                    <a:pt x="104" y="2"/>
                  </a:lnTo>
                  <a:lnTo>
                    <a:pt x="50" y="4"/>
                  </a:lnTo>
                  <a:lnTo>
                    <a:pt x="32" y="4"/>
                  </a:lnTo>
                  <a:lnTo>
                    <a:pt x="14" y="2"/>
                  </a:lnTo>
                  <a:lnTo>
                    <a:pt x="6" y="0"/>
                  </a:lnTo>
                  <a:lnTo>
                    <a:pt x="2" y="2"/>
                  </a:lnTo>
                  <a:lnTo>
                    <a:pt x="0" y="4"/>
                  </a:lnTo>
                  <a:lnTo>
                    <a:pt x="2" y="6"/>
                  </a:lnTo>
                  <a:lnTo>
                    <a:pt x="4" y="6"/>
                  </a:lnTo>
                  <a:lnTo>
                    <a:pt x="14" y="8"/>
                  </a:lnTo>
                  <a:lnTo>
                    <a:pt x="18" y="10"/>
                  </a:lnTo>
                  <a:lnTo>
                    <a:pt x="20" y="14"/>
                  </a:lnTo>
                  <a:lnTo>
                    <a:pt x="22" y="22"/>
                  </a:lnTo>
                  <a:lnTo>
                    <a:pt x="22" y="34"/>
                  </a:lnTo>
                  <a:lnTo>
                    <a:pt x="22" y="130"/>
                  </a:lnTo>
                  <a:lnTo>
                    <a:pt x="22" y="142"/>
                  </a:lnTo>
                  <a:lnTo>
                    <a:pt x="20" y="150"/>
                  </a:lnTo>
                  <a:lnTo>
                    <a:pt x="18" y="154"/>
                  </a:lnTo>
                  <a:lnTo>
                    <a:pt x="14" y="158"/>
                  </a:lnTo>
                  <a:lnTo>
                    <a:pt x="8" y="160"/>
                  </a:lnTo>
                  <a:lnTo>
                    <a:pt x="6" y="162"/>
                  </a:lnTo>
                  <a:lnTo>
                    <a:pt x="8" y="164"/>
                  </a:lnTo>
                  <a:lnTo>
                    <a:pt x="10" y="164"/>
                  </a:lnTo>
                  <a:lnTo>
                    <a:pt x="16" y="164"/>
                  </a:lnTo>
                  <a:lnTo>
                    <a:pt x="46" y="162"/>
                  </a:lnTo>
                  <a:lnTo>
                    <a:pt x="82" y="164"/>
                  </a:lnTo>
                  <a:lnTo>
                    <a:pt x="92" y="164"/>
                  </a:lnTo>
                  <a:lnTo>
                    <a:pt x="98" y="164"/>
                  </a:lnTo>
                  <a:lnTo>
                    <a:pt x="104" y="162"/>
                  </a:lnTo>
                  <a:lnTo>
                    <a:pt x="110" y="160"/>
                  </a:lnTo>
                  <a:lnTo>
                    <a:pt x="114" y="156"/>
                  </a:lnTo>
                  <a:lnTo>
                    <a:pt x="122" y="144"/>
                  </a:lnTo>
                  <a:lnTo>
                    <a:pt x="124" y="138"/>
                  </a:lnTo>
                  <a:lnTo>
                    <a:pt x="126" y="134"/>
                  </a:lnTo>
                  <a:lnTo>
                    <a:pt x="124" y="132"/>
                  </a:lnTo>
                  <a:lnTo>
                    <a:pt x="120" y="134"/>
                  </a:lnTo>
                  <a:lnTo>
                    <a:pt x="114" y="142"/>
                  </a:lnTo>
                  <a:lnTo>
                    <a:pt x="102" y="148"/>
                  </a:lnTo>
                  <a:lnTo>
                    <a:pt x="84" y="152"/>
                  </a:lnTo>
                  <a:lnTo>
                    <a:pt x="60" y="154"/>
                  </a:lnTo>
                  <a:lnTo>
                    <a:pt x="48" y="154"/>
                  </a:lnTo>
                  <a:lnTo>
                    <a:pt x="44" y="150"/>
                  </a:lnTo>
                  <a:lnTo>
                    <a:pt x="40" y="146"/>
                  </a:lnTo>
                  <a:lnTo>
                    <a:pt x="40" y="134"/>
                  </a:lnTo>
                  <a:lnTo>
                    <a:pt x="40" y="96"/>
                  </a:lnTo>
                  <a:lnTo>
                    <a:pt x="40" y="94"/>
                  </a:lnTo>
                  <a:lnTo>
                    <a:pt x="40" y="92"/>
                  </a:lnTo>
                  <a:lnTo>
                    <a:pt x="40" y="90"/>
                  </a:lnTo>
                  <a:lnTo>
                    <a:pt x="42" y="88"/>
                  </a:lnTo>
                  <a:lnTo>
                    <a:pt x="50" y="86"/>
                  </a:lnTo>
                  <a:lnTo>
                    <a:pt x="76" y="86"/>
                  </a:lnTo>
                  <a:lnTo>
                    <a:pt x="86" y="88"/>
                  </a:lnTo>
                  <a:lnTo>
                    <a:pt x="92" y="92"/>
                  </a:lnTo>
                  <a:lnTo>
                    <a:pt x="96" y="100"/>
                  </a:lnTo>
                  <a:lnTo>
                    <a:pt x="96" y="104"/>
                  </a:lnTo>
                  <a:lnTo>
                    <a:pt x="100" y="106"/>
                  </a:lnTo>
                  <a:lnTo>
                    <a:pt x="100" y="104"/>
                  </a:lnTo>
                  <a:lnTo>
                    <a:pt x="102" y="102"/>
                  </a:lnTo>
                  <a:lnTo>
                    <a:pt x="102" y="100"/>
                  </a:lnTo>
                  <a:lnTo>
                    <a:pt x="100" y="84"/>
                  </a:lnTo>
                  <a:lnTo>
                    <a:pt x="102" y="64"/>
                  </a:lnTo>
                  <a:lnTo>
                    <a:pt x="102" y="62"/>
                  </a:lnTo>
                  <a:lnTo>
                    <a:pt x="100" y="60"/>
                  </a:lnTo>
                  <a:lnTo>
                    <a:pt x="98" y="58"/>
                  </a:lnTo>
                  <a:lnTo>
                    <a:pt x="98" y="60"/>
                  </a:lnTo>
                  <a:lnTo>
                    <a:pt x="96" y="62"/>
                  </a:lnTo>
                  <a:lnTo>
                    <a:pt x="94" y="70"/>
                  </a:lnTo>
                  <a:lnTo>
                    <a:pt x="90" y="72"/>
                  </a:lnTo>
                  <a:lnTo>
                    <a:pt x="88" y="74"/>
                  </a:lnTo>
                  <a:lnTo>
                    <a:pt x="66" y="76"/>
                  </a:lnTo>
                  <a:lnTo>
                    <a:pt x="48" y="76"/>
                  </a:lnTo>
                  <a:lnTo>
                    <a:pt x="44" y="76"/>
                  </a:lnTo>
                  <a:lnTo>
                    <a:pt x="42" y="74"/>
                  </a:lnTo>
                  <a:lnTo>
                    <a:pt x="40" y="68"/>
                  </a:lnTo>
                  <a:lnTo>
                    <a:pt x="40" y="22"/>
                  </a:lnTo>
                  <a:close/>
                </a:path>
              </a:pathLst>
            </a:custGeom>
            <a:solidFill>
              <a:schemeClr val="tx1"/>
            </a:solidFill>
            <a:ln>
              <a:noFill/>
            </a:ln>
            <a:extLst>
              <a:ext uri="{91240B29-F687-4F45-9708-019B960494DF}">
                <a14:hiddenLine xmlns:a14="http://schemas.microsoft.com/office/drawing/2010/main" w="3175" cmpd="sng">
                  <a:solidFill>
                    <a:schemeClr val="tx1"/>
                  </a:solidFill>
                  <a:round/>
                  <a:headEnd/>
                  <a:tailEnd/>
                </a14:hiddenLine>
              </a:ext>
            </a:extLst>
          </p:spPr>
          <p:txBody>
            <a:bodyPr/>
            <a:lstStyle/>
            <a:p>
              <a:endParaRPr lang="en-US" dirty="0">
                <a:latin typeface="Calibri" pitchFamily="34" charset="0"/>
              </a:endParaRPr>
            </a:p>
          </p:txBody>
        </p:sp>
        <p:sp>
          <p:nvSpPr>
            <p:cNvPr id="14" name="Freeform 13"/>
            <p:cNvSpPr>
              <a:spLocks noEditPoints="1"/>
            </p:cNvSpPr>
            <p:nvPr/>
          </p:nvSpPr>
          <p:spPr bwMode="auto">
            <a:xfrm>
              <a:off x="1702" y="1049"/>
              <a:ext cx="68" cy="72"/>
            </a:xfrm>
            <a:custGeom>
              <a:avLst/>
              <a:gdLst>
                <a:gd name="T0" fmla="*/ 36 w 116"/>
                <a:gd name="T1" fmla="*/ 36 h 124"/>
                <a:gd name="T2" fmla="*/ 47 w 116"/>
                <a:gd name="T3" fmla="*/ 28 h 124"/>
                <a:gd name="T4" fmla="*/ 49 w 116"/>
                <a:gd name="T5" fmla="*/ 17 h 124"/>
                <a:gd name="T6" fmla="*/ 49 w 116"/>
                <a:gd name="T7" fmla="*/ 14 h 124"/>
                <a:gd name="T8" fmla="*/ 46 w 116"/>
                <a:gd name="T9" fmla="*/ 7 h 124"/>
                <a:gd name="T10" fmla="*/ 43 w 116"/>
                <a:gd name="T11" fmla="*/ 5 h 124"/>
                <a:gd name="T12" fmla="*/ 36 w 116"/>
                <a:gd name="T13" fmla="*/ 1 h 124"/>
                <a:gd name="T14" fmla="*/ 26 w 116"/>
                <a:gd name="T15" fmla="*/ 0 h 124"/>
                <a:gd name="T16" fmla="*/ 18 w 116"/>
                <a:gd name="T17" fmla="*/ 0 h 124"/>
                <a:gd name="T18" fmla="*/ 6 w 116"/>
                <a:gd name="T19" fmla="*/ 1 h 124"/>
                <a:gd name="T20" fmla="*/ 1 w 116"/>
                <a:gd name="T21" fmla="*/ 0 h 124"/>
                <a:gd name="T22" fmla="*/ 0 w 116"/>
                <a:gd name="T23" fmla="*/ 0 h 124"/>
                <a:gd name="T24" fmla="*/ 0 w 116"/>
                <a:gd name="T25" fmla="*/ 1 h 124"/>
                <a:gd name="T26" fmla="*/ 1 w 116"/>
                <a:gd name="T27" fmla="*/ 2 h 124"/>
                <a:gd name="T28" fmla="*/ 5 w 116"/>
                <a:gd name="T29" fmla="*/ 3 h 124"/>
                <a:gd name="T30" fmla="*/ 9 w 116"/>
                <a:gd name="T31" fmla="*/ 7 h 124"/>
                <a:gd name="T32" fmla="*/ 9 w 116"/>
                <a:gd name="T33" fmla="*/ 10 h 124"/>
                <a:gd name="T34" fmla="*/ 9 w 116"/>
                <a:gd name="T35" fmla="*/ 55 h 124"/>
                <a:gd name="T36" fmla="*/ 9 w 116"/>
                <a:gd name="T37" fmla="*/ 65 h 124"/>
                <a:gd name="T38" fmla="*/ 7 w 116"/>
                <a:gd name="T39" fmla="*/ 69 h 124"/>
                <a:gd name="T40" fmla="*/ 4 w 116"/>
                <a:gd name="T41" fmla="*/ 70 h 124"/>
                <a:gd name="T42" fmla="*/ 1 w 116"/>
                <a:gd name="T43" fmla="*/ 71 h 124"/>
                <a:gd name="T44" fmla="*/ 2 w 116"/>
                <a:gd name="T45" fmla="*/ 72 h 124"/>
                <a:gd name="T46" fmla="*/ 2 w 116"/>
                <a:gd name="T47" fmla="*/ 72 h 124"/>
                <a:gd name="T48" fmla="*/ 6 w 116"/>
                <a:gd name="T49" fmla="*/ 72 h 124"/>
                <a:gd name="T50" fmla="*/ 13 w 116"/>
                <a:gd name="T51" fmla="*/ 71 h 124"/>
                <a:gd name="T52" fmla="*/ 25 w 116"/>
                <a:gd name="T53" fmla="*/ 72 h 124"/>
                <a:gd name="T54" fmla="*/ 28 w 116"/>
                <a:gd name="T55" fmla="*/ 72 h 124"/>
                <a:gd name="T56" fmla="*/ 29 w 116"/>
                <a:gd name="T57" fmla="*/ 71 h 124"/>
                <a:gd name="T58" fmla="*/ 27 w 116"/>
                <a:gd name="T59" fmla="*/ 70 h 124"/>
                <a:gd name="T60" fmla="*/ 22 w 116"/>
                <a:gd name="T61" fmla="*/ 69 h 124"/>
                <a:gd name="T62" fmla="*/ 18 w 116"/>
                <a:gd name="T63" fmla="*/ 64 h 124"/>
                <a:gd name="T64" fmla="*/ 18 w 116"/>
                <a:gd name="T65" fmla="*/ 57 h 124"/>
                <a:gd name="T66" fmla="*/ 18 w 116"/>
                <a:gd name="T67" fmla="*/ 41 h 124"/>
                <a:gd name="T68" fmla="*/ 21 w 116"/>
                <a:gd name="T69" fmla="*/ 38 h 124"/>
                <a:gd name="T70" fmla="*/ 27 w 116"/>
                <a:gd name="T71" fmla="*/ 38 h 124"/>
                <a:gd name="T72" fmla="*/ 30 w 116"/>
                <a:gd name="T73" fmla="*/ 41 h 124"/>
                <a:gd name="T74" fmla="*/ 32 w 116"/>
                <a:gd name="T75" fmla="*/ 42 h 124"/>
                <a:gd name="T76" fmla="*/ 45 w 116"/>
                <a:gd name="T77" fmla="*/ 62 h 124"/>
                <a:gd name="T78" fmla="*/ 52 w 116"/>
                <a:gd name="T79" fmla="*/ 70 h 124"/>
                <a:gd name="T80" fmla="*/ 60 w 116"/>
                <a:gd name="T81" fmla="*/ 72 h 124"/>
                <a:gd name="T82" fmla="*/ 66 w 116"/>
                <a:gd name="T83" fmla="*/ 72 h 124"/>
                <a:gd name="T84" fmla="*/ 68 w 116"/>
                <a:gd name="T85" fmla="*/ 70 h 124"/>
                <a:gd name="T86" fmla="*/ 67 w 116"/>
                <a:gd name="T87" fmla="*/ 70 h 124"/>
                <a:gd name="T88" fmla="*/ 60 w 116"/>
                <a:gd name="T89" fmla="*/ 67 h 124"/>
                <a:gd name="T90" fmla="*/ 52 w 116"/>
                <a:gd name="T91" fmla="*/ 57 h 124"/>
                <a:gd name="T92" fmla="*/ 21 w 116"/>
                <a:gd name="T93" fmla="*/ 35 h 124"/>
                <a:gd name="T94" fmla="*/ 19 w 116"/>
                <a:gd name="T95" fmla="*/ 34 h 124"/>
                <a:gd name="T96" fmla="*/ 18 w 116"/>
                <a:gd name="T97" fmla="*/ 10 h 124"/>
                <a:gd name="T98" fmla="*/ 19 w 116"/>
                <a:gd name="T99" fmla="*/ 6 h 124"/>
                <a:gd name="T100" fmla="*/ 20 w 116"/>
                <a:gd name="T101" fmla="*/ 5 h 124"/>
                <a:gd name="T102" fmla="*/ 23 w 116"/>
                <a:gd name="T103" fmla="*/ 3 h 124"/>
                <a:gd name="T104" fmla="*/ 36 w 116"/>
                <a:gd name="T105" fmla="*/ 8 h 124"/>
                <a:gd name="T106" fmla="*/ 41 w 116"/>
                <a:gd name="T107" fmla="*/ 14 h 124"/>
                <a:gd name="T108" fmla="*/ 42 w 116"/>
                <a:gd name="T109" fmla="*/ 21 h 124"/>
                <a:gd name="T110" fmla="*/ 41 w 116"/>
                <a:gd name="T111" fmla="*/ 27 h 124"/>
                <a:gd name="T112" fmla="*/ 34 w 116"/>
                <a:gd name="T113" fmla="*/ 34 h 124"/>
                <a:gd name="T114" fmla="*/ 21 w 116"/>
                <a:gd name="T115" fmla="*/ 35 h 124"/>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116" h="124">
                  <a:moveTo>
                    <a:pt x="62" y="62"/>
                  </a:moveTo>
                  <a:lnTo>
                    <a:pt x="62" y="62"/>
                  </a:lnTo>
                  <a:lnTo>
                    <a:pt x="72" y="56"/>
                  </a:lnTo>
                  <a:lnTo>
                    <a:pt x="80" y="48"/>
                  </a:lnTo>
                  <a:lnTo>
                    <a:pt x="84" y="40"/>
                  </a:lnTo>
                  <a:lnTo>
                    <a:pt x="84" y="30"/>
                  </a:lnTo>
                  <a:lnTo>
                    <a:pt x="84" y="24"/>
                  </a:lnTo>
                  <a:lnTo>
                    <a:pt x="82" y="18"/>
                  </a:lnTo>
                  <a:lnTo>
                    <a:pt x="78" y="12"/>
                  </a:lnTo>
                  <a:lnTo>
                    <a:pt x="74" y="8"/>
                  </a:lnTo>
                  <a:lnTo>
                    <a:pt x="68" y="4"/>
                  </a:lnTo>
                  <a:lnTo>
                    <a:pt x="62" y="2"/>
                  </a:lnTo>
                  <a:lnTo>
                    <a:pt x="44" y="0"/>
                  </a:lnTo>
                  <a:lnTo>
                    <a:pt x="30" y="0"/>
                  </a:lnTo>
                  <a:lnTo>
                    <a:pt x="16" y="2"/>
                  </a:lnTo>
                  <a:lnTo>
                    <a:pt x="10" y="2"/>
                  </a:lnTo>
                  <a:lnTo>
                    <a:pt x="2" y="0"/>
                  </a:lnTo>
                  <a:lnTo>
                    <a:pt x="0" y="0"/>
                  </a:lnTo>
                  <a:lnTo>
                    <a:pt x="0" y="2"/>
                  </a:lnTo>
                  <a:lnTo>
                    <a:pt x="2" y="4"/>
                  </a:lnTo>
                  <a:lnTo>
                    <a:pt x="8" y="6"/>
                  </a:lnTo>
                  <a:lnTo>
                    <a:pt x="12" y="8"/>
                  </a:lnTo>
                  <a:lnTo>
                    <a:pt x="16" y="12"/>
                  </a:lnTo>
                  <a:lnTo>
                    <a:pt x="16" y="18"/>
                  </a:lnTo>
                  <a:lnTo>
                    <a:pt x="16" y="34"/>
                  </a:lnTo>
                  <a:lnTo>
                    <a:pt x="16" y="94"/>
                  </a:lnTo>
                  <a:lnTo>
                    <a:pt x="16" y="112"/>
                  </a:lnTo>
                  <a:lnTo>
                    <a:pt x="12" y="118"/>
                  </a:lnTo>
                  <a:lnTo>
                    <a:pt x="6" y="120"/>
                  </a:lnTo>
                  <a:lnTo>
                    <a:pt x="4" y="120"/>
                  </a:lnTo>
                  <a:lnTo>
                    <a:pt x="2" y="122"/>
                  </a:lnTo>
                  <a:lnTo>
                    <a:pt x="4" y="124"/>
                  </a:lnTo>
                  <a:lnTo>
                    <a:pt x="10" y="124"/>
                  </a:lnTo>
                  <a:lnTo>
                    <a:pt x="22" y="122"/>
                  </a:lnTo>
                  <a:lnTo>
                    <a:pt x="42" y="124"/>
                  </a:lnTo>
                  <a:lnTo>
                    <a:pt x="48" y="124"/>
                  </a:lnTo>
                  <a:lnTo>
                    <a:pt x="50" y="122"/>
                  </a:lnTo>
                  <a:lnTo>
                    <a:pt x="48" y="120"/>
                  </a:lnTo>
                  <a:lnTo>
                    <a:pt x="46" y="120"/>
                  </a:lnTo>
                  <a:lnTo>
                    <a:pt x="38" y="118"/>
                  </a:lnTo>
                  <a:lnTo>
                    <a:pt x="34" y="116"/>
                  </a:lnTo>
                  <a:lnTo>
                    <a:pt x="30" y="110"/>
                  </a:lnTo>
                  <a:lnTo>
                    <a:pt x="30" y="102"/>
                  </a:lnTo>
                  <a:lnTo>
                    <a:pt x="30" y="98"/>
                  </a:lnTo>
                  <a:lnTo>
                    <a:pt x="30" y="70"/>
                  </a:lnTo>
                  <a:lnTo>
                    <a:pt x="32" y="66"/>
                  </a:lnTo>
                  <a:lnTo>
                    <a:pt x="36" y="66"/>
                  </a:lnTo>
                  <a:lnTo>
                    <a:pt x="46" y="66"/>
                  </a:lnTo>
                  <a:lnTo>
                    <a:pt x="50" y="66"/>
                  </a:lnTo>
                  <a:lnTo>
                    <a:pt x="52" y="70"/>
                  </a:lnTo>
                  <a:lnTo>
                    <a:pt x="54" y="72"/>
                  </a:lnTo>
                  <a:lnTo>
                    <a:pt x="76" y="106"/>
                  </a:lnTo>
                  <a:lnTo>
                    <a:pt x="82" y="114"/>
                  </a:lnTo>
                  <a:lnTo>
                    <a:pt x="88" y="120"/>
                  </a:lnTo>
                  <a:lnTo>
                    <a:pt x="96" y="124"/>
                  </a:lnTo>
                  <a:lnTo>
                    <a:pt x="102" y="124"/>
                  </a:lnTo>
                  <a:lnTo>
                    <a:pt x="112" y="124"/>
                  </a:lnTo>
                  <a:lnTo>
                    <a:pt x="116" y="120"/>
                  </a:lnTo>
                  <a:lnTo>
                    <a:pt x="114" y="120"/>
                  </a:lnTo>
                  <a:lnTo>
                    <a:pt x="108" y="118"/>
                  </a:lnTo>
                  <a:lnTo>
                    <a:pt x="102" y="116"/>
                  </a:lnTo>
                  <a:lnTo>
                    <a:pt x="94" y="108"/>
                  </a:lnTo>
                  <a:lnTo>
                    <a:pt x="88" y="98"/>
                  </a:lnTo>
                  <a:lnTo>
                    <a:pt x="62" y="62"/>
                  </a:lnTo>
                  <a:close/>
                  <a:moveTo>
                    <a:pt x="36" y="60"/>
                  </a:moveTo>
                  <a:lnTo>
                    <a:pt x="36" y="60"/>
                  </a:lnTo>
                  <a:lnTo>
                    <a:pt x="32" y="58"/>
                  </a:lnTo>
                  <a:lnTo>
                    <a:pt x="30" y="54"/>
                  </a:lnTo>
                  <a:lnTo>
                    <a:pt x="30" y="18"/>
                  </a:lnTo>
                  <a:lnTo>
                    <a:pt x="32" y="10"/>
                  </a:lnTo>
                  <a:lnTo>
                    <a:pt x="34" y="8"/>
                  </a:lnTo>
                  <a:lnTo>
                    <a:pt x="40" y="6"/>
                  </a:lnTo>
                  <a:lnTo>
                    <a:pt x="52" y="8"/>
                  </a:lnTo>
                  <a:lnTo>
                    <a:pt x="62" y="14"/>
                  </a:lnTo>
                  <a:lnTo>
                    <a:pt x="66" y="18"/>
                  </a:lnTo>
                  <a:lnTo>
                    <a:pt x="70" y="24"/>
                  </a:lnTo>
                  <a:lnTo>
                    <a:pt x="72" y="30"/>
                  </a:lnTo>
                  <a:lnTo>
                    <a:pt x="72" y="36"/>
                  </a:lnTo>
                  <a:lnTo>
                    <a:pt x="70" y="46"/>
                  </a:lnTo>
                  <a:lnTo>
                    <a:pt x="64" y="54"/>
                  </a:lnTo>
                  <a:lnTo>
                    <a:pt x="58" y="58"/>
                  </a:lnTo>
                  <a:lnTo>
                    <a:pt x="46" y="60"/>
                  </a:lnTo>
                  <a:lnTo>
                    <a:pt x="36" y="60"/>
                  </a:lnTo>
                  <a:close/>
                </a:path>
              </a:pathLst>
            </a:custGeom>
            <a:solidFill>
              <a:schemeClr val="tx1"/>
            </a:solidFill>
            <a:ln>
              <a:noFill/>
            </a:ln>
            <a:extLst>
              <a:ext uri="{91240B29-F687-4F45-9708-019B960494DF}">
                <a14:hiddenLine xmlns:a14="http://schemas.microsoft.com/office/drawing/2010/main" w="3175" cmpd="sng">
                  <a:solidFill>
                    <a:schemeClr val="tx1"/>
                  </a:solidFill>
                  <a:round/>
                  <a:headEnd/>
                  <a:tailEnd/>
                </a14:hiddenLine>
              </a:ext>
            </a:extLst>
          </p:spPr>
          <p:txBody>
            <a:bodyPr/>
            <a:lstStyle/>
            <a:p>
              <a:endParaRPr lang="en-US" dirty="0">
                <a:latin typeface="Calibri" pitchFamily="34" charset="0"/>
              </a:endParaRPr>
            </a:p>
          </p:txBody>
        </p:sp>
        <p:sp>
          <p:nvSpPr>
            <p:cNvPr id="15" name="Freeform 14"/>
            <p:cNvSpPr>
              <a:spLocks/>
            </p:cNvSpPr>
            <p:nvPr/>
          </p:nvSpPr>
          <p:spPr bwMode="auto">
            <a:xfrm>
              <a:off x="1770" y="1049"/>
              <a:ext cx="55" cy="72"/>
            </a:xfrm>
            <a:custGeom>
              <a:avLst/>
              <a:gdLst>
                <a:gd name="T0" fmla="*/ 18 w 94"/>
                <a:gd name="T1" fmla="*/ 9 h 124"/>
                <a:gd name="T2" fmla="*/ 19 w 94"/>
                <a:gd name="T3" fmla="*/ 6 h 124"/>
                <a:gd name="T4" fmla="*/ 22 w 94"/>
                <a:gd name="T5" fmla="*/ 5 h 124"/>
                <a:gd name="T6" fmla="*/ 30 w 94"/>
                <a:gd name="T7" fmla="*/ 5 h 124"/>
                <a:gd name="T8" fmla="*/ 43 w 94"/>
                <a:gd name="T9" fmla="*/ 6 h 124"/>
                <a:gd name="T10" fmla="*/ 47 w 94"/>
                <a:gd name="T11" fmla="*/ 13 h 124"/>
                <a:gd name="T12" fmla="*/ 47 w 94"/>
                <a:gd name="T13" fmla="*/ 14 h 124"/>
                <a:gd name="T14" fmla="*/ 48 w 94"/>
                <a:gd name="T15" fmla="*/ 14 h 124"/>
                <a:gd name="T16" fmla="*/ 49 w 94"/>
                <a:gd name="T17" fmla="*/ 10 h 124"/>
                <a:gd name="T18" fmla="*/ 50 w 94"/>
                <a:gd name="T19" fmla="*/ 2 h 124"/>
                <a:gd name="T20" fmla="*/ 50 w 94"/>
                <a:gd name="T21" fmla="*/ 1 h 124"/>
                <a:gd name="T22" fmla="*/ 48 w 94"/>
                <a:gd name="T23" fmla="*/ 0 h 124"/>
                <a:gd name="T24" fmla="*/ 46 w 94"/>
                <a:gd name="T25" fmla="*/ 0 h 124"/>
                <a:gd name="T26" fmla="*/ 22 w 94"/>
                <a:gd name="T27" fmla="*/ 1 h 124"/>
                <a:gd name="T28" fmla="*/ 6 w 94"/>
                <a:gd name="T29" fmla="*/ 0 h 124"/>
                <a:gd name="T30" fmla="*/ 2 w 94"/>
                <a:gd name="T31" fmla="*/ 0 h 124"/>
                <a:gd name="T32" fmla="*/ 1 w 94"/>
                <a:gd name="T33" fmla="*/ 0 h 124"/>
                <a:gd name="T34" fmla="*/ 0 w 94"/>
                <a:gd name="T35" fmla="*/ 1 h 124"/>
                <a:gd name="T36" fmla="*/ 1 w 94"/>
                <a:gd name="T37" fmla="*/ 2 h 124"/>
                <a:gd name="T38" fmla="*/ 6 w 94"/>
                <a:gd name="T39" fmla="*/ 3 h 124"/>
                <a:gd name="T40" fmla="*/ 8 w 94"/>
                <a:gd name="T41" fmla="*/ 6 h 124"/>
                <a:gd name="T42" fmla="*/ 9 w 94"/>
                <a:gd name="T43" fmla="*/ 15 h 124"/>
                <a:gd name="T44" fmla="*/ 9 w 94"/>
                <a:gd name="T45" fmla="*/ 57 h 124"/>
                <a:gd name="T46" fmla="*/ 8 w 94"/>
                <a:gd name="T47" fmla="*/ 67 h 124"/>
                <a:gd name="T48" fmla="*/ 6 w 94"/>
                <a:gd name="T49" fmla="*/ 69 h 124"/>
                <a:gd name="T50" fmla="*/ 2 w 94"/>
                <a:gd name="T51" fmla="*/ 71 h 124"/>
                <a:gd name="T52" fmla="*/ 4 w 94"/>
                <a:gd name="T53" fmla="*/ 72 h 124"/>
                <a:gd name="T54" fmla="*/ 7 w 94"/>
                <a:gd name="T55" fmla="*/ 72 h 124"/>
                <a:gd name="T56" fmla="*/ 20 w 94"/>
                <a:gd name="T57" fmla="*/ 71 h 124"/>
                <a:gd name="T58" fmla="*/ 36 w 94"/>
                <a:gd name="T59" fmla="*/ 72 h 124"/>
                <a:gd name="T60" fmla="*/ 40 w 94"/>
                <a:gd name="T61" fmla="*/ 72 h 124"/>
                <a:gd name="T62" fmla="*/ 46 w 94"/>
                <a:gd name="T63" fmla="*/ 71 h 124"/>
                <a:gd name="T64" fmla="*/ 50 w 94"/>
                <a:gd name="T65" fmla="*/ 67 h 124"/>
                <a:gd name="T66" fmla="*/ 55 w 94"/>
                <a:gd name="T67" fmla="*/ 58 h 124"/>
                <a:gd name="T68" fmla="*/ 55 w 94"/>
                <a:gd name="T69" fmla="*/ 57 h 124"/>
                <a:gd name="T70" fmla="*/ 54 w 94"/>
                <a:gd name="T71" fmla="*/ 58 h 124"/>
                <a:gd name="T72" fmla="*/ 50 w 94"/>
                <a:gd name="T73" fmla="*/ 62 h 124"/>
                <a:gd name="T74" fmla="*/ 46 w 94"/>
                <a:gd name="T75" fmla="*/ 64 h 124"/>
                <a:gd name="T76" fmla="*/ 26 w 94"/>
                <a:gd name="T77" fmla="*/ 67 h 124"/>
                <a:gd name="T78" fmla="*/ 21 w 94"/>
                <a:gd name="T79" fmla="*/ 67 h 124"/>
                <a:gd name="T80" fmla="*/ 19 w 94"/>
                <a:gd name="T81" fmla="*/ 66 h 124"/>
                <a:gd name="T82" fmla="*/ 18 w 94"/>
                <a:gd name="T83" fmla="*/ 59 h 124"/>
                <a:gd name="T84" fmla="*/ 18 w 94"/>
                <a:gd name="T85" fmla="*/ 41 h 124"/>
                <a:gd name="T86" fmla="*/ 18 w 94"/>
                <a:gd name="T87" fmla="*/ 39 h 124"/>
                <a:gd name="T88" fmla="*/ 19 w 94"/>
                <a:gd name="T89" fmla="*/ 38 h 124"/>
                <a:gd name="T90" fmla="*/ 33 w 94"/>
                <a:gd name="T91" fmla="*/ 37 h 124"/>
                <a:gd name="T92" fmla="*/ 39 w 94"/>
                <a:gd name="T93" fmla="*/ 38 h 124"/>
                <a:gd name="T94" fmla="*/ 41 w 94"/>
                <a:gd name="T95" fmla="*/ 39 h 124"/>
                <a:gd name="T96" fmla="*/ 42 w 94"/>
                <a:gd name="T97" fmla="*/ 43 h 124"/>
                <a:gd name="T98" fmla="*/ 43 w 94"/>
                <a:gd name="T99" fmla="*/ 46 h 124"/>
                <a:gd name="T100" fmla="*/ 44 w 94"/>
                <a:gd name="T101" fmla="*/ 45 h 124"/>
                <a:gd name="T102" fmla="*/ 44 w 94"/>
                <a:gd name="T103" fmla="*/ 45 h 124"/>
                <a:gd name="T104" fmla="*/ 44 w 94"/>
                <a:gd name="T105" fmla="*/ 43 h 124"/>
                <a:gd name="T106" fmla="*/ 44 w 94"/>
                <a:gd name="T107" fmla="*/ 37 h 124"/>
                <a:gd name="T108" fmla="*/ 44 w 94"/>
                <a:gd name="T109" fmla="*/ 28 h 124"/>
                <a:gd name="T110" fmla="*/ 44 w 94"/>
                <a:gd name="T111" fmla="*/ 27 h 124"/>
                <a:gd name="T112" fmla="*/ 43 w 94"/>
                <a:gd name="T113" fmla="*/ 26 h 124"/>
                <a:gd name="T114" fmla="*/ 43 w 94"/>
                <a:gd name="T115" fmla="*/ 26 h 124"/>
                <a:gd name="T116" fmla="*/ 42 w 94"/>
                <a:gd name="T117" fmla="*/ 27 h 124"/>
                <a:gd name="T118" fmla="*/ 39 w 94"/>
                <a:gd name="T119" fmla="*/ 33 h 124"/>
                <a:gd name="T120" fmla="*/ 28 w 94"/>
                <a:gd name="T121" fmla="*/ 33 h 124"/>
                <a:gd name="T122" fmla="*/ 21 w 94"/>
                <a:gd name="T123" fmla="*/ 33 h 124"/>
                <a:gd name="T124" fmla="*/ 18 w 94"/>
                <a:gd name="T125" fmla="*/ 29 h 124"/>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94" h="124">
                  <a:moveTo>
                    <a:pt x="30" y="16"/>
                  </a:moveTo>
                  <a:lnTo>
                    <a:pt x="30" y="16"/>
                  </a:lnTo>
                  <a:lnTo>
                    <a:pt x="30" y="12"/>
                  </a:lnTo>
                  <a:lnTo>
                    <a:pt x="32" y="10"/>
                  </a:lnTo>
                  <a:lnTo>
                    <a:pt x="34" y="8"/>
                  </a:lnTo>
                  <a:lnTo>
                    <a:pt x="38" y="8"/>
                  </a:lnTo>
                  <a:lnTo>
                    <a:pt x="52" y="8"/>
                  </a:lnTo>
                  <a:lnTo>
                    <a:pt x="66" y="8"/>
                  </a:lnTo>
                  <a:lnTo>
                    <a:pt x="74" y="10"/>
                  </a:lnTo>
                  <a:lnTo>
                    <a:pt x="78" y="14"/>
                  </a:lnTo>
                  <a:lnTo>
                    <a:pt x="80" y="22"/>
                  </a:lnTo>
                  <a:lnTo>
                    <a:pt x="80" y="24"/>
                  </a:lnTo>
                  <a:lnTo>
                    <a:pt x="82" y="24"/>
                  </a:lnTo>
                  <a:lnTo>
                    <a:pt x="84" y="24"/>
                  </a:lnTo>
                  <a:lnTo>
                    <a:pt x="84" y="18"/>
                  </a:lnTo>
                  <a:lnTo>
                    <a:pt x="84" y="12"/>
                  </a:lnTo>
                  <a:lnTo>
                    <a:pt x="86" y="4"/>
                  </a:lnTo>
                  <a:lnTo>
                    <a:pt x="86" y="2"/>
                  </a:lnTo>
                  <a:lnTo>
                    <a:pt x="84" y="0"/>
                  </a:lnTo>
                  <a:lnTo>
                    <a:pt x="82" y="0"/>
                  </a:lnTo>
                  <a:lnTo>
                    <a:pt x="78" y="0"/>
                  </a:lnTo>
                  <a:lnTo>
                    <a:pt x="38" y="2"/>
                  </a:lnTo>
                  <a:lnTo>
                    <a:pt x="10" y="0"/>
                  </a:lnTo>
                  <a:lnTo>
                    <a:pt x="4" y="0"/>
                  </a:lnTo>
                  <a:lnTo>
                    <a:pt x="2" y="0"/>
                  </a:lnTo>
                  <a:lnTo>
                    <a:pt x="0" y="2"/>
                  </a:lnTo>
                  <a:lnTo>
                    <a:pt x="0" y="4"/>
                  </a:lnTo>
                  <a:lnTo>
                    <a:pt x="2" y="4"/>
                  </a:lnTo>
                  <a:lnTo>
                    <a:pt x="10" y="6"/>
                  </a:lnTo>
                  <a:lnTo>
                    <a:pt x="14" y="10"/>
                  </a:lnTo>
                  <a:lnTo>
                    <a:pt x="16" y="16"/>
                  </a:lnTo>
                  <a:lnTo>
                    <a:pt x="16" y="26"/>
                  </a:lnTo>
                  <a:lnTo>
                    <a:pt x="16" y="98"/>
                  </a:lnTo>
                  <a:lnTo>
                    <a:pt x="16" y="114"/>
                  </a:lnTo>
                  <a:lnTo>
                    <a:pt x="14" y="116"/>
                  </a:lnTo>
                  <a:lnTo>
                    <a:pt x="10" y="118"/>
                  </a:lnTo>
                  <a:lnTo>
                    <a:pt x="4" y="120"/>
                  </a:lnTo>
                  <a:lnTo>
                    <a:pt x="4" y="122"/>
                  </a:lnTo>
                  <a:lnTo>
                    <a:pt x="6" y="124"/>
                  </a:lnTo>
                  <a:lnTo>
                    <a:pt x="12" y="124"/>
                  </a:lnTo>
                  <a:lnTo>
                    <a:pt x="34" y="122"/>
                  </a:lnTo>
                  <a:lnTo>
                    <a:pt x="62" y="124"/>
                  </a:lnTo>
                  <a:lnTo>
                    <a:pt x="68" y="124"/>
                  </a:lnTo>
                  <a:lnTo>
                    <a:pt x="78" y="122"/>
                  </a:lnTo>
                  <a:lnTo>
                    <a:pt x="86" y="116"/>
                  </a:lnTo>
                  <a:lnTo>
                    <a:pt x="92" y="108"/>
                  </a:lnTo>
                  <a:lnTo>
                    <a:pt x="94" y="100"/>
                  </a:lnTo>
                  <a:lnTo>
                    <a:pt x="94" y="98"/>
                  </a:lnTo>
                  <a:lnTo>
                    <a:pt x="92" y="100"/>
                  </a:lnTo>
                  <a:lnTo>
                    <a:pt x="86" y="106"/>
                  </a:lnTo>
                  <a:lnTo>
                    <a:pt x="78" y="110"/>
                  </a:lnTo>
                  <a:lnTo>
                    <a:pt x="64" y="114"/>
                  </a:lnTo>
                  <a:lnTo>
                    <a:pt x="44" y="116"/>
                  </a:lnTo>
                  <a:lnTo>
                    <a:pt x="36" y="116"/>
                  </a:lnTo>
                  <a:lnTo>
                    <a:pt x="32" y="114"/>
                  </a:lnTo>
                  <a:lnTo>
                    <a:pt x="30" y="110"/>
                  </a:lnTo>
                  <a:lnTo>
                    <a:pt x="30" y="102"/>
                  </a:lnTo>
                  <a:lnTo>
                    <a:pt x="30" y="72"/>
                  </a:lnTo>
                  <a:lnTo>
                    <a:pt x="30" y="70"/>
                  </a:lnTo>
                  <a:lnTo>
                    <a:pt x="30" y="68"/>
                  </a:lnTo>
                  <a:lnTo>
                    <a:pt x="32" y="66"/>
                  </a:lnTo>
                  <a:lnTo>
                    <a:pt x="38" y="64"/>
                  </a:lnTo>
                  <a:lnTo>
                    <a:pt x="56" y="64"/>
                  </a:lnTo>
                  <a:lnTo>
                    <a:pt x="66" y="66"/>
                  </a:lnTo>
                  <a:lnTo>
                    <a:pt x="70" y="68"/>
                  </a:lnTo>
                  <a:lnTo>
                    <a:pt x="72" y="74"/>
                  </a:lnTo>
                  <a:lnTo>
                    <a:pt x="72" y="78"/>
                  </a:lnTo>
                  <a:lnTo>
                    <a:pt x="74" y="80"/>
                  </a:lnTo>
                  <a:lnTo>
                    <a:pt x="76" y="78"/>
                  </a:lnTo>
                  <a:lnTo>
                    <a:pt x="76" y="74"/>
                  </a:lnTo>
                  <a:lnTo>
                    <a:pt x="76" y="64"/>
                  </a:lnTo>
                  <a:lnTo>
                    <a:pt x="76" y="48"/>
                  </a:lnTo>
                  <a:lnTo>
                    <a:pt x="76" y="46"/>
                  </a:lnTo>
                  <a:lnTo>
                    <a:pt x="76" y="44"/>
                  </a:lnTo>
                  <a:lnTo>
                    <a:pt x="74" y="44"/>
                  </a:lnTo>
                  <a:lnTo>
                    <a:pt x="72" y="46"/>
                  </a:lnTo>
                  <a:lnTo>
                    <a:pt x="70" y="52"/>
                  </a:lnTo>
                  <a:lnTo>
                    <a:pt x="66" y="56"/>
                  </a:lnTo>
                  <a:lnTo>
                    <a:pt x="48" y="56"/>
                  </a:lnTo>
                  <a:lnTo>
                    <a:pt x="36" y="56"/>
                  </a:lnTo>
                  <a:lnTo>
                    <a:pt x="30" y="56"/>
                  </a:lnTo>
                  <a:lnTo>
                    <a:pt x="30" y="50"/>
                  </a:lnTo>
                  <a:lnTo>
                    <a:pt x="30" y="16"/>
                  </a:lnTo>
                  <a:close/>
                </a:path>
              </a:pathLst>
            </a:custGeom>
            <a:solidFill>
              <a:schemeClr val="tx1"/>
            </a:solidFill>
            <a:ln>
              <a:noFill/>
            </a:ln>
            <a:extLst>
              <a:ext uri="{91240B29-F687-4F45-9708-019B960494DF}">
                <a14:hiddenLine xmlns:a14="http://schemas.microsoft.com/office/drawing/2010/main" w="3175" cmpd="sng">
                  <a:solidFill>
                    <a:schemeClr val="tx1"/>
                  </a:solidFill>
                  <a:round/>
                  <a:headEnd/>
                  <a:tailEnd/>
                </a14:hiddenLine>
              </a:ext>
            </a:extLst>
          </p:spPr>
          <p:txBody>
            <a:bodyPr/>
            <a:lstStyle/>
            <a:p>
              <a:endParaRPr lang="en-US" dirty="0">
                <a:latin typeface="Calibri" pitchFamily="34" charset="0"/>
              </a:endParaRPr>
            </a:p>
          </p:txBody>
        </p:sp>
        <p:sp>
          <p:nvSpPr>
            <p:cNvPr id="16" name="Freeform 15"/>
            <p:cNvSpPr>
              <a:spLocks noEditPoints="1"/>
            </p:cNvSpPr>
            <p:nvPr/>
          </p:nvSpPr>
          <p:spPr bwMode="auto">
            <a:xfrm>
              <a:off x="1827" y="1049"/>
              <a:ext cx="70" cy="72"/>
            </a:xfrm>
            <a:custGeom>
              <a:avLst/>
              <a:gdLst>
                <a:gd name="T0" fmla="*/ 9 w 120"/>
                <a:gd name="T1" fmla="*/ 57 h 124"/>
                <a:gd name="T2" fmla="*/ 9 w 120"/>
                <a:gd name="T3" fmla="*/ 64 h 124"/>
                <a:gd name="T4" fmla="*/ 4 w 120"/>
                <a:gd name="T5" fmla="*/ 70 h 124"/>
                <a:gd name="T6" fmla="*/ 2 w 120"/>
                <a:gd name="T7" fmla="*/ 71 h 124"/>
                <a:gd name="T8" fmla="*/ 2 w 120"/>
                <a:gd name="T9" fmla="*/ 72 h 124"/>
                <a:gd name="T10" fmla="*/ 4 w 120"/>
                <a:gd name="T11" fmla="*/ 72 h 124"/>
                <a:gd name="T12" fmla="*/ 7 w 120"/>
                <a:gd name="T13" fmla="*/ 72 h 124"/>
                <a:gd name="T14" fmla="*/ 16 w 120"/>
                <a:gd name="T15" fmla="*/ 71 h 124"/>
                <a:gd name="T16" fmla="*/ 29 w 120"/>
                <a:gd name="T17" fmla="*/ 72 h 124"/>
                <a:gd name="T18" fmla="*/ 34 w 120"/>
                <a:gd name="T19" fmla="*/ 72 h 124"/>
                <a:gd name="T20" fmla="*/ 46 w 120"/>
                <a:gd name="T21" fmla="*/ 70 h 124"/>
                <a:gd name="T22" fmla="*/ 56 w 120"/>
                <a:gd name="T23" fmla="*/ 65 h 124"/>
                <a:gd name="T24" fmla="*/ 62 w 120"/>
                <a:gd name="T25" fmla="*/ 59 h 124"/>
                <a:gd name="T26" fmla="*/ 69 w 120"/>
                <a:gd name="T27" fmla="*/ 44 h 124"/>
                <a:gd name="T28" fmla="*/ 70 w 120"/>
                <a:gd name="T29" fmla="*/ 35 h 124"/>
                <a:gd name="T30" fmla="*/ 67 w 120"/>
                <a:gd name="T31" fmla="*/ 20 h 124"/>
                <a:gd name="T32" fmla="*/ 58 w 120"/>
                <a:gd name="T33" fmla="*/ 8 h 124"/>
                <a:gd name="T34" fmla="*/ 53 w 120"/>
                <a:gd name="T35" fmla="*/ 5 h 124"/>
                <a:gd name="T36" fmla="*/ 37 w 120"/>
                <a:gd name="T37" fmla="*/ 0 h 124"/>
                <a:gd name="T38" fmla="*/ 29 w 120"/>
                <a:gd name="T39" fmla="*/ 0 h 124"/>
                <a:gd name="T40" fmla="*/ 22 w 120"/>
                <a:gd name="T41" fmla="*/ 0 h 124"/>
                <a:gd name="T42" fmla="*/ 5 w 120"/>
                <a:gd name="T43" fmla="*/ 1 h 124"/>
                <a:gd name="T44" fmla="*/ 1 w 120"/>
                <a:gd name="T45" fmla="*/ 0 h 124"/>
                <a:gd name="T46" fmla="*/ 0 w 120"/>
                <a:gd name="T47" fmla="*/ 1 h 124"/>
                <a:gd name="T48" fmla="*/ 0 w 120"/>
                <a:gd name="T49" fmla="*/ 1 h 124"/>
                <a:gd name="T50" fmla="*/ 1 w 120"/>
                <a:gd name="T51" fmla="*/ 2 h 124"/>
                <a:gd name="T52" fmla="*/ 5 w 120"/>
                <a:gd name="T53" fmla="*/ 3 h 124"/>
                <a:gd name="T54" fmla="*/ 8 w 120"/>
                <a:gd name="T55" fmla="*/ 8 h 124"/>
                <a:gd name="T56" fmla="*/ 9 w 120"/>
                <a:gd name="T57" fmla="*/ 57 h 124"/>
                <a:gd name="T58" fmla="*/ 18 w 120"/>
                <a:gd name="T59" fmla="*/ 9 h 124"/>
                <a:gd name="T60" fmla="*/ 19 w 120"/>
                <a:gd name="T61" fmla="*/ 5 h 124"/>
                <a:gd name="T62" fmla="*/ 22 w 120"/>
                <a:gd name="T63" fmla="*/ 3 h 124"/>
                <a:gd name="T64" fmla="*/ 29 w 120"/>
                <a:gd name="T65" fmla="*/ 3 h 124"/>
                <a:gd name="T66" fmla="*/ 43 w 120"/>
                <a:gd name="T67" fmla="*/ 6 h 124"/>
                <a:gd name="T68" fmla="*/ 54 w 120"/>
                <a:gd name="T69" fmla="*/ 13 h 124"/>
                <a:gd name="T70" fmla="*/ 61 w 120"/>
                <a:gd name="T71" fmla="*/ 24 h 124"/>
                <a:gd name="T72" fmla="*/ 63 w 120"/>
                <a:gd name="T73" fmla="*/ 39 h 124"/>
                <a:gd name="T74" fmla="*/ 62 w 120"/>
                <a:gd name="T75" fmla="*/ 46 h 124"/>
                <a:gd name="T76" fmla="*/ 56 w 120"/>
                <a:gd name="T77" fmla="*/ 59 h 124"/>
                <a:gd name="T78" fmla="*/ 53 w 120"/>
                <a:gd name="T79" fmla="*/ 64 h 124"/>
                <a:gd name="T80" fmla="*/ 44 w 120"/>
                <a:gd name="T81" fmla="*/ 67 h 124"/>
                <a:gd name="T82" fmla="*/ 34 w 120"/>
                <a:gd name="T83" fmla="*/ 69 h 124"/>
                <a:gd name="T84" fmla="*/ 26 w 120"/>
                <a:gd name="T85" fmla="*/ 69 h 124"/>
                <a:gd name="T86" fmla="*/ 19 w 120"/>
                <a:gd name="T87" fmla="*/ 66 h 124"/>
                <a:gd name="T88" fmla="*/ 18 w 120"/>
                <a:gd name="T89" fmla="*/ 60 h 124"/>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0" t="0" r="r" b="b"/>
              <a:pathLst>
                <a:path w="120" h="124">
                  <a:moveTo>
                    <a:pt x="16" y="98"/>
                  </a:moveTo>
                  <a:lnTo>
                    <a:pt x="16" y="98"/>
                  </a:lnTo>
                  <a:lnTo>
                    <a:pt x="16" y="110"/>
                  </a:lnTo>
                  <a:lnTo>
                    <a:pt x="12" y="116"/>
                  </a:lnTo>
                  <a:lnTo>
                    <a:pt x="6" y="120"/>
                  </a:lnTo>
                  <a:lnTo>
                    <a:pt x="4" y="122"/>
                  </a:lnTo>
                  <a:lnTo>
                    <a:pt x="4" y="124"/>
                  </a:lnTo>
                  <a:lnTo>
                    <a:pt x="6" y="124"/>
                  </a:lnTo>
                  <a:lnTo>
                    <a:pt x="12" y="124"/>
                  </a:lnTo>
                  <a:lnTo>
                    <a:pt x="28" y="122"/>
                  </a:lnTo>
                  <a:lnTo>
                    <a:pt x="50" y="124"/>
                  </a:lnTo>
                  <a:lnTo>
                    <a:pt x="58" y="124"/>
                  </a:lnTo>
                  <a:lnTo>
                    <a:pt x="68" y="122"/>
                  </a:lnTo>
                  <a:lnTo>
                    <a:pt x="78" y="120"/>
                  </a:lnTo>
                  <a:lnTo>
                    <a:pt x="88" y="116"/>
                  </a:lnTo>
                  <a:lnTo>
                    <a:pt x="96" y="112"/>
                  </a:lnTo>
                  <a:lnTo>
                    <a:pt x="106" y="102"/>
                  </a:lnTo>
                  <a:lnTo>
                    <a:pt x="114" y="90"/>
                  </a:lnTo>
                  <a:lnTo>
                    <a:pt x="118" y="76"/>
                  </a:lnTo>
                  <a:lnTo>
                    <a:pt x="120" y="60"/>
                  </a:lnTo>
                  <a:lnTo>
                    <a:pt x="120" y="46"/>
                  </a:lnTo>
                  <a:lnTo>
                    <a:pt x="114" y="34"/>
                  </a:lnTo>
                  <a:lnTo>
                    <a:pt x="108" y="24"/>
                  </a:lnTo>
                  <a:lnTo>
                    <a:pt x="100" y="14"/>
                  </a:lnTo>
                  <a:lnTo>
                    <a:pt x="90" y="8"/>
                  </a:lnTo>
                  <a:lnTo>
                    <a:pt x="78" y="4"/>
                  </a:lnTo>
                  <a:lnTo>
                    <a:pt x="64" y="0"/>
                  </a:lnTo>
                  <a:lnTo>
                    <a:pt x="50" y="0"/>
                  </a:lnTo>
                  <a:lnTo>
                    <a:pt x="38" y="0"/>
                  </a:lnTo>
                  <a:lnTo>
                    <a:pt x="14" y="2"/>
                  </a:lnTo>
                  <a:lnTo>
                    <a:pt x="8" y="2"/>
                  </a:lnTo>
                  <a:lnTo>
                    <a:pt x="2" y="0"/>
                  </a:lnTo>
                  <a:lnTo>
                    <a:pt x="0" y="2"/>
                  </a:lnTo>
                  <a:lnTo>
                    <a:pt x="0" y="4"/>
                  </a:lnTo>
                  <a:lnTo>
                    <a:pt x="2" y="4"/>
                  </a:lnTo>
                  <a:lnTo>
                    <a:pt x="8" y="6"/>
                  </a:lnTo>
                  <a:lnTo>
                    <a:pt x="12" y="10"/>
                  </a:lnTo>
                  <a:lnTo>
                    <a:pt x="14" y="14"/>
                  </a:lnTo>
                  <a:lnTo>
                    <a:pt x="16" y="22"/>
                  </a:lnTo>
                  <a:lnTo>
                    <a:pt x="16" y="98"/>
                  </a:lnTo>
                  <a:close/>
                  <a:moveTo>
                    <a:pt x="30" y="16"/>
                  </a:moveTo>
                  <a:lnTo>
                    <a:pt x="30" y="16"/>
                  </a:lnTo>
                  <a:lnTo>
                    <a:pt x="30" y="10"/>
                  </a:lnTo>
                  <a:lnTo>
                    <a:pt x="32" y="8"/>
                  </a:lnTo>
                  <a:lnTo>
                    <a:pt x="38" y="6"/>
                  </a:lnTo>
                  <a:lnTo>
                    <a:pt x="50" y="6"/>
                  </a:lnTo>
                  <a:lnTo>
                    <a:pt x="62" y="6"/>
                  </a:lnTo>
                  <a:lnTo>
                    <a:pt x="74" y="10"/>
                  </a:lnTo>
                  <a:lnTo>
                    <a:pt x="82" y="14"/>
                  </a:lnTo>
                  <a:lnTo>
                    <a:pt x="92" y="22"/>
                  </a:lnTo>
                  <a:lnTo>
                    <a:pt x="98" y="32"/>
                  </a:lnTo>
                  <a:lnTo>
                    <a:pt x="104" y="42"/>
                  </a:lnTo>
                  <a:lnTo>
                    <a:pt x="106" y="54"/>
                  </a:lnTo>
                  <a:lnTo>
                    <a:pt x="108" y="68"/>
                  </a:lnTo>
                  <a:lnTo>
                    <a:pt x="106" y="80"/>
                  </a:lnTo>
                  <a:lnTo>
                    <a:pt x="102" y="92"/>
                  </a:lnTo>
                  <a:lnTo>
                    <a:pt x="96" y="102"/>
                  </a:lnTo>
                  <a:lnTo>
                    <a:pt x="90" y="110"/>
                  </a:lnTo>
                  <a:lnTo>
                    <a:pt x="82" y="114"/>
                  </a:lnTo>
                  <a:lnTo>
                    <a:pt x="76" y="116"/>
                  </a:lnTo>
                  <a:lnTo>
                    <a:pt x="66" y="118"/>
                  </a:lnTo>
                  <a:lnTo>
                    <a:pt x="58" y="118"/>
                  </a:lnTo>
                  <a:lnTo>
                    <a:pt x="44" y="118"/>
                  </a:lnTo>
                  <a:lnTo>
                    <a:pt x="32" y="114"/>
                  </a:lnTo>
                  <a:lnTo>
                    <a:pt x="30" y="110"/>
                  </a:lnTo>
                  <a:lnTo>
                    <a:pt x="30" y="104"/>
                  </a:lnTo>
                  <a:lnTo>
                    <a:pt x="30" y="16"/>
                  </a:lnTo>
                  <a:close/>
                </a:path>
              </a:pathLst>
            </a:custGeom>
            <a:solidFill>
              <a:schemeClr val="tx1"/>
            </a:solidFill>
            <a:ln>
              <a:noFill/>
            </a:ln>
            <a:extLst>
              <a:ext uri="{91240B29-F687-4F45-9708-019B960494DF}">
                <a14:hiddenLine xmlns:a14="http://schemas.microsoft.com/office/drawing/2010/main" w="3175" cmpd="sng">
                  <a:solidFill>
                    <a:schemeClr val="tx1"/>
                  </a:solidFill>
                  <a:round/>
                  <a:headEnd/>
                  <a:tailEnd/>
                </a14:hiddenLine>
              </a:ext>
            </a:extLst>
          </p:spPr>
          <p:txBody>
            <a:bodyPr/>
            <a:lstStyle/>
            <a:p>
              <a:endParaRPr lang="en-US" dirty="0">
                <a:latin typeface="Calibri" pitchFamily="34" charset="0"/>
              </a:endParaRPr>
            </a:p>
          </p:txBody>
        </p:sp>
        <p:sp>
          <p:nvSpPr>
            <p:cNvPr id="17" name="Freeform 16"/>
            <p:cNvSpPr>
              <a:spLocks/>
            </p:cNvSpPr>
            <p:nvPr/>
          </p:nvSpPr>
          <p:spPr bwMode="auto">
            <a:xfrm>
              <a:off x="1898" y="1049"/>
              <a:ext cx="55" cy="72"/>
            </a:xfrm>
            <a:custGeom>
              <a:avLst/>
              <a:gdLst>
                <a:gd name="T0" fmla="*/ 18 w 94"/>
                <a:gd name="T1" fmla="*/ 9 h 124"/>
                <a:gd name="T2" fmla="*/ 18 w 94"/>
                <a:gd name="T3" fmla="*/ 6 h 124"/>
                <a:gd name="T4" fmla="*/ 22 w 94"/>
                <a:gd name="T5" fmla="*/ 5 h 124"/>
                <a:gd name="T6" fmla="*/ 30 w 94"/>
                <a:gd name="T7" fmla="*/ 5 h 124"/>
                <a:gd name="T8" fmla="*/ 43 w 94"/>
                <a:gd name="T9" fmla="*/ 6 h 124"/>
                <a:gd name="T10" fmla="*/ 46 w 94"/>
                <a:gd name="T11" fmla="*/ 13 h 124"/>
                <a:gd name="T12" fmla="*/ 47 w 94"/>
                <a:gd name="T13" fmla="*/ 14 h 124"/>
                <a:gd name="T14" fmla="*/ 47 w 94"/>
                <a:gd name="T15" fmla="*/ 14 h 124"/>
                <a:gd name="T16" fmla="*/ 49 w 94"/>
                <a:gd name="T17" fmla="*/ 10 h 124"/>
                <a:gd name="T18" fmla="*/ 49 w 94"/>
                <a:gd name="T19" fmla="*/ 2 h 124"/>
                <a:gd name="T20" fmla="*/ 49 w 94"/>
                <a:gd name="T21" fmla="*/ 1 h 124"/>
                <a:gd name="T22" fmla="*/ 48 w 94"/>
                <a:gd name="T23" fmla="*/ 0 h 124"/>
                <a:gd name="T24" fmla="*/ 46 w 94"/>
                <a:gd name="T25" fmla="*/ 0 h 124"/>
                <a:gd name="T26" fmla="*/ 22 w 94"/>
                <a:gd name="T27" fmla="*/ 1 h 124"/>
                <a:gd name="T28" fmla="*/ 6 w 94"/>
                <a:gd name="T29" fmla="*/ 0 h 124"/>
                <a:gd name="T30" fmla="*/ 2 w 94"/>
                <a:gd name="T31" fmla="*/ 0 h 124"/>
                <a:gd name="T32" fmla="*/ 0 w 94"/>
                <a:gd name="T33" fmla="*/ 0 h 124"/>
                <a:gd name="T34" fmla="*/ 0 w 94"/>
                <a:gd name="T35" fmla="*/ 1 h 124"/>
                <a:gd name="T36" fmla="*/ 1 w 94"/>
                <a:gd name="T37" fmla="*/ 2 h 124"/>
                <a:gd name="T38" fmla="*/ 6 w 94"/>
                <a:gd name="T39" fmla="*/ 3 h 124"/>
                <a:gd name="T40" fmla="*/ 8 w 94"/>
                <a:gd name="T41" fmla="*/ 6 h 124"/>
                <a:gd name="T42" fmla="*/ 9 w 94"/>
                <a:gd name="T43" fmla="*/ 15 h 124"/>
                <a:gd name="T44" fmla="*/ 9 w 94"/>
                <a:gd name="T45" fmla="*/ 57 h 124"/>
                <a:gd name="T46" fmla="*/ 7 w 94"/>
                <a:gd name="T47" fmla="*/ 67 h 124"/>
                <a:gd name="T48" fmla="*/ 6 w 94"/>
                <a:gd name="T49" fmla="*/ 69 h 124"/>
                <a:gd name="T50" fmla="*/ 2 w 94"/>
                <a:gd name="T51" fmla="*/ 71 h 124"/>
                <a:gd name="T52" fmla="*/ 4 w 94"/>
                <a:gd name="T53" fmla="*/ 72 h 124"/>
                <a:gd name="T54" fmla="*/ 6 w 94"/>
                <a:gd name="T55" fmla="*/ 72 h 124"/>
                <a:gd name="T56" fmla="*/ 19 w 94"/>
                <a:gd name="T57" fmla="*/ 71 h 124"/>
                <a:gd name="T58" fmla="*/ 36 w 94"/>
                <a:gd name="T59" fmla="*/ 72 h 124"/>
                <a:gd name="T60" fmla="*/ 40 w 94"/>
                <a:gd name="T61" fmla="*/ 72 h 124"/>
                <a:gd name="T62" fmla="*/ 46 w 94"/>
                <a:gd name="T63" fmla="*/ 71 h 124"/>
                <a:gd name="T64" fmla="*/ 50 w 94"/>
                <a:gd name="T65" fmla="*/ 67 h 124"/>
                <a:gd name="T66" fmla="*/ 55 w 94"/>
                <a:gd name="T67" fmla="*/ 58 h 124"/>
                <a:gd name="T68" fmla="*/ 54 w 94"/>
                <a:gd name="T69" fmla="*/ 57 h 124"/>
                <a:gd name="T70" fmla="*/ 53 w 94"/>
                <a:gd name="T71" fmla="*/ 58 h 124"/>
                <a:gd name="T72" fmla="*/ 50 w 94"/>
                <a:gd name="T73" fmla="*/ 62 h 124"/>
                <a:gd name="T74" fmla="*/ 44 w 94"/>
                <a:gd name="T75" fmla="*/ 64 h 124"/>
                <a:gd name="T76" fmla="*/ 26 w 94"/>
                <a:gd name="T77" fmla="*/ 67 h 124"/>
                <a:gd name="T78" fmla="*/ 21 w 94"/>
                <a:gd name="T79" fmla="*/ 67 h 124"/>
                <a:gd name="T80" fmla="*/ 19 w 94"/>
                <a:gd name="T81" fmla="*/ 66 h 124"/>
                <a:gd name="T82" fmla="*/ 18 w 94"/>
                <a:gd name="T83" fmla="*/ 59 h 124"/>
                <a:gd name="T84" fmla="*/ 18 w 94"/>
                <a:gd name="T85" fmla="*/ 41 h 124"/>
                <a:gd name="T86" fmla="*/ 18 w 94"/>
                <a:gd name="T87" fmla="*/ 39 h 124"/>
                <a:gd name="T88" fmla="*/ 18 w 94"/>
                <a:gd name="T89" fmla="*/ 38 h 124"/>
                <a:gd name="T90" fmla="*/ 33 w 94"/>
                <a:gd name="T91" fmla="*/ 37 h 124"/>
                <a:gd name="T92" fmla="*/ 37 w 94"/>
                <a:gd name="T93" fmla="*/ 38 h 124"/>
                <a:gd name="T94" fmla="*/ 40 w 94"/>
                <a:gd name="T95" fmla="*/ 39 h 124"/>
                <a:gd name="T96" fmla="*/ 42 w 94"/>
                <a:gd name="T97" fmla="*/ 43 h 124"/>
                <a:gd name="T98" fmla="*/ 43 w 94"/>
                <a:gd name="T99" fmla="*/ 46 h 124"/>
                <a:gd name="T100" fmla="*/ 44 w 94"/>
                <a:gd name="T101" fmla="*/ 45 h 124"/>
                <a:gd name="T102" fmla="*/ 44 w 94"/>
                <a:gd name="T103" fmla="*/ 45 h 124"/>
                <a:gd name="T104" fmla="*/ 44 w 94"/>
                <a:gd name="T105" fmla="*/ 43 h 124"/>
                <a:gd name="T106" fmla="*/ 44 w 94"/>
                <a:gd name="T107" fmla="*/ 37 h 124"/>
                <a:gd name="T108" fmla="*/ 44 w 94"/>
                <a:gd name="T109" fmla="*/ 28 h 124"/>
                <a:gd name="T110" fmla="*/ 44 w 94"/>
                <a:gd name="T111" fmla="*/ 27 h 124"/>
                <a:gd name="T112" fmla="*/ 43 w 94"/>
                <a:gd name="T113" fmla="*/ 26 h 124"/>
                <a:gd name="T114" fmla="*/ 42 w 94"/>
                <a:gd name="T115" fmla="*/ 26 h 124"/>
                <a:gd name="T116" fmla="*/ 42 w 94"/>
                <a:gd name="T117" fmla="*/ 27 h 124"/>
                <a:gd name="T118" fmla="*/ 39 w 94"/>
                <a:gd name="T119" fmla="*/ 33 h 124"/>
                <a:gd name="T120" fmla="*/ 28 w 94"/>
                <a:gd name="T121" fmla="*/ 33 h 124"/>
                <a:gd name="T122" fmla="*/ 20 w 94"/>
                <a:gd name="T123" fmla="*/ 33 h 124"/>
                <a:gd name="T124" fmla="*/ 18 w 94"/>
                <a:gd name="T125" fmla="*/ 29 h 124"/>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94" h="124">
                  <a:moveTo>
                    <a:pt x="30" y="16"/>
                  </a:moveTo>
                  <a:lnTo>
                    <a:pt x="30" y="16"/>
                  </a:lnTo>
                  <a:lnTo>
                    <a:pt x="30" y="12"/>
                  </a:lnTo>
                  <a:lnTo>
                    <a:pt x="30" y="10"/>
                  </a:lnTo>
                  <a:lnTo>
                    <a:pt x="34" y="8"/>
                  </a:lnTo>
                  <a:lnTo>
                    <a:pt x="38" y="8"/>
                  </a:lnTo>
                  <a:lnTo>
                    <a:pt x="52" y="8"/>
                  </a:lnTo>
                  <a:lnTo>
                    <a:pt x="66" y="8"/>
                  </a:lnTo>
                  <a:lnTo>
                    <a:pt x="74" y="10"/>
                  </a:lnTo>
                  <a:lnTo>
                    <a:pt x="78" y="14"/>
                  </a:lnTo>
                  <a:lnTo>
                    <a:pt x="78" y="22"/>
                  </a:lnTo>
                  <a:lnTo>
                    <a:pt x="80" y="24"/>
                  </a:lnTo>
                  <a:lnTo>
                    <a:pt x="82" y="24"/>
                  </a:lnTo>
                  <a:lnTo>
                    <a:pt x="84" y="18"/>
                  </a:lnTo>
                  <a:lnTo>
                    <a:pt x="84" y="12"/>
                  </a:lnTo>
                  <a:lnTo>
                    <a:pt x="84" y="4"/>
                  </a:lnTo>
                  <a:lnTo>
                    <a:pt x="84" y="2"/>
                  </a:lnTo>
                  <a:lnTo>
                    <a:pt x="84" y="0"/>
                  </a:lnTo>
                  <a:lnTo>
                    <a:pt x="82" y="0"/>
                  </a:lnTo>
                  <a:lnTo>
                    <a:pt x="78" y="0"/>
                  </a:lnTo>
                  <a:lnTo>
                    <a:pt x="38" y="2"/>
                  </a:lnTo>
                  <a:lnTo>
                    <a:pt x="10" y="0"/>
                  </a:lnTo>
                  <a:lnTo>
                    <a:pt x="4" y="0"/>
                  </a:lnTo>
                  <a:lnTo>
                    <a:pt x="0" y="0"/>
                  </a:lnTo>
                  <a:lnTo>
                    <a:pt x="0" y="2"/>
                  </a:lnTo>
                  <a:lnTo>
                    <a:pt x="0" y="4"/>
                  </a:lnTo>
                  <a:lnTo>
                    <a:pt x="2" y="4"/>
                  </a:lnTo>
                  <a:lnTo>
                    <a:pt x="10" y="6"/>
                  </a:lnTo>
                  <a:lnTo>
                    <a:pt x="14" y="10"/>
                  </a:lnTo>
                  <a:lnTo>
                    <a:pt x="16" y="16"/>
                  </a:lnTo>
                  <a:lnTo>
                    <a:pt x="16" y="26"/>
                  </a:lnTo>
                  <a:lnTo>
                    <a:pt x="16" y="98"/>
                  </a:lnTo>
                  <a:lnTo>
                    <a:pt x="14" y="114"/>
                  </a:lnTo>
                  <a:lnTo>
                    <a:pt x="12" y="116"/>
                  </a:lnTo>
                  <a:lnTo>
                    <a:pt x="10" y="118"/>
                  </a:lnTo>
                  <a:lnTo>
                    <a:pt x="4" y="120"/>
                  </a:lnTo>
                  <a:lnTo>
                    <a:pt x="4" y="122"/>
                  </a:lnTo>
                  <a:lnTo>
                    <a:pt x="6" y="124"/>
                  </a:lnTo>
                  <a:lnTo>
                    <a:pt x="10" y="124"/>
                  </a:lnTo>
                  <a:lnTo>
                    <a:pt x="32" y="122"/>
                  </a:lnTo>
                  <a:lnTo>
                    <a:pt x="62" y="124"/>
                  </a:lnTo>
                  <a:lnTo>
                    <a:pt x="68" y="124"/>
                  </a:lnTo>
                  <a:lnTo>
                    <a:pt x="78" y="122"/>
                  </a:lnTo>
                  <a:lnTo>
                    <a:pt x="86" y="116"/>
                  </a:lnTo>
                  <a:lnTo>
                    <a:pt x="92" y="108"/>
                  </a:lnTo>
                  <a:lnTo>
                    <a:pt x="94" y="100"/>
                  </a:lnTo>
                  <a:lnTo>
                    <a:pt x="92" y="98"/>
                  </a:lnTo>
                  <a:lnTo>
                    <a:pt x="90" y="100"/>
                  </a:lnTo>
                  <a:lnTo>
                    <a:pt x="86" y="106"/>
                  </a:lnTo>
                  <a:lnTo>
                    <a:pt x="76" y="110"/>
                  </a:lnTo>
                  <a:lnTo>
                    <a:pt x="62" y="114"/>
                  </a:lnTo>
                  <a:lnTo>
                    <a:pt x="44" y="116"/>
                  </a:lnTo>
                  <a:lnTo>
                    <a:pt x="36" y="116"/>
                  </a:lnTo>
                  <a:lnTo>
                    <a:pt x="32" y="114"/>
                  </a:lnTo>
                  <a:lnTo>
                    <a:pt x="30" y="110"/>
                  </a:lnTo>
                  <a:lnTo>
                    <a:pt x="30" y="102"/>
                  </a:lnTo>
                  <a:lnTo>
                    <a:pt x="30" y="72"/>
                  </a:lnTo>
                  <a:lnTo>
                    <a:pt x="30" y="70"/>
                  </a:lnTo>
                  <a:lnTo>
                    <a:pt x="30" y="68"/>
                  </a:lnTo>
                  <a:lnTo>
                    <a:pt x="30" y="66"/>
                  </a:lnTo>
                  <a:lnTo>
                    <a:pt x="36" y="64"/>
                  </a:lnTo>
                  <a:lnTo>
                    <a:pt x="56" y="64"/>
                  </a:lnTo>
                  <a:lnTo>
                    <a:pt x="64" y="66"/>
                  </a:lnTo>
                  <a:lnTo>
                    <a:pt x="68" y="68"/>
                  </a:lnTo>
                  <a:lnTo>
                    <a:pt x="72" y="74"/>
                  </a:lnTo>
                  <a:lnTo>
                    <a:pt x="72" y="78"/>
                  </a:lnTo>
                  <a:lnTo>
                    <a:pt x="74" y="80"/>
                  </a:lnTo>
                  <a:lnTo>
                    <a:pt x="76" y="78"/>
                  </a:lnTo>
                  <a:lnTo>
                    <a:pt x="76" y="74"/>
                  </a:lnTo>
                  <a:lnTo>
                    <a:pt x="76" y="64"/>
                  </a:lnTo>
                  <a:lnTo>
                    <a:pt x="76" y="48"/>
                  </a:lnTo>
                  <a:lnTo>
                    <a:pt x="76" y="46"/>
                  </a:lnTo>
                  <a:lnTo>
                    <a:pt x="76" y="44"/>
                  </a:lnTo>
                  <a:lnTo>
                    <a:pt x="74" y="44"/>
                  </a:lnTo>
                  <a:lnTo>
                    <a:pt x="72" y="44"/>
                  </a:lnTo>
                  <a:lnTo>
                    <a:pt x="72" y="46"/>
                  </a:lnTo>
                  <a:lnTo>
                    <a:pt x="70" y="52"/>
                  </a:lnTo>
                  <a:lnTo>
                    <a:pt x="66" y="56"/>
                  </a:lnTo>
                  <a:lnTo>
                    <a:pt x="48" y="56"/>
                  </a:lnTo>
                  <a:lnTo>
                    <a:pt x="34" y="56"/>
                  </a:lnTo>
                  <a:lnTo>
                    <a:pt x="30" y="56"/>
                  </a:lnTo>
                  <a:lnTo>
                    <a:pt x="30" y="50"/>
                  </a:lnTo>
                  <a:lnTo>
                    <a:pt x="30" y="16"/>
                  </a:lnTo>
                  <a:close/>
                </a:path>
              </a:pathLst>
            </a:custGeom>
            <a:solidFill>
              <a:schemeClr val="tx1"/>
            </a:solidFill>
            <a:ln>
              <a:noFill/>
            </a:ln>
            <a:extLst>
              <a:ext uri="{91240B29-F687-4F45-9708-019B960494DF}">
                <a14:hiddenLine xmlns:a14="http://schemas.microsoft.com/office/drawing/2010/main" w="3175" cmpd="sng">
                  <a:solidFill>
                    <a:schemeClr val="tx1"/>
                  </a:solidFill>
                  <a:round/>
                  <a:headEnd/>
                  <a:tailEnd/>
                </a14:hiddenLine>
              </a:ext>
            </a:extLst>
          </p:spPr>
          <p:txBody>
            <a:bodyPr/>
            <a:lstStyle/>
            <a:p>
              <a:endParaRPr lang="en-US" dirty="0">
                <a:latin typeface="Calibri" pitchFamily="34" charset="0"/>
              </a:endParaRPr>
            </a:p>
          </p:txBody>
        </p:sp>
        <p:sp>
          <p:nvSpPr>
            <p:cNvPr id="18" name="Freeform 17"/>
            <p:cNvSpPr>
              <a:spLocks/>
            </p:cNvSpPr>
            <p:nvPr/>
          </p:nvSpPr>
          <p:spPr bwMode="auto">
            <a:xfrm>
              <a:off x="1995" y="1027"/>
              <a:ext cx="65" cy="94"/>
            </a:xfrm>
            <a:custGeom>
              <a:avLst/>
              <a:gdLst>
                <a:gd name="T0" fmla="*/ 22 w 112"/>
                <a:gd name="T1" fmla="*/ 12 h 162"/>
                <a:gd name="T2" fmla="*/ 23 w 112"/>
                <a:gd name="T3" fmla="*/ 7 h 162"/>
                <a:gd name="T4" fmla="*/ 28 w 112"/>
                <a:gd name="T5" fmla="*/ 5 h 162"/>
                <a:gd name="T6" fmla="*/ 34 w 112"/>
                <a:gd name="T7" fmla="*/ 5 h 162"/>
                <a:gd name="T8" fmla="*/ 43 w 112"/>
                <a:gd name="T9" fmla="*/ 8 h 162"/>
                <a:gd name="T10" fmla="*/ 50 w 112"/>
                <a:gd name="T11" fmla="*/ 14 h 162"/>
                <a:gd name="T12" fmla="*/ 55 w 112"/>
                <a:gd name="T13" fmla="*/ 23 h 162"/>
                <a:gd name="T14" fmla="*/ 55 w 112"/>
                <a:gd name="T15" fmla="*/ 28 h 162"/>
                <a:gd name="T16" fmla="*/ 53 w 112"/>
                <a:gd name="T17" fmla="*/ 36 h 162"/>
                <a:gd name="T18" fmla="*/ 49 w 112"/>
                <a:gd name="T19" fmla="*/ 42 h 162"/>
                <a:gd name="T20" fmla="*/ 42 w 112"/>
                <a:gd name="T21" fmla="*/ 46 h 162"/>
                <a:gd name="T22" fmla="*/ 33 w 112"/>
                <a:gd name="T23" fmla="*/ 48 h 162"/>
                <a:gd name="T24" fmla="*/ 28 w 112"/>
                <a:gd name="T25" fmla="*/ 48 h 162"/>
                <a:gd name="T26" fmla="*/ 27 w 112"/>
                <a:gd name="T27" fmla="*/ 48 h 162"/>
                <a:gd name="T28" fmla="*/ 26 w 112"/>
                <a:gd name="T29" fmla="*/ 48 h 162"/>
                <a:gd name="T30" fmla="*/ 27 w 112"/>
                <a:gd name="T31" fmla="*/ 49 h 162"/>
                <a:gd name="T32" fmla="*/ 37 w 112"/>
                <a:gd name="T33" fmla="*/ 51 h 162"/>
                <a:gd name="T34" fmla="*/ 42 w 112"/>
                <a:gd name="T35" fmla="*/ 50 h 162"/>
                <a:gd name="T36" fmla="*/ 51 w 112"/>
                <a:gd name="T37" fmla="*/ 46 h 162"/>
                <a:gd name="T38" fmla="*/ 56 w 112"/>
                <a:gd name="T39" fmla="*/ 44 h 162"/>
                <a:gd name="T40" fmla="*/ 63 w 112"/>
                <a:gd name="T41" fmla="*/ 35 h 162"/>
                <a:gd name="T42" fmla="*/ 65 w 112"/>
                <a:gd name="T43" fmla="*/ 24 h 162"/>
                <a:gd name="T44" fmla="*/ 64 w 112"/>
                <a:gd name="T45" fmla="*/ 19 h 162"/>
                <a:gd name="T46" fmla="*/ 60 w 112"/>
                <a:gd name="T47" fmla="*/ 9 h 162"/>
                <a:gd name="T48" fmla="*/ 51 w 112"/>
                <a:gd name="T49" fmla="*/ 3 h 162"/>
                <a:gd name="T50" fmla="*/ 39 w 112"/>
                <a:gd name="T51" fmla="*/ 0 h 162"/>
                <a:gd name="T52" fmla="*/ 33 w 112"/>
                <a:gd name="T53" fmla="*/ 0 h 162"/>
                <a:gd name="T54" fmla="*/ 26 w 112"/>
                <a:gd name="T55" fmla="*/ 0 h 162"/>
                <a:gd name="T56" fmla="*/ 14 w 112"/>
                <a:gd name="T57" fmla="*/ 1 h 162"/>
                <a:gd name="T58" fmla="*/ 6 w 112"/>
                <a:gd name="T59" fmla="*/ 0 h 162"/>
                <a:gd name="T60" fmla="*/ 2 w 112"/>
                <a:gd name="T61" fmla="*/ 0 h 162"/>
                <a:gd name="T62" fmla="*/ 0 w 112"/>
                <a:gd name="T63" fmla="*/ 1 h 162"/>
                <a:gd name="T64" fmla="*/ 1 w 112"/>
                <a:gd name="T65" fmla="*/ 2 h 162"/>
                <a:gd name="T66" fmla="*/ 2 w 112"/>
                <a:gd name="T67" fmla="*/ 2 h 162"/>
                <a:gd name="T68" fmla="*/ 8 w 112"/>
                <a:gd name="T69" fmla="*/ 5 h 162"/>
                <a:gd name="T70" fmla="*/ 10 w 112"/>
                <a:gd name="T71" fmla="*/ 8 h 162"/>
                <a:gd name="T72" fmla="*/ 12 w 112"/>
                <a:gd name="T73" fmla="*/ 14 h 162"/>
                <a:gd name="T74" fmla="*/ 12 w 112"/>
                <a:gd name="T75" fmla="*/ 66 h 162"/>
                <a:gd name="T76" fmla="*/ 12 w 112"/>
                <a:gd name="T77" fmla="*/ 82 h 162"/>
                <a:gd name="T78" fmla="*/ 10 w 112"/>
                <a:gd name="T79" fmla="*/ 86 h 162"/>
                <a:gd name="T80" fmla="*/ 6 w 112"/>
                <a:gd name="T81" fmla="*/ 91 h 162"/>
                <a:gd name="T82" fmla="*/ 3 w 112"/>
                <a:gd name="T83" fmla="*/ 91 h 162"/>
                <a:gd name="T84" fmla="*/ 1 w 112"/>
                <a:gd name="T85" fmla="*/ 93 h 162"/>
                <a:gd name="T86" fmla="*/ 1 w 112"/>
                <a:gd name="T87" fmla="*/ 94 h 162"/>
                <a:gd name="T88" fmla="*/ 2 w 112"/>
                <a:gd name="T89" fmla="*/ 94 h 162"/>
                <a:gd name="T90" fmla="*/ 7 w 112"/>
                <a:gd name="T91" fmla="*/ 94 h 162"/>
                <a:gd name="T92" fmla="*/ 29 w 112"/>
                <a:gd name="T93" fmla="*/ 94 h 162"/>
                <a:gd name="T94" fmla="*/ 34 w 112"/>
                <a:gd name="T95" fmla="*/ 94 h 162"/>
                <a:gd name="T96" fmla="*/ 36 w 112"/>
                <a:gd name="T97" fmla="*/ 93 h 162"/>
                <a:gd name="T98" fmla="*/ 36 w 112"/>
                <a:gd name="T99" fmla="*/ 92 h 162"/>
                <a:gd name="T100" fmla="*/ 35 w 112"/>
                <a:gd name="T101" fmla="*/ 91 h 162"/>
                <a:gd name="T102" fmla="*/ 30 w 112"/>
                <a:gd name="T103" fmla="*/ 91 h 162"/>
                <a:gd name="T104" fmla="*/ 27 w 112"/>
                <a:gd name="T105" fmla="*/ 89 h 162"/>
                <a:gd name="T106" fmla="*/ 24 w 112"/>
                <a:gd name="T107" fmla="*/ 87 h 162"/>
                <a:gd name="T108" fmla="*/ 23 w 112"/>
                <a:gd name="T109" fmla="*/ 81 h 162"/>
                <a:gd name="T110" fmla="*/ 22 w 112"/>
                <a:gd name="T111" fmla="*/ 12 h 162"/>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112" h="162">
                  <a:moveTo>
                    <a:pt x="38" y="20"/>
                  </a:moveTo>
                  <a:lnTo>
                    <a:pt x="38" y="20"/>
                  </a:lnTo>
                  <a:lnTo>
                    <a:pt x="40" y="12"/>
                  </a:lnTo>
                  <a:lnTo>
                    <a:pt x="42" y="8"/>
                  </a:lnTo>
                  <a:lnTo>
                    <a:pt x="48" y="8"/>
                  </a:lnTo>
                  <a:lnTo>
                    <a:pt x="58" y="8"/>
                  </a:lnTo>
                  <a:lnTo>
                    <a:pt x="66" y="10"/>
                  </a:lnTo>
                  <a:lnTo>
                    <a:pt x="74" y="14"/>
                  </a:lnTo>
                  <a:lnTo>
                    <a:pt x="82" y="20"/>
                  </a:lnTo>
                  <a:lnTo>
                    <a:pt x="86" y="24"/>
                  </a:lnTo>
                  <a:lnTo>
                    <a:pt x="90" y="32"/>
                  </a:lnTo>
                  <a:lnTo>
                    <a:pt x="94" y="40"/>
                  </a:lnTo>
                  <a:lnTo>
                    <a:pt x="94" y="48"/>
                  </a:lnTo>
                  <a:lnTo>
                    <a:pt x="94" y="56"/>
                  </a:lnTo>
                  <a:lnTo>
                    <a:pt x="92" y="62"/>
                  </a:lnTo>
                  <a:lnTo>
                    <a:pt x="88" y="68"/>
                  </a:lnTo>
                  <a:lnTo>
                    <a:pt x="84" y="72"/>
                  </a:lnTo>
                  <a:lnTo>
                    <a:pt x="78" y="76"/>
                  </a:lnTo>
                  <a:lnTo>
                    <a:pt x="72" y="80"/>
                  </a:lnTo>
                  <a:lnTo>
                    <a:pt x="64" y="82"/>
                  </a:lnTo>
                  <a:lnTo>
                    <a:pt x="56" y="82"/>
                  </a:lnTo>
                  <a:lnTo>
                    <a:pt x="48" y="82"/>
                  </a:lnTo>
                  <a:lnTo>
                    <a:pt x="46" y="82"/>
                  </a:lnTo>
                  <a:lnTo>
                    <a:pt x="44" y="82"/>
                  </a:lnTo>
                  <a:lnTo>
                    <a:pt x="46" y="84"/>
                  </a:lnTo>
                  <a:lnTo>
                    <a:pt x="50" y="86"/>
                  </a:lnTo>
                  <a:lnTo>
                    <a:pt x="64" y="88"/>
                  </a:lnTo>
                  <a:lnTo>
                    <a:pt x="72" y="86"/>
                  </a:lnTo>
                  <a:lnTo>
                    <a:pt x="80" y="84"/>
                  </a:lnTo>
                  <a:lnTo>
                    <a:pt x="88" y="80"/>
                  </a:lnTo>
                  <a:lnTo>
                    <a:pt x="96" y="76"/>
                  </a:lnTo>
                  <a:lnTo>
                    <a:pt x="102" y="68"/>
                  </a:lnTo>
                  <a:lnTo>
                    <a:pt x="108" y="60"/>
                  </a:lnTo>
                  <a:lnTo>
                    <a:pt x="110" y="52"/>
                  </a:lnTo>
                  <a:lnTo>
                    <a:pt x="112" y="42"/>
                  </a:lnTo>
                  <a:lnTo>
                    <a:pt x="110" y="32"/>
                  </a:lnTo>
                  <a:lnTo>
                    <a:pt x="108" y="24"/>
                  </a:lnTo>
                  <a:lnTo>
                    <a:pt x="104" y="16"/>
                  </a:lnTo>
                  <a:lnTo>
                    <a:pt x="96" y="10"/>
                  </a:lnTo>
                  <a:lnTo>
                    <a:pt x="88" y="6"/>
                  </a:lnTo>
                  <a:lnTo>
                    <a:pt x="78" y="2"/>
                  </a:lnTo>
                  <a:lnTo>
                    <a:pt x="68" y="0"/>
                  </a:lnTo>
                  <a:lnTo>
                    <a:pt x="56" y="0"/>
                  </a:lnTo>
                  <a:lnTo>
                    <a:pt x="44" y="0"/>
                  </a:lnTo>
                  <a:lnTo>
                    <a:pt x="24" y="2"/>
                  </a:lnTo>
                  <a:lnTo>
                    <a:pt x="10" y="0"/>
                  </a:lnTo>
                  <a:lnTo>
                    <a:pt x="4" y="0"/>
                  </a:lnTo>
                  <a:lnTo>
                    <a:pt x="2" y="0"/>
                  </a:lnTo>
                  <a:lnTo>
                    <a:pt x="0" y="2"/>
                  </a:lnTo>
                  <a:lnTo>
                    <a:pt x="2" y="4"/>
                  </a:lnTo>
                  <a:lnTo>
                    <a:pt x="4" y="4"/>
                  </a:lnTo>
                  <a:lnTo>
                    <a:pt x="10" y="6"/>
                  </a:lnTo>
                  <a:lnTo>
                    <a:pt x="14" y="8"/>
                  </a:lnTo>
                  <a:lnTo>
                    <a:pt x="16" y="10"/>
                  </a:lnTo>
                  <a:lnTo>
                    <a:pt x="18" y="14"/>
                  </a:lnTo>
                  <a:lnTo>
                    <a:pt x="20" y="24"/>
                  </a:lnTo>
                  <a:lnTo>
                    <a:pt x="20" y="44"/>
                  </a:lnTo>
                  <a:lnTo>
                    <a:pt x="20" y="114"/>
                  </a:lnTo>
                  <a:lnTo>
                    <a:pt x="20" y="142"/>
                  </a:lnTo>
                  <a:lnTo>
                    <a:pt x="18" y="148"/>
                  </a:lnTo>
                  <a:lnTo>
                    <a:pt x="14" y="152"/>
                  </a:lnTo>
                  <a:lnTo>
                    <a:pt x="10" y="156"/>
                  </a:lnTo>
                  <a:lnTo>
                    <a:pt x="6" y="156"/>
                  </a:lnTo>
                  <a:lnTo>
                    <a:pt x="2" y="158"/>
                  </a:lnTo>
                  <a:lnTo>
                    <a:pt x="2" y="160"/>
                  </a:lnTo>
                  <a:lnTo>
                    <a:pt x="2" y="162"/>
                  </a:lnTo>
                  <a:lnTo>
                    <a:pt x="4" y="162"/>
                  </a:lnTo>
                  <a:lnTo>
                    <a:pt x="12" y="162"/>
                  </a:lnTo>
                  <a:lnTo>
                    <a:pt x="30" y="160"/>
                  </a:lnTo>
                  <a:lnTo>
                    <a:pt x="50" y="162"/>
                  </a:lnTo>
                  <a:lnTo>
                    <a:pt x="58" y="162"/>
                  </a:lnTo>
                  <a:lnTo>
                    <a:pt x="62" y="160"/>
                  </a:lnTo>
                  <a:lnTo>
                    <a:pt x="62" y="158"/>
                  </a:lnTo>
                  <a:lnTo>
                    <a:pt x="62" y="156"/>
                  </a:lnTo>
                  <a:lnTo>
                    <a:pt x="60" y="156"/>
                  </a:lnTo>
                  <a:lnTo>
                    <a:pt x="52" y="156"/>
                  </a:lnTo>
                  <a:lnTo>
                    <a:pt x="46" y="154"/>
                  </a:lnTo>
                  <a:lnTo>
                    <a:pt x="42" y="150"/>
                  </a:lnTo>
                  <a:lnTo>
                    <a:pt x="40" y="146"/>
                  </a:lnTo>
                  <a:lnTo>
                    <a:pt x="40" y="140"/>
                  </a:lnTo>
                  <a:lnTo>
                    <a:pt x="38" y="118"/>
                  </a:lnTo>
                  <a:lnTo>
                    <a:pt x="38" y="20"/>
                  </a:lnTo>
                  <a:close/>
                </a:path>
              </a:pathLst>
            </a:custGeom>
            <a:solidFill>
              <a:schemeClr val="tx1"/>
            </a:solidFill>
            <a:ln>
              <a:noFill/>
            </a:ln>
            <a:extLst>
              <a:ext uri="{91240B29-F687-4F45-9708-019B960494DF}">
                <a14:hiddenLine xmlns:a14="http://schemas.microsoft.com/office/drawing/2010/main" w="3175" cmpd="sng">
                  <a:solidFill>
                    <a:schemeClr val="tx1"/>
                  </a:solidFill>
                  <a:round/>
                  <a:headEnd/>
                  <a:tailEnd/>
                </a14:hiddenLine>
              </a:ext>
            </a:extLst>
          </p:spPr>
          <p:txBody>
            <a:bodyPr/>
            <a:lstStyle/>
            <a:p>
              <a:endParaRPr lang="en-US" dirty="0">
                <a:latin typeface="Calibri" pitchFamily="34" charset="0"/>
              </a:endParaRPr>
            </a:p>
          </p:txBody>
        </p:sp>
        <p:sp>
          <p:nvSpPr>
            <p:cNvPr id="19" name="Freeform 18"/>
            <p:cNvSpPr>
              <a:spLocks noEditPoints="1"/>
            </p:cNvSpPr>
            <p:nvPr/>
          </p:nvSpPr>
          <p:spPr bwMode="auto">
            <a:xfrm>
              <a:off x="2058" y="1046"/>
              <a:ext cx="74" cy="74"/>
            </a:xfrm>
            <a:custGeom>
              <a:avLst/>
              <a:gdLst>
                <a:gd name="T0" fmla="*/ 44 w 130"/>
                <a:gd name="T1" fmla="*/ 46 h 128"/>
                <a:gd name="T2" fmla="*/ 49 w 130"/>
                <a:gd name="T3" fmla="*/ 50 h 128"/>
                <a:gd name="T4" fmla="*/ 51 w 130"/>
                <a:gd name="T5" fmla="*/ 57 h 128"/>
                <a:gd name="T6" fmla="*/ 55 w 130"/>
                <a:gd name="T7" fmla="*/ 68 h 128"/>
                <a:gd name="T8" fmla="*/ 55 w 130"/>
                <a:gd name="T9" fmla="*/ 71 h 128"/>
                <a:gd name="T10" fmla="*/ 52 w 130"/>
                <a:gd name="T11" fmla="*/ 72 h 128"/>
                <a:gd name="T12" fmla="*/ 49 w 130"/>
                <a:gd name="T13" fmla="*/ 73 h 128"/>
                <a:gd name="T14" fmla="*/ 50 w 130"/>
                <a:gd name="T15" fmla="*/ 74 h 128"/>
                <a:gd name="T16" fmla="*/ 52 w 130"/>
                <a:gd name="T17" fmla="*/ 74 h 128"/>
                <a:gd name="T18" fmla="*/ 61 w 130"/>
                <a:gd name="T19" fmla="*/ 73 h 128"/>
                <a:gd name="T20" fmla="*/ 71 w 130"/>
                <a:gd name="T21" fmla="*/ 73 h 128"/>
                <a:gd name="T22" fmla="*/ 73 w 130"/>
                <a:gd name="T23" fmla="*/ 74 h 128"/>
                <a:gd name="T24" fmla="*/ 74 w 130"/>
                <a:gd name="T25" fmla="*/ 73 h 128"/>
                <a:gd name="T26" fmla="*/ 73 w 130"/>
                <a:gd name="T27" fmla="*/ 72 h 128"/>
                <a:gd name="T28" fmla="*/ 72 w 130"/>
                <a:gd name="T29" fmla="*/ 72 h 128"/>
                <a:gd name="T30" fmla="*/ 66 w 130"/>
                <a:gd name="T31" fmla="*/ 69 h 128"/>
                <a:gd name="T32" fmla="*/ 63 w 130"/>
                <a:gd name="T33" fmla="*/ 64 h 128"/>
                <a:gd name="T34" fmla="*/ 60 w 130"/>
                <a:gd name="T35" fmla="*/ 59 h 128"/>
                <a:gd name="T36" fmla="*/ 39 w 130"/>
                <a:gd name="T37" fmla="*/ 2 h 128"/>
                <a:gd name="T38" fmla="*/ 38 w 130"/>
                <a:gd name="T39" fmla="*/ 0 h 128"/>
                <a:gd name="T40" fmla="*/ 10 w 130"/>
                <a:gd name="T41" fmla="*/ 60 h 128"/>
                <a:gd name="T42" fmla="*/ 7 w 130"/>
                <a:gd name="T43" fmla="*/ 67 h 128"/>
                <a:gd name="T44" fmla="*/ 3 w 130"/>
                <a:gd name="T45" fmla="*/ 71 h 128"/>
                <a:gd name="T46" fmla="*/ 0 w 130"/>
                <a:gd name="T47" fmla="*/ 73 h 128"/>
                <a:gd name="T48" fmla="*/ 1 w 130"/>
                <a:gd name="T49" fmla="*/ 74 h 128"/>
                <a:gd name="T50" fmla="*/ 5 w 130"/>
                <a:gd name="T51" fmla="*/ 73 h 128"/>
                <a:gd name="T52" fmla="*/ 7 w 130"/>
                <a:gd name="T53" fmla="*/ 73 h 128"/>
                <a:gd name="T54" fmla="*/ 13 w 130"/>
                <a:gd name="T55" fmla="*/ 73 h 128"/>
                <a:gd name="T56" fmla="*/ 19 w 130"/>
                <a:gd name="T57" fmla="*/ 74 h 128"/>
                <a:gd name="T58" fmla="*/ 20 w 130"/>
                <a:gd name="T59" fmla="*/ 73 h 128"/>
                <a:gd name="T60" fmla="*/ 20 w 130"/>
                <a:gd name="T61" fmla="*/ 72 h 128"/>
                <a:gd name="T62" fmla="*/ 19 w 130"/>
                <a:gd name="T63" fmla="*/ 72 h 128"/>
                <a:gd name="T64" fmla="*/ 14 w 130"/>
                <a:gd name="T65" fmla="*/ 68 h 128"/>
                <a:gd name="T66" fmla="*/ 13 w 130"/>
                <a:gd name="T67" fmla="*/ 66 h 128"/>
                <a:gd name="T68" fmla="*/ 15 w 130"/>
                <a:gd name="T69" fmla="*/ 59 h 128"/>
                <a:gd name="T70" fmla="*/ 18 w 130"/>
                <a:gd name="T71" fmla="*/ 51 h 128"/>
                <a:gd name="T72" fmla="*/ 23 w 130"/>
                <a:gd name="T73" fmla="*/ 46 h 128"/>
                <a:gd name="T74" fmla="*/ 44 w 130"/>
                <a:gd name="T75" fmla="*/ 46 h 128"/>
                <a:gd name="T76" fmla="*/ 44 w 130"/>
                <a:gd name="T77" fmla="*/ 38 h 128"/>
                <a:gd name="T78" fmla="*/ 46 w 130"/>
                <a:gd name="T79" fmla="*/ 40 h 128"/>
                <a:gd name="T80" fmla="*/ 41 w 130"/>
                <a:gd name="T81" fmla="*/ 42 h 128"/>
                <a:gd name="T82" fmla="*/ 27 w 130"/>
                <a:gd name="T83" fmla="*/ 42 h 128"/>
                <a:gd name="T84" fmla="*/ 24 w 130"/>
                <a:gd name="T85" fmla="*/ 40 h 128"/>
                <a:gd name="T86" fmla="*/ 24 w 130"/>
                <a:gd name="T87" fmla="*/ 38 h 128"/>
                <a:gd name="T88" fmla="*/ 34 w 130"/>
                <a:gd name="T89" fmla="*/ 16 h 128"/>
                <a:gd name="T90" fmla="*/ 35 w 130"/>
                <a:gd name="T91" fmla="*/ 15 h 128"/>
                <a:gd name="T92" fmla="*/ 44 w 130"/>
                <a:gd name="T93" fmla="*/ 38 h 128"/>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130" h="128">
                  <a:moveTo>
                    <a:pt x="78" y="80"/>
                  </a:moveTo>
                  <a:lnTo>
                    <a:pt x="78" y="80"/>
                  </a:lnTo>
                  <a:lnTo>
                    <a:pt x="84" y="82"/>
                  </a:lnTo>
                  <a:lnTo>
                    <a:pt x="86" y="86"/>
                  </a:lnTo>
                  <a:lnTo>
                    <a:pt x="90" y="98"/>
                  </a:lnTo>
                  <a:lnTo>
                    <a:pt x="94" y="110"/>
                  </a:lnTo>
                  <a:lnTo>
                    <a:pt x="96" y="118"/>
                  </a:lnTo>
                  <a:lnTo>
                    <a:pt x="96" y="122"/>
                  </a:lnTo>
                  <a:lnTo>
                    <a:pt x="92" y="124"/>
                  </a:lnTo>
                  <a:lnTo>
                    <a:pt x="88" y="124"/>
                  </a:lnTo>
                  <a:lnTo>
                    <a:pt x="86" y="126"/>
                  </a:lnTo>
                  <a:lnTo>
                    <a:pt x="88" y="128"/>
                  </a:lnTo>
                  <a:lnTo>
                    <a:pt x="92" y="128"/>
                  </a:lnTo>
                  <a:lnTo>
                    <a:pt x="108" y="126"/>
                  </a:lnTo>
                  <a:lnTo>
                    <a:pt x="124" y="126"/>
                  </a:lnTo>
                  <a:lnTo>
                    <a:pt x="128" y="128"/>
                  </a:lnTo>
                  <a:lnTo>
                    <a:pt x="128" y="126"/>
                  </a:lnTo>
                  <a:lnTo>
                    <a:pt x="130" y="126"/>
                  </a:lnTo>
                  <a:lnTo>
                    <a:pt x="128" y="124"/>
                  </a:lnTo>
                  <a:lnTo>
                    <a:pt x="126" y="124"/>
                  </a:lnTo>
                  <a:lnTo>
                    <a:pt x="120" y="122"/>
                  </a:lnTo>
                  <a:lnTo>
                    <a:pt x="116" y="120"/>
                  </a:lnTo>
                  <a:lnTo>
                    <a:pt x="114" y="116"/>
                  </a:lnTo>
                  <a:lnTo>
                    <a:pt x="110" y="110"/>
                  </a:lnTo>
                  <a:lnTo>
                    <a:pt x="106" y="102"/>
                  </a:lnTo>
                  <a:lnTo>
                    <a:pt x="68" y="4"/>
                  </a:lnTo>
                  <a:lnTo>
                    <a:pt x="66" y="0"/>
                  </a:lnTo>
                  <a:lnTo>
                    <a:pt x="64" y="4"/>
                  </a:lnTo>
                  <a:lnTo>
                    <a:pt x="18" y="104"/>
                  </a:lnTo>
                  <a:lnTo>
                    <a:pt x="12" y="116"/>
                  </a:lnTo>
                  <a:lnTo>
                    <a:pt x="6" y="122"/>
                  </a:lnTo>
                  <a:lnTo>
                    <a:pt x="2" y="124"/>
                  </a:lnTo>
                  <a:lnTo>
                    <a:pt x="0" y="126"/>
                  </a:lnTo>
                  <a:lnTo>
                    <a:pt x="2" y="128"/>
                  </a:lnTo>
                  <a:lnTo>
                    <a:pt x="8" y="126"/>
                  </a:lnTo>
                  <a:lnTo>
                    <a:pt x="12" y="126"/>
                  </a:lnTo>
                  <a:lnTo>
                    <a:pt x="22" y="126"/>
                  </a:lnTo>
                  <a:lnTo>
                    <a:pt x="34" y="128"/>
                  </a:lnTo>
                  <a:lnTo>
                    <a:pt x="36" y="126"/>
                  </a:lnTo>
                  <a:lnTo>
                    <a:pt x="36" y="124"/>
                  </a:lnTo>
                  <a:lnTo>
                    <a:pt x="34" y="124"/>
                  </a:lnTo>
                  <a:lnTo>
                    <a:pt x="26" y="120"/>
                  </a:lnTo>
                  <a:lnTo>
                    <a:pt x="24" y="118"/>
                  </a:lnTo>
                  <a:lnTo>
                    <a:pt x="22" y="114"/>
                  </a:lnTo>
                  <a:lnTo>
                    <a:pt x="24" y="110"/>
                  </a:lnTo>
                  <a:lnTo>
                    <a:pt x="26" y="102"/>
                  </a:lnTo>
                  <a:lnTo>
                    <a:pt x="32" y="88"/>
                  </a:lnTo>
                  <a:lnTo>
                    <a:pt x="36" y="82"/>
                  </a:lnTo>
                  <a:lnTo>
                    <a:pt x="40" y="80"/>
                  </a:lnTo>
                  <a:lnTo>
                    <a:pt x="46" y="80"/>
                  </a:lnTo>
                  <a:lnTo>
                    <a:pt x="78" y="80"/>
                  </a:lnTo>
                  <a:close/>
                  <a:moveTo>
                    <a:pt x="78" y="66"/>
                  </a:moveTo>
                  <a:lnTo>
                    <a:pt x="78" y="66"/>
                  </a:lnTo>
                  <a:lnTo>
                    <a:pt x="80" y="70"/>
                  </a:lnTo>
                  <a:lnTo>
                    <a:pt x="78" y="72"/>
                  </a:lnTo>
                  <a:lnTo>
                    <a:pt x="72" y="72"/>
                  </a:lnTo>
                  <a:lnTo>
                    <a:pt x="48" y="72"/>
                  </a:lnTo>
                  <a:lnTo>
                    <a:pt x="42" y="72"/>
                  </a:lnTo>
                  <a:lnTo>
                    <a:pt x="42" y="70"/>
                  </a:lnTo>
                  <a:lnTo>
                    <a:pt x="42" y="66"/>
                  </a:lnTo>
                  <a:lnTo>
                    <a:pt x="60" y="28"/>
                  </a:lnTo>
                  <a:lnTo>
                    <a:pt x="62" y="26"/>
                  </a:lnTo>
                  <a:lnTo>
                    <a:pt x="64" y="30"/>
                  </a:lnTo>
                  <a:lnTo>
                    <a:pt x="78" y="66"/>
                  </a:lnTo>
                  <a:close/>
                </a:path>
              </a:pathLst>
            </a:custGeom>
            <a:solidFill>
              <a:schemeClr val="tx1"/>
            </a:solidFill>
            <a:ln>
              <a:noFill/>
            </a:ln>
            <a:extLst>
              <a:ext uri="{91240B29-F687-4F45-9708-019B960494DF}">
                <a14:hiddenLine xmlns:a14="http://schemas.microsoft.com/office/drawing/2010/main" w="3175" cap="flat" cmpd="sng">
                  <a:solidFill>
                    <a:schemeClr val="tx1"/>
                  </a:solidFill>
                  <a:prstDash val="solid"/>
                  <a:round/>
                  <a:headEnd/>
                  <a:tailEnd/>
                </a14:hiddenLine>
              </a:ext>
            </a:extLst>
          </p:spPr>
          <p:txBody>
            <a:bodyPr/>
            <a:lstStyle/>
            <a:p>
              <a:endParaRPr lang="en-US" dirty="0">
                <a:latin typeface="Calibri" pitchFamily="34" charset="0"/>
              </a:endParaRPr>
            </a:p>
          </p:txBody>
        </p:sp>
        <p:sp>
          <p:nvSpPr>
            <p:cNvPr id="20" name="Freeform 19"/>
            <p:cNvSpPr>
              <a:spLocks/>
            </p:cNvSpPr>
            <p:nvPr/>
          </p:nvSpPr>
          <p:spPr bwMode="auto">
            <a:xfrm>
              <a:off x="2138" y="1049"/>
              <a:ext cx="50" cy="72"/>
            </a:xfrm>
            <a:custGeom>
              <a:avLst/>
              <a:gdLst>
                <a:gd name="T0" fmla="*/ 17 w 86"/>
                <a:gd name="T1" fmla="*/ 9 h 124"/>
                <a:gd name="T2" fmla="*/ 17 w 86"/>
                <a:gd name="T3" fmla="*/ 6 h 124"/>
                <a:gd name="T4" fmla="*/ 21 w 86"/>
                <a:gd name="T5" fmla="*/ 3 h 124"/>
                <a:gd name="T6" fmla="*/ 26 w 86"/>
                <a:gd name="T7" fmla="*/ 3 h 124"/>
                <a:gd name="T8" fmla="*/ 33 w 86"/>
                <a:gd name="T9" fmla="*/ 7 h 124"/>
                <a:gd name="T10" fmla="*/ 38 w 86"/>
                <a:gd name="T11" fmla="*/ 12 h 124"/>
                <a:gd name="T12" fmla="*/ 42 w 86"/>
                <a:gd name="T13" fmla="*/ 17 h 124"/>
                <a:gd name="T14" fmla="*/ 42 w 86"/>
                <a:gd name="T15" fmla="*/ 22 h 124"/>
                <a:gd name="T16" fmla="*/ 37 w 86"/>
                <a:gd name="T17" fmla="*/ 33 h 124"/>
                <a:gd name="T18" fmla="*/ 26 w 86"/>
                <a:gd name="T19" fmla="*/ 36 h 124"/>
                <a:gd name="T20" fmla="*/ 22 w 86"/>
                <a:gd name="T21" fmla="*/ 36 h 124"/>
                <a:gd name="T22" fmla="*/ 21 w 86"/>
                <a:gd name="T23" fmla="*/ 36 h 124"/>
                <a:gd name="T24" fmla="*/ 20 w 86"/>
                <a:gd name="T25" fmla="*/ 37 h 124"/>
                <a:gd name="T26" fmla="*/ 22 w 86"/>
                <a:gd name="T27" fmla="*/ 38 h 124"/>
                <a:gd name="T28" fmla="*/ 28 w 86"/>
                <a:gd name="T29" fmla="*/ 39 h 124"/>
                <a:gd name="T30" fmla="*/ 43 w 86"/>
                <a:gd name="T31" fmla="*/ 34 h 124"/>
                <a:gd name="T32" fmla="*/ 45 w 86"/>
                <a:gd name="T33" fmla="*/ 30 h 124"/>
                <a:gd name="T34" fmla="*/ 49 w 86"/>
                <a:gd name="T35" fmla="*/ 23 h 124"/>
                <a:gd name="T36" fmla="*/ 50 w 86"/>
                <a:gd name="T37" fmla="*/ 19 h 124"/>
                <a:gd name="T38" fmla="*/ 48 w 86"/>
                <a:gd name="T39" fmla="*/ 12 h 124"/>
                <a:gd name="T40" fmla="*/ 43 w 86"/>
                <a:gd name="T41" fmla="*/ 5 h 124"/>
                <a:gd name="T42" fmla="*/ 35 w 86"/>
                <a:gd name="T43" fmla="*/ 1 h 124"/>
                <a:gd name="T44" fmla="*/ 24 w 86"/>
                <a:gd name="T45" fmla="*/ 0 h 124"/>
                <a:gd name="T46" fmla="*/ 20 w 86"/>
                <a:gd name="T47" fmla="*/ 0 h 124"/>
                <a:gd name="T48" fmla="*/ 10 w 86"/>
                <a:gd name="T49" fmla="*/ 1 h 124"/>
                <a:gd name="T50" fmla="*/ 5 w 86"/>
                <a:gd name="T51" fmla="*/ 0 h 124"/>
                <a:gd name="T52" fmla="*/ 2 w 86"/>
                <a:gd name="T53" fmla="*/ 0 h 124"/>
                <a:gd name="T54" fmla="*/ 1 w 86"/>
                <a:gd name="T55" fmla="*/ 0 h 124"/>
                <a:gd name="T56" fmla="*/ 0 w 86"/>
                <a:gd name="T57" fmla="*/ 1 h 124"/>
                <a:gd name="T58" fmla="*/ 2 w 86"/>
                <a:gd name="T59" fmla="*/ 2 h 124"/>
                <a:gd name="T60" fmla="*/ 8 w 86"/>
                <a:gd name="T61" fmla="*/ 5 h 124"/>
                <a:gd name="T62" fmla="*/ 8 w 86"/>
                <a:gd name="T63" fmla="*/ 7 h 124"/>
                <a:gd name="T64" fmla="*/ 9 w 86"/>
                <a:gd name="T65" fmla="*/ 20 h 124"/>
                <a:gd name="T66" fmla="*/ 9 w 86"/>
                <a:gd name="T67" fmla="*/ 51 h 124"/>
                <a:gd name="T68" fmla="*/ 9 w 86"/>
                <a:gd name="T69" fmla="*/ 63 h 124"/>
                <a:gd name="T70" fmla="*/ 7 w 86"/>
                <a:gd name="T71" fmla="*/ 67 h 124"/>
                <a:gd name="T72" fmla="*/ 2 w 86"/>
                <a:gd name="T73" fmla="*/ 70 h 124"/>
                <a:gd name="T74" fmla="*/ 1 w 86"/>
                <a:gd name="T75" fmla="*/ 70 h 124"/>
                <a:gd name="T76" fmla="*/ 1 w 86"/>
                <a:gd name="T77" fmla="*/ 71 h 124"/>
                <a:gd name="T78" fmla="*/ 2 w 86"/>
                <a:gd name="T79" fmla="*/ 72 h 124"/>
                <a:gd name="T80" fmla="*/ 5 w 86"/>
                <a:gd name="T81" fmla="*/ 72 h 124"/>
                <a:gd name="T82" fmla="*/ 14 w 86"/>
                <a:gd name="T83" fmla="*/ 71 h 124"/>
                <a:gd name="T84" fmla="*/ 23 w 86"/>
                <a:gd name="T85" fmla="*/ 71 h 124"/>
                <a:gd name="T86" fmla="*/ 27 w 86"/>
                <a:gd name="T87" fmla="*/ 72 h 124"/>
                <a:gd name="T88" fmla="*/ 28 w 86"/>
                <a:gd name="T89" fmla="*/ 71 h 124"/>
                <a:gd name="T90" fmla="*/ 28 w 86"/>
                <a:gd name="T91" fmla="*/ 70 h 124"/>
                <a:gd name="T92" fmla="*/ 27 w 86"/>
                <a:gd name="T93" fmla="*/ 70 h 124"/>
                <a:gd name="T94" fmla="*/ 23 w 86"/>
                <a:gd name="T95" fmla="*/ 69 h 124"/>
                <a:gd name="T96" fmla="*/ 19 w 86"/>
                <a:gd name="T97" fmla="*/ 66 h 124"/>
                <a:gd name="T98" fmla="*/ 17 w 86"/>
                <a:gd name="T99" fmla="*/ 63 h 124"/>
                <a:gd name="T100" fmla="*/ 17 w 86"/>
                <a:gd name="T101" fmla="*/ 9 h 124"/>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86" h="124">
                  <a:moveTo>
                    <a:pt x="30" y="16"/>
                  </a:moveTo>
                  <a:lnTo>
                    <a:pt x="30" y="16"/>
                  </a:lnTo>
                  <a:lnTo>
                    <a:pt x="30" y="10"/>
                  </a:lnTo>
                  <a:lnTo>
                    <a:pt x="32" y="8"/>
                  </a:lnTo>
                  <a:lnTo>
                    <a:pt x="36" y="6"/>
                  </a:lnTo>
                  <a:lnTo>
                    <a:pt x="44" y="6"/>
                  </a:lnTo>
                  <a:lnTo>
                    <a:pt x="50" y="8"/>
                  </a:lnTo>
                  <a:lnTo>
                    <a:pt x="56" y="12"/>
                  </a:lnTo>
                  <a:lnTo>
                    <a:pt x="62" y="16"/>
                  </a:lnTo>
                  <a:lnTo>
                    <a:pt x="66" y="20"/>
                  </a:lnTo>
                  <a:lnTo>
                    <a:pt x="70" y="24"/>
                  </a:lnTo>
                  <a:lnTo>
                    <a:pt x="72" y="30"/>
                  </a:lnTo>
                  <a:lnTo>
                    <a:pt x="72" y="38"/>
                  </a:lnTo>
                  <a:lnTo>
                    <a:pt x="70" y="48"/>
                  </a:lnTo>
                  <a:lnTo>
                    <a:pt x="64" y="56"/>
                  </a:lnTo>
                  <a:lnTo>
                    <a:pt x="56" y="62"/>
                  </a:lnTo>
                  <a:lnTo>
                    <a:pt x="44" y="62"/>
                  </a:lnTo>
                  <a:lnTo>
                    <a:pt x="38" y="62"/>
                  </a:lnTo>
                  <a:lnTo>
                    <a:pt x="36" y="62"/>
                  </a:lnTo>
                  <a:lnTo>
                    <a:pt x="34" y="64"/>
                  </a:lnTo>
                  <a:lnTo>
                    <a:pt x="38" y="66"/>
                  </a:lnTo>
                  <a:lnTo>
                    <a:pt x="48" y="68"/>
                  </a:lnTo>
                  <a:lnTo>
                    <a:pt x="62" y="64"/>
                  </a:lnTo>
                  <a:lnTo>
                    <a:pt x="74" y="58"/>
                  </a:lnTo>
                  <a:lnTo>
                    <a:pt x="78" y="52"/>
                  </a:lnTo>
                  <a:lnTo>
                    <a:pt x="82" y="46"/>
                  </a:lnTo>
                  <a:lnTo>
                    <a:pt x="84" y="40"/>
                  </a:lnTo>
                  <a:lnTo>
                    <a:pt x="86" y="32"/>
                  </a:lnTo>
                  <a:lnTo>
                    <a:pt x="84" y="26"/>
                  </a:lnTo>
                  <a:lnTo>
                    <a:pt x="82" y="20"/>
                  </a:lnTo>
                  <a:lnTo>
                    <a:pt x="78" y="14"/>
                  </a:lnTo>
                  <a:lnTo>
                    <a:pt x="74" y="8"/>
                  </a:lnTo>
                  <a:lnTo>
                    <a:pt x="68" y="4"/>
                  </a:lnTo>
                  <a:lnTo>
                    <a:pt x="60" y="2"/>
                  </a:lnTo>
                  <a:lnTo>
                    <a:pt x="52" y="0"/>
                  </a:lnTo>
                  <a:lnTo>
                    <a:pt x="42" y="0"/>
                  </a:lnTo>
                  <a:lnTo>
                    <a:pt x="34" y="0"/>
                  </a:lnTo>
                  <a:lnTo>
                    <a:pt x="18" y="2"/>
                  </a:lnTo>
                  <a:lnTo>
                    <a:pt x="8" y="0"/>
                  </a:lnTo>
                  <a:lnTo>
                    <a:pt x="4" y="0"/>
                  </a:lnTo>
                  <a:lnTo>
                    <a:pt x="2" y="0"/>
                  </a:lnTo>
                  <a:lnTo>
                    <a:pt x="0" y="2"/>
                  </a:lnTo>
                  <a:lnTo>
                    <a:pt x="4" y="4"/>
                  </a:lnTo>
                  <a:lnTo>
                    <a:pt x="12" y="6"/>
                  </a:lnTo>
                  <a:lnTo>
                    <a:pt x="14" y="8"/>
                  </a:lnTo>
                  <a:lnTo>
                    <a:pt x="14" y="12"/>
                  </a:lnTo>
                  <a:lnTo>
                    <a:pt x="16" y="20"/>
                  </a:lnTo>
                  <a:lnTo>
                    <a:pt x="16" y="34"/>
                  </a:lnTo>
                  <a:lnTo>
                    <a:pt x="16" y="88"/>
                  </a:lnTo>
                  <a:lnTo>
                    <a:pt x="16" y="108"/>
                  </a:lnTo>
                  <a:lnTo>
                    <a:pt x="14" y="112"/>
                  </a:lnTo>
                  <a:lnTo>
                    <a:pt x="12" y="116"/>
                  </a:lnTo>
                  <a:lnTo>
                    <a:pt x="8" y="118"/>
                  </a:lnTo>
                  <a:lnTo>
                    <a:pt x="4" y="120"/>
                  </a:lnTo>
                  <a:lnTo>
                    <a:pt x="2" y="120"/>
                  </a:lnTo>
                  <a:lnTo>
                    <a:pt x="2" y="122"/>
                  </a:lnTo>
                  <a:lnTo>
                    <a:pt x="2" y="124"/>
                  </a:lnTo>
                  <a:lnTo>
                    <a:pt x="4" y="124"/>
                  </a:lnTo>
                  <a:lnTo>
                    <a:pt x="8" y="124"/>
                  </a:lnTo>
                  <a:lnTo>
                    <a:pt x="24" y="122"/>
                  </a:lnTo>
                  <a:lnTo>
                    <a:pt x="40" y="122"/>
                  </a:lnTo>
                  <a:lnTo>
                    <a:pt x="46" y="124"/>
                  </a:lnTo>
                  <a:lnTo>
                    <a:pt x="48" y="122"/>
                  </a:lnTo>
                  <a:lnTo>
                    <a:pt x="48" y="120"/>
                  </a:lnTo>
                  <a:lnTo>
                    <a:pt x="46" y="120"/>
                  </a:lnTo>
                  <a:lnTo>
                    <a:pt x="40" y="118"/>
                  </a:lnTo>
                  <a:lnTo>
                    <a:pt x="36" y="118"/>
                  </a:lnTo>
                  <a:lnTo>
                    <a:pt x="32" y="114"/>
                  </a:lnTo>
                  <a:lnTo>
                    <a:pt x="30" y="108"/>
                  </a:lnTo>
                  <a:lnTo>
                    <a:pt x="30" y="90"/>
                  </a:lnTo>
                  <a:lnTo>
                    <a:pt x="30" y="16"/>
                  </a:lnTo>
                  <a:close/>
                </a:path>
              </a:pathLst>
            </a:custGeom>
            <a:solidFill>
              <a:schemeClr val="tx1"/>
            </a:solidFill>
            <a:ln>
              <a:noFill/>
            </a:ln>
            <a:extLst>
              <a:ext uri="{91240B29-F687-4F45-9708-019B960494DF}">
                <a14:hiddenLine xmlns:a14="http://schemas.microsoft.com/office/drawing/2010/main" w="3175" cmpd="sng">
                  <a:solidFill>
                    <a:schemeClr val="tx1"/>
                  </a:solidFill>
                  <a:round/>
                  <a:headEnd/>
                  <a:tailEnd/>
                </a14:hiddenLine>
              </a:ext>
            </a:extLst>
          </p:spPr>
          <p:txBody>
            <a:bodyPr/>
            <a:lstStyle/>
            <a:p>
              <a:endParaRPr lang="en-US" dirty="0">
                <a:latin typeface="Calibri" pitchFamily="34" charset="0"/>
              </a:endParaRPr>
            </a:p>
          </p:txBody>
        </p:sp>
        <p:sp>
          <p:nvSpPr>
            <p:cNvPr id="21" name="Freeform 20"/>
            <p:cNvSpPr>
              <a:spLocks/>
            </p:cNvSpPr>
            <p:nvPr/>
          </p:nvSpPr>
          <p:spPr bwMode="auto">
            <a:xfrm>
              <a:off x="2194" y="1049"/>
              <a:ext cx="49" cy="72"/>
            </a:xfrm>
            <a:custGeom>
              <a:avLst/>
              <a:gdLst>
                <a:gd name="T0" fmla="*/ 16 w 84"/>
                <a:gd name="T1" fmla="*/ 9 h 124"/>
                <a:gd name="T2" fmla="*/ 18 w 84"/>
                <a:gd name="T3" fmla="*/ 6 h 124"/>
                <a:gd name="T4" fmla="*/ 20 w 84"/>
                <a:gd name="T5" fmla="*/ 3 h 124"/>
                <a:gd name="T6" fmla="*/ 25 w 84"/>
                <a:gd name="T7" fmla="*/ 3 h 124"/>
                <a:gd name="T8" fmla="*/ 33 w 84"/>
                <a:gd name="T9" fmla="*/ 7 h 124"/>
                <a:gd name="T10" fmla="*/ 37 w 84"/>
                <a:gd name="T11" fmla="*/ 12 h 124"/>
                <a:gd name="T12" fmla="*/ 41 w 84"/>
                <a:gd name="T13" fmla="*/ 17 h 124"/>
                <a:gd name="T14" fmla="*/ 41 w 84"/>
                <a:gd name="T15" fmla="*/ 22 h 124"/>
                <a:gd name="T16" fmla="*/ 36 w 84"/>
                <a:gd name="T17" fmla="*/ 33 h 124"/>
                <a:gd name="T18" fmla="*/ 25 w 84"/>
                <a:gd name="T19" fmla="*/ 36 h 124"/>
                <a:gd name="T20" fmla="*/ 21 w 84"/>
                <a:gd name="T21" fmla="*/ 36 h 124"/>
                <a:gd name="T22" fmla="*/ 20 w 84"/>
                <a:gd name="T23" fmla="*/ 36 h 124"/>
                <a:gd name="T24" fmla="*/ 19 w 84"/>
                <a:gd name="T25" fmla="*/ 37 h 124"/>
                <a:gd name="T26" fmla="*/ 22 w 84"/>
                <a:gd name="T27" fmla="*/ 38 h 124"/>
                <a:gd name="T28" fmla="*/ 27 w 84"/>
                <a:gd name="T29" fmla="*/ 39 h 124"/>
                <a:gd name="T30" fmla="*/ 42 w 84"/>
                <a:gd name="T31" fmla="*/ 34 h 124"/>
                <a:gd name="T32" fmla="*/ 46 w 84"/>
                <a:gd name="T33" fmla="*/ 30 h 124"/>
                <a:gd name="T34" fmla="*/ 49 w 84"/>
                <a:gd name="T35" fmla="*/ 23 h 124"/>
                <a:gd name="T36" fmla="*/ 49 w 84"/>
                <a:gd name="T37" fmla="*/ 19 h 124"/>
                <a:gd name="T38" fmla="*/ 47 w 84"/>
                <a:gd name="T39" fmla="*/ 12 h 124"/>
                <a:gd name="T40" fmla="*/ 42 w 84"/>
                <a:gd name="T41" fmla="*/ 5 h 124"/>
                <a:gd name="T42" fmla="*/ 34 w 84"/>
                <a:gd name="T43" fmla="*/ 1 h 124"/>
                <a:gd name="T44" fmla="*/ 23 w 84"/>
                <a:gd name="T45" fmla="*/ 0 h 124"/>
                <a:gd name="T46" fmla="*/ 20 w 84"/>
                <a:gd name="T47" fmla="*/ 0 h 124"/>
                <a:gd name="T48" fmla="*/ 9 w 84"/>
                <a:gd name="T49" fmla="*/ 1 h 124"/>
                <a:gd name="T50" fmla="*/ 5 w 84"/>
                <a:gd name="T51" fmla="*/ 0 h 124"/>
                <a:gd name="T52" fmla="*/ 1 w 84"/>
                <a:gd name="T53" fmla="*/ 0 h 124"/>
                <a:gd name="T54" fmla="*/ 0 w 84"/>
                <a:gd name="T55" fmla="*/ 0 h 124"/>
                <a:gd name="T56" fmla="*/ 0 w 84"/>
                <a:gd name="T57" fmla="*/ 1 h 124"/>
                <a:gd name="T58" fmla="*/ 1 w 84"/>
                <a:gd name="T59" fmla="*/ 2 h 124"/>
                <a:gd name="T60" fmla="*/ 7 w 84"/>
                <a:gd name="T61" fmla="*/ 5 h 124"/>
                <a:gd name="T62" fmla="*/ 8 w 84"/>
                <a:gd name="T63" fmla="*/ 7 h 124"/>
                <a:gd name="T64" fmla="*/ 8 w 84"/>
                <a:gd name="T65" fmla="*/ 20 h 124"/>
                <a:gd name="T66" fmla="*/ 8 w 84"/>
                <a:gd name="T67" fmla="*/ 51 h 124"/>
                <a:gd name="T68" fmla="*/ 8 w 84"/>
                <a:gd name="T69" fmla="*/ 63 h 124"/>
                <a:gd name="T70" fmla="*/ 6 w 84"/>
                <a:gd name="T71" fmla="*/ 67 h 124"/>
                <a:gd name="T72" fmla="*/ 1 w 84"/>
                <a:gd name="T73" fmla="*/ 70 h 124"/>
                <a:gd name="T74" fmla="*/ 0 w 84"/>
                <a:gd name="T75" fmla="*/ 70 h 124"/>
                <a:gd name="T76" fmla="*/ 0 w 84"/>
                <a:gd name="T77" fmla="*/ 71 h 124"/>
                <a:gd name="T78" fmla="*/ 1 w 84"/>
                <a:gd name="T79" fmla="*/ 72 h 124"/>
                <a:gd name="T80" fmla="*/ 5 w 84"/>
                <a:gd name="T81" fmla="*/ 72 h 124"/>
                <a:gd name="T82" fmla="*/ 13 w 84"/>
                <a:gd name="T83" fmla="*/ 71 h 124"/>
                <a:gd name="T84" fmla="*/ 22 w 84"/>
                <a:gd name="T85" fmla="*/ 71 h 124"/>
                <a:gd name="T86" fmla="*/ 26 w 84"/>
                <a:gd name="T87" fmla="*/ 72 h 124"/>
                <a:gd name="T88" fmla="*/ 27 w 84"/>
                <a:gd name="T89" fmla="*/ 71 h 124"/>
                <a:gd name="T90" fmla="*/ 27 w 84"/>
                <a:gd name="T91" fmla="*/ 70 h 124"/>
                <a:gd name="T92" fmla="*/ 26 w 84"/>
                <a:gd name="T93" fmla="*/ 70 h 124"/>
                <a:gd name="T94" fmla="*/ 22 w 84"/>
                <a:gd name="T95" fmla="*/ 69 h 124"/>
                <a:gd name="T96" fmla="*/ 19 w 84"/>
                <a:gd name="T97" fmla="*/ 66 h 124"/>
                <a:gd name="T98" fmla="*/ 16 w 84"/>
                <a:gd name="T99" fmla="*/ 63 h 124"/>
                <a:gd name="T100" fmla="*/ 16 w 84"/>
                <a:gd name="T101" fmla="*/ 9 h 124"/>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84" h="124">
                  <a:moveTo>
                    <a:pt x="28" y="16"/>
                  </a:moveTo>
                  <a:lnTo>
                    <a:pt x="28" y="16"/>
                  </a:lnTo>
                  <a:lnTo>
                    <a:pt x="30" y="10"/>
                  </a:lnTo>
                  <a:lnTo>
                    <a:pt x="30" y="8"/>
                  </a:lnTo>
                  <a:lnTo>
                    <a:pt x="34" y="6"/>
                  </a:lnTo>
                  <a:lnTo>
                    <a:pt x="42" y="6"/>
                  </a:lnTo>
                  <a:lnTo>
                    <a:pt x="50" y="8"/>
                  </a:lnTo>
                  <a:lnTo>
                    <a:pt x="56" y="12"/>
                  </a:lnTo>
                  <a:lnTo>
                    <a:pt x="60" y="16"/>
                  </a:lnTo>
                  <a:lnTo>
                    <a:pt x="64" y="20"/>
                  </a:lnTo>
                  <a:lnTo>
                    <a:pt x="68" y="24"/>
                  </a:lnTo>
                  <a:lnTo>
                    <a:pt x="70" y="30"/>
                  </a:lnTo>
                  <a:lnTo>
                    <a:pt x="70" y="38"/>
                  </a:lnTo>
                  <a:lnTo>
                    <a:pt x="68" y="48"/>
                  </a:lnTo>
                  <a:lnTo>
                    <a:pt x="62" y="56"/>
                  </a:lnTo>
                  <a:lnTo>
                    <a:pt x="54" y="62"/>
                  </a:lnTo>
                  <a:lnTo>
                    <a:pt x="42" y="62"/>
                  </a:lnTo>
                  <a:lnTo>
                    <a:pt x="36" y="62"/>
                  </a:lnTo>
                  <a:lnTo>
                    <a:pt x="34" y="62"/>
                  </a:lnTo>
                  <a:lnTo>
                    <a:pt x="32" y="64"/>
                  </a:lnTo>
                  <a:lnTo>
                    <a:pt x="38" y="66"/>
                  </a:lnTo>
                  <a:lnTo>
                    <a:pt x="46" y="68"/>
                  </a:lnTo>
                  <a:lnTo>
                    <a:pt x="60" y="64"/>
                  </a:lnTo>
                  <a:lnTo>
                    <a:pt x="72" y="58"/>
                  </a:lnTo>
                  <a:lnTo>
                    <a:pt x="78" y="52"/>
                  </a:lnTo>
                  <a:lnTo>
                    <a:pt x="80" y="46"/>
                  </a:lnTo>
                  <a:lnTo>
                    <a:pt x="84" y="40"/>
                  </a:lnTo>
                  <a:lnTo>
                    <a:pt x="84" y="32"/>
                  </a:lnTo>
                  <a:lnTo>
                    <a:pt x="84" y="26"/>
                  </a:lnTo>
                  <a:lnTo>
                    <a:pt x="80" y="20"/>
                  </a:lnTo>
                  <a:lnTo>
                    <a:pt x="78" y="14"/>
                  </a:lnTo>
                  <a:lnTo>
                    <a:pt x="72" y="8"/>
                  </a:lnTo>
                  <a:lnTo>
                    <a:pt x="66" y="4"/>
                  </a:lnTo>
                  <a:lnTo>
                    <a:pt x="58" y="2"/>
                  </a:lnTo>
                  <a:lnTo>
                    <a:pt x="50" y="0"/>
                  </a:lnTo>
                  <a:lnTo>
                    <a:pt x="40" y="0"/>
                  </a:lnTo>
                  <a:lnTo>
                    <a:pt x="34" y="0"/>
                  </a:lnTo>
                  <a:lnTo>
                    <a:pt x="16" y="2"/>
                  </a:lnTo>
                  <a:lnTo>
                    <a:pt x="8" y="0"/>
                  </a:lnTo>
                  <a:lnTo>
                    <a:pt x="2" y="0"/>
                  </a:lnTo>
                  <a:lnTo>
                    <a:pt x="0" y="0"/>
                  </a:lnTo>
                  <a:lnTo>
                    <a:pt x="0" y="2"/>
                  </a:lnTo>
                  <a:lnTo>
                    <a:pt x="2" y="4"/>
                  </a:lnTo>
                  <a:lnTo>
                    <a:pt x="10" y="6"/>
                  </a:lnTo>
                  <a:lnTo>
                    <a:pt x="12" y="8"/>
                  </a:lnTo>
                  <a:lnTo>
                    <a:pt x="14" y="12"/>
                  </a:lnTo>
                  <a:lnTo>
                    <a:pt x="14" y="20"/>
                  </a:lnTo>
                  <a:lnTo>
                    <a:pt x="14" y="34"/>
                  </a:lnTo>
                  <a:lnTo>
                    <a:pt x="14" y="88"/>
                  </a:lnTo>
                  <a:lnTo>
                    <a:pt x="14" y="108"/>
                  </a:lnTo>
                  <a:lnTo>
                    <a:pt x="12" y="112"/>
                  </a:lnTo>
                  <a:lnTo>
                    <a:pt x="10" y="116"/>
                  </a:lnTo>
                  <a:lnTo>
                    <a:pt x="6" y="118"/>
                  </a:lnTo>
                  <a:lnTo>
                    <a:pt x="2" y="120"/>
                  </a:lnTo>
                  <a:lnTo>
                    <a:pt x="0" y="120"/>
                  </a:lnTo>
                  <a:lnTo>
                    <a:pt x="0" y="122"/>
                  </a:lnTo>
                  <a:lnTo>
                    <a:pt x="0" y="124"/>
                  </a:lnTo>
                  <a:lnTo>
                    <a:pt x="2" y="124"/>
                  </a:lnTo>
                  <a:lnTo>
                    <a:pt x="8" y="124"/>
                  </a:lnTo>
                  <a:lnTo>
                    <a:pt x="22" y="122"/>
                  </a:lnTo>
                  <a:lnTo>
                    <a:pt x="38" y="122"/>
                  </a:lnTo>
                  <a:lnTo>
                    <a:pt x="44" y="124"/>
                  </a:lnTo>
                  <a:lnTo>
                    <a:pt x="46" y="122"/>
                  </a:lnTo>
                  <a:lnTo>
                    <a:pt x="46" y="120"/>
                  </a:lnTo>
                  <a:lnTo>
                    <a:pt x="44" y="120"/>
                  </a:lnTo>
                  <a:lnTo>
                    <a:pt x="38" y="118"/>
                  </a:lnTo>
                  <a:lnTo>
                    <a:pt x="34" y="118"/>
                  </a:lnTo>
                  <a:lnTo>
                    <a:pt x="32" y="114"/>
                  </a:lnTo>
                  <a:lnTo>
                    <a:pt x="28" y="108"/>
                  </a:lnTo>
                  <a:lnTo>
                    <a:pt x="28" y="90"/>
                  </a:lnTo>
                  <a:lnTo>
                    <a:pt x="28" y="16"/>
                  </a:lnTo>
                  <a:close/>
                </a:path>
              </a:pathLst>
            </a:custGeom>
            <a:solidFill>
              <a:schemeClr val="tx1"/>
            </a:solidFill>
            <a:ln>
              <a:noFill/>
            </a:ln>
            <a:extLst>
              <a:ext uri="{91240B29-F687-4F45-9708-019B960494DF}">
                <a14:hiddenLine xmlns:a14="http://schemas.microsoft.com/office/drawing/2010/main" w="3175" cmpd="sng">
                  <a:solidFill>
                    <a:schemeClr val="tx1"/>
                  </a:solidFill>
                  <a:round/>
                  <a:headEnd/>
                  <a:tailEnd/>
                </a14:hiddenLine>
              </a:ext>
            </a:extLst>
          </p:spPr>
          <p:txBody>
            <a:bodyPr/>
            <a:lstStyle/>
            <a:p>
              <a:endParaRPr lang="en-US" dirty="0">
                <a:latin typeface="Calibri" pitchFamily="34" charset="0"/>
              </a:endParaRPr>
            </a:p>
          </p:txBody>
        </p:sp>
        <p:sp>
          <p:nvSpPr>
            <p:cNvPr id="22" name="Freeform 21"/>
            <p:cNvSpPr>
              <a:spLocks noEditPoints="1"/>
            </p:cNvSpPr>
            <p:nvPr/>
          </p:nvSpPr>
          <p:spPr bwMode="auto">
            <a:xfrm>
              <a:off x="2240" y="1047"/>
              <a:ext cx="76" cy="74"/>
            </a:xfrm>
            <a:custGeom>
              <a:avLst/>
              <a:gdLst>
                <a:gd name="T0" fmla="*/ 46 w 130"/>
                <a:gd name="T1" fmla="*/ 46 h 128"/>
                <a:gd name="T2" fmla="*/ 50 w 130"/>
                <a:gd name="T3" fmla="*/ 50 h 128"/>
                <a:gd name="T4" fmla="*/ 53 w 130"/>
                <a:gd name="T5" fmla="*/ 57 h 128"/>
                <a:gd name="T6" fmla="*/ 56 w 130"/>
                <a:gd name="T7" fmla="*/ 68 h 128"/>
                <a:gd name="T8" fmla="*/ 55 w 130"/>
                <a:gd name="T9" fmla="*/ 71 h 128"/>
                <a:gd name="T10" fmla="*/ 54 w 130"/>
                <a:gd name="T11" fmla="*/ 72 h 128"/>
                <a:gd name="T12" fmla="*/ 50 w 130"/>
                <a:gd name="T13" fmla="*/ 73 h 128"/>
                <a:gd name="T14" fmla="*/ 51 w 130"/>
                <a:gd name="T15" fmla="*/ 74 h 128"/>
                <a:gd name="T16" fmla="*/ 54 w 130"/>
                <a:gd name="T17" fmla="*/ 74 h 128"/>
                <a:gd name="T18" fmla="*/ 62 w 130"/>
                <a:gd name="T19" fmla="*/ 73 h 128"/>
                <a:gd name="T20" fmla="*/ 72 w 130"/>
                <a:gd name="T21" fmla="*/ 73 h 128"/>
                <a:gd name="T22" fmla="*/ 74 w 130"/>
                <a:gd name="T23" fmla="*/ 74 h 128"/>
                <a:gd name="T24" fmla="*/ 76 w 130"/>
                <a:gd name="T25" fmla="*/ 73 h 128"/>
                <a:gd name="T26" fmla="*/ 75 w 130"/>
                <a:gd name="T27" fmla="*/ 72 h 128"/>
                <a:gd name="T28" fmla="*/ 74 w 130"/>
                <a:gd name="T29" fmla="*/ 72 h 128"/>
                <a:gd name="T30" fmla="*/ 68 w 130"/>
                <a:gd name="T31" fmla="*/ 69 h 128"/>
                <a:gd name="T32" fmla="*/ 64 w 130"/>
                <a:gd name="T33" fmla="*/ 64 h 128"/>
                <a:gd name="T34" fmla="*/ 62 w 130"/>
                <a:gd name="T35" fmla="*/ 59 h 128"/>
                <a:gd name="T36" fmla="*/ 40 w 130"/>
                <a:gd name="T37" fmla="*/ 2 h 128"/>
                <a:gd name="T38" fmla="*/ 39 w 130"/>
                <a:gd name="T39" fmla="*/ 0 h 128"/>
                <a:gd name="T40" fmla="*/ 11 w 130"/>
                <a:gd name="T41" fmla="*/ 60 h 128"/>
                <a:gd name="T42" fmla="*/ 7 w 130"/>
                <a:gd name="T43" fmla="*/ 67 h 128"/>
                <a:gd name="T44" fmla="*/ 4 w 130"/>
                <a:gd name="T45" fmla="*/ 71 h 128"/>
                <a:gd name="T46" fmla="*/ 0 w 130"/>
                <a:gd name="T47" fmla="*/ 73 h 128"/>
                <a:gd name="T48" fmla="*/ 1 w 130"/>
                <a:gd name="T49" fmla="*/ 74 h 128"/>
                <a:gd name="T50" fmla="*/ 5 w 130"/>
                <a:gd name="T51" fmla="*/ 73 h 128"/>
                <a:gd name="T52" fmla="*/ 7 w 130"/>
                <a:gd name="T53" fmla="*/ 73 h 128"/>
                <a:gd name="T54" fmla="*/ 13 w 130"/>
                <a:gd name="T55" fmla="*/ 73 h 128"/>
                <a:gd name="T56" fmla="*/ 20 w 130"/>
                <a:gd name="T57" fmla="*/ 74 h 128"/>
                <a:gd name="T58" fmla="*/ 21 w 130"/>
                <a:gd name="T59" fmla="*/ 73 h 128"/>
                <a:gd name="T60" fmla="*/ 21 w 130"/>
                <a:gd name="T61" fmla="*/ 72 h 128"/>
                <a:gd name="T62" fmla="*/ 20 w 130"/>
                <a:gd name="T63" fmla="*/ 72 h 128"/>
                <a:gd name="T64" fmla="*/ 14 w 130"/>
                <a:gd name="T65" fmla="*/ 68 h 128"/>
                <a:gd name="T66" fmla="*/ 13 w 130"/>
                <a:gd name="T67" fmla="*/ 66 h 128"/>
                <a:gd name="T68" fmla="*/ 15 w 130"/>
                <a:gd name="T69" fmla="*/ 59 h 128"/>
                <a:gd name="T70" fmla="*/ 19 w 130"/>
                <a:gd name="T71" fmla="*/ 51 h 128"/>
                <a:gd name="T72" fmla="*/ 23 w 130"/>
                <a:gd name="T73" fmla="*/ 46 h 128"/>
                <a:gd name="T74" fmla="*/ 46 w 130"/>
                <a:gd name="T75" fmla="*/ 46 h 128"/>
                <a:gd name="T76" fmla="*/ 46 w 130"/>
                <a:gd name="T77" fmla="*/ 38 h 128"/>
                <a:gd name="T78" fmla="*/ 47 w 130"/>
                <a:gd name="T79" fmla="*/ 40 h 128"/>
                <a:gd name="T80" fmla="*/ 42 w 130"/>
                <a:gd name="T81" fmla="*/ 42 h 128"/>
                <a:gd name="T82" fmla="*/ 28 w 130"/>
                <a:gd name="T83" fmla="*/ 42 h 128"/>
                <a:gd name="T84" fmla="*/ 25 w 130"/>
                <a:gd name="T85" fmla="*/ 40 h 128"/>
                <a:gd name="T86" fmla="*/ 25 w 130"/>
                <a:gd name="T87" fmla="*/ 38 h 128"/>
                <a:gd name="T88" fmla="*/ 35 w 130"/>
                <a:gd name="T89" fmla="*/ 16 h 128"/>
                <a:gd name="T90" fmla="*/ 36 w 130"/>
                <a:gd name="T91" fmla="*/ 15 h 128"/>
                <a:gd name="T92" fmla="*/ 46 w 130"/>
                <a:gd name="T93" fmla="*/ 38 h 128"/>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130" h="128">
                  <a:moveTo>
                    <a:pt x="78" y="80"/>
                  </a:moveTo>
                  <a:lnTo>
                    <a:pt x="78" y="80"/>
                  </a:lnTo>
                  <a:lnTo>
                    <a:pt x="84" y="82"/>
                  </a:lnTo>
                  <a:lnTo>
                    <a:pt x="86" y="86"/>
                  </a:lnTo>
                  <a:lnTo>
                    <a:pt x="90" y="98"/>
                  </a:lnTo>
                  <a:lnTo>
                    <a:pt x="94" y="110"/>
                  </a:lnTo>
                  <a:lnTo>
                    <a:pt x="96" y="118"/>
                  </a:lnTo>
                  <a:lnTo>
                    <a:pt x="94" y="122"/>
                  </a:lnTo>
                  <a:lnTo>
                    <a:pt x="92" y="124"/>
                  </a:lnTo>
                  <a:lnTo>
                    <a:pt x="88" y="124"/>
                  </a:lnTo>
                  <a:lnTo>
                    <a:pt x="86" y="126"/>
                  </a:lnTo>
                  <a:lnTo>
                    <a:pt x="88" y="128"/>
                  </a:lnTo>
                  <a:lnTo>
                    <a:pt x="92" y="128"/>
                  </a:lnTo>
                  <a:lnTo>
                    <a:pt x="106" y="126"/>
                  </a:lnTo>
                  <a:lnTo>
                    <a:pt x="124" y="126"/>
                  </a:lnTo>
                  <a:lnTo>
                    <a:pt x="126" y="128"/>
                  </a:lnTo>
                  <a:lnTo>
                    <a:pt x="128" y="126"/>
                  </a:lnTo>
                  <a:lnTo>
                    <a:pt x="130" y="126"/>
                  </a:lnTo>
                  <a:lnTo>
                    <a:pt x="128" y="124"/>
                  </a:lnTo>
                  <a:lnTo>
                    <a:pt x="126" y="124"/>
                  </a:lnTo>
                  <a:lnTo>
                    <a:pt x="120" y="122"/>
                  </a:lnTo>
                  <a:lnTo>
                    <a:pt x="116" y="120"/>
                  </a:lnTo>
                  <a:lnTo>
                    <a:pt x="114" y="116"/>
                  </a:lnTo>
                  <a:lnTo>
                    <a:pt x="110" y="110"/>
                  </a:lnTo>
                  <a:lnTo>
                    <a:pt x="106" y="102"/>
                  </a:lnTo>
                  <a:lnTo>
                    <a:pt x="68" y="4"/>
                  </a:lnTo>
                  <a:lnTo>
                    <a:pt x="66" y="0"/>
                  </a:lnTo>
                  <a:lnTo>
                    <a:pt x="64" y="4"/>
                  </a:lnTo>
                  <a:lnTo>
                    <a:pt x="18" y="104"/>
                  </a:lnTo>
                  <a:lnTo>
                    <a:pt x="12" y="116"/>
                  </a:lnTo>
                  <a:lnTo>
                    <a:pt x="6" y="122"/>
                  </a:lnTo>
                  <a:lnTo>
                    <a:pt x="2" y="124"/>
                  </a:lnTo>
                  <a:lnTo>
                    <a:pt x="0" y="126"/>
                  </a:lnTo>
                  <a:lnTo>
                    <a:pt x="2" y="128"/>
                  </a:lnTo>
                  <a:lnTo>
                    <a:pt x="8" y="126"/>
                  </a:lnTo>
                  <a:lnTo>
                    <a:pt x="12" y="126"/>
                  </a:lnTo>
                  <a:lnTo>
                    <a:pt x="22" y="126"/>
                  </a:lnTo>
                  <a:lnTo>
                    <a:pt x="34" y="128"/>
                  </a:lnTo>
                  <a:lnTo>
                    <a:pt x="36" y="126"/>
                  </a:lnTo>
                  <a:lnTo>
                    <a:pt x="36" y="124"/>
                  </a:lnTo>
                  <a:lnTo>
                    <a:pt x="34" y="124"/>
                  </a:lnTo>
                  <a:lnTo>
                    <a:pt x="24" y="120"/>
                  </a:lnTo>
                  <a:lnTo>
                    <a:pt x="24" y="118"/>
                  </a:lnTo>
                  <a:lnTo>
                    <a:pt x="22" y="114"/>
                  </a:lnTo>
                  <a:lnTo>
                    <a:pt x="24" y="110"/>
                  </a:lnTo>
                  <a:lnTo>
                    <a:pt x="26" y="102"/>
                  </a:lnTo>
                  <a:lnTo>
                    <a:pt x="32" y="88"/>
                  </a:lnTo>
                  <a:lnTo>
                    <a:pt x="36" y="82"/>
                  </a:lnTo>
                  <a:lnTo>
                    <a:pt x="40" y="80"/>
                  </a:lnTo>
                  <a:lnTo>
                    <a:pt x="44" y="80"/>
                  </a:lnTo>
                  <a:lnTo>
                    <a:pt x="78" y="80"/>
                  </a:lnTo>
                  <a:close/>
                  <a:moveTo>
                    <a:pt x="78" y="66"/>
                  </a:moveTo>
                  <a:lnTo>
                    <a:pt x="78" y="66"/>
                  </a:lnTo>
                  <a:lnTo>
                    <a:pt x="80" y="70"/>
                  </a:lnTo>
                  <a:lnTo>
                    <a:pt x="78" y="72"/>
                  </a:lnTo>
                  <a:lnTo>
                    <a:pt x="72" y="72"/>
                  </a:lnTo>
                  <a:lnTo>
                    <a:pt x="48" y="72"/>
                  </a:lnTo>
                  <a:lnTo>
                    <a:pt x="42" y="72"/>
                  </a:lnTo>
                  <a:lnTo>
                    <a:pt x="42" y="70"/>
                  </a:lnTo>
                  <a:lnTo>
                    <a:pt x="42" y="66"/>
                  </a:lnTo>
                  <a:lnTo>
                    <a:pt x="60" y="28"/>
                  </a:lnTo>
                  <a:lnTo>
                    <a:pt x="62" y="26"/>
                  </a:lnTo>
                  <a:lnTo>
                    <a:pt x="64" y="30"/>
                  </a:lnTo>
                  <a:lnTo>
                    <a:pt x="78" y="66"/>
                  </a:lnTo>
                  <a:close/>
                </a:path>
              </a:pathLst>
            </a:custGeom>
            <a:solidFill>
              <a:schemeClr val="tx1"/>
            </a:solidFill>
            <a:ln>
              <a:noFill/>
            </a:ln>
            <a:extLst>
              <a:ext uri="{91240B29-F687-4F45-9708-019B960494DF}">
                <a14:hiddenLine xmlns:a14="http://schemas.microsoft.com/office/drawing/2010/main" w="3175" cmpd="sng">
                  <a:solidFill>
                    <a:schemeClr val="tx1"/>
                  </a:solidFill>
                  <a:round/>
                  <a:headEnd/>
                  <a:tailEnd/>
                </a14:hiddenLine>
              </a:ext>
            </a:extLst>
          </p:spPr>
          <p:txBody>
            <a:bodyPr/>
            <a:lstStyle/>
            <a:p>
              <a:endParaRPr lang="en-US" dirty="0">
                <a:latin typeface="Calibri" pitchFamily="34" charset="0"/>
              </a:endParaRPr>
            </a:p>
          </p:txBody>
        </p:sp>
        <p:sp>
          <p:nvSpPr>
            <p:cNvPr id="23" name="Freeform 22"/>
            <p:cNvSpPr>
              <a:spLocks/>
            </p:cNvSpPr>
            <p:nvPr/>
          </p:nvSpPr>
          <p:spPr bwMode="auto">
            <a:xfrm>
              <a:off x="2317" y="1049"/>
              <a:ext cx="55" cy="72"/>
            </a:xfrm>
            <a:custGeom>
              <a:avLst/>
              <a:gdLst>
                <a:gd name="T0" fmla="*/ 18 w 94"/>
                <a:gd name="T1" fmla="*/ 14 h 124"/>
                <a:gd name="T2" fmla="*/ 19 w 94"/>
                <a:gd name="T3" fmla="*/ 6 h 124"/>
                <a:gd name="T4" fmla="*/ 22 w 94"/>
                <a:gd name="T5" fmla="*/ 3 h 124"/>
                <a:gd name="T6" fmla="*/ 26 w 94"/>
                <a:gd name="T7" fmla="*/ 2 h 124"/>
                <a:gd name="T8" fmla="*/ 26 w 94"/>
                <a:gd name="T9" fmla="*/ 1 h 124"/>
                <a:gd name="T10" fmla="*/ 25 w 94"/>
                <a:gd name="T11" fmla="*/ 0 h 124"/>
                <a:gd name="T12" fmla="*/ 22 w 94"/>
                <a:gd name="T13" fmla="*/ 1 h 124"/>
                <a:gd name="T14" fmla="*/ 14 w 94"/>
                <a:gd name="T15" fmla="*/ 1 h 124"/>
                <a:gd name="T16" fmla="*/ 6 w 94"/>
                <a:gd name="T17" fmla="*/ 0 h 124"/>
                <a:gd name="T18" fmla="*/ 2 w 94"/>
                <a:gd name="T19" fmla="*/ 0 h 124"/>
                <a:gd name="T20" fmla="*/ 0 w 94"/>
                <a:gd name="T21" fmla="*/ 1 h 124"/>
                <a:gd name="T22" fmla="*/ 2 w 94"/>
                <a:gd name="T23" fmla="*/ 2 h 124"/>
                <a:gd name="T24" fmla="*/ 6 w 94"/>
                <a:gd name="T25" fmla="*/ 3 h 124"/>
                <a:gd name="T26" fmla="*/ 8 w 94"/>
                <a:gd name="T27" fmla="*/ 6 h 124"/>
                <a:gd name="T28" fmla="*/ 9 w 94"/>
                <a:gd name="T29" fmla="*/ 13 h 124"/>
                <a:gd name="T30" fmla="*/ 9 w 94"/>
                <a:gd name="T31" fmla="*/ 57 h 124"/>
                <a:gd name="T32" fmla="*/ 9 w 94"/>
                <a:gd name="T33" fmla="*/ 66 h 124"/>
                <a:gd name="T34" fmla="*/ 4 w 94"/>
                <a:gd name="T35" fmla="*/ 70 h 124"/>
                <a:gd name="T36" fmla="*/ 2 w 94"/>
                <a:gd name="T37" fmla="*/ 71 h 124"/>
                <a:gd name="T38" fmla="*/ 4 w 94"/>
                <a:gd name="T39" fmla="*/ 72 h 124"/>
                <a:gd name="T40" fmla="*/ 7 w 94"/>
                <a:gd name="T41" fmla="*/ 72 h 124"/>
                <a:gd name="T42" fmla="*/ 18 w 94"/>
                <a:gd name="T43" fmla="*/ 71 h 124"/>
                <a:gd name="T44" fmla="*/ 28 w 94"/>
                <a:gd name="T45" fmla="*/ 71 h 124"/>
                <a:gd name="T46" fmla="*/ 37 w 94"/>
                <a:gd name="T47" fmla="*/ 72 h 124"/>
                <a:gd name="T48" fmla="*/ 44 w 94"/>
                <a:gd name="T49" fmla="*/ 71 h 124"/>
                <a:gd name="T50" fmla="*/ 50 w 94"/>
                <a:gd name="T51" fmla="*/ 67 h 124"/>
                <a:gd name="T52" fmla="*/ 54 w 94"/>
                <a:gd name="T53" fmla="*/ 63 h 124"/>
                <a:gd name="T54" fmla="*/ 55 w 94"/>
                <a:gd name="T55" fmla="*/ 59 h 124"/>
                <a:gd name="T56" fmla="*/ 54 w 94"/>
                <a:gd name="T57" fmla="*/ 58 h 124"/>
                <a:gd name="T58" fmla="*/ 53 w 94"/>
                <a:gd name="T59" fmla="*/ 59 h 124"/>
                <a:gd name="T60" fmla="*/ 43 w 94"/>
                <a:gd name="T61" fmla="*/ 65 h 124"/>
                <a:gd name="T62" fmla="*/ 26 w 94"/>
                <a:gd name="T63" fmla="*/ 67 h 124"/>
                <a:gd name="T64" fmla="*/ 21 w 94"/>
                <a:gd name="T65" fmla="*/ 67 h 124"/>
                <a:gd name="T66" fmla="*/ 19 w 94"/>
                <a:gd name="T67" fmla="*/ 65 h 124"/>
                <a:gd name="T68" fmla="*/ 18 w 94"/>
                <a:gd name="T69" fmla="*/ 57 h 124"/>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94" h="124">
                  <a:moveTo>
                    <a:pt x="30" y="24"/>
                  </a:moveTo>
                  <a:lnTo>
                    <a:pt x="30" y="24"/>
                  </a:lnTo>
                  <a:lnTo>
                    <a:pt x="30" y="16"/>
                  </a:lnTo>
                  <a:lnTo>
                    <a:pt x="32" y="10"/>
                  </a:lnTo>
                  <a:lnTo>
                    <a:pt x="34" y="8"/>
                  </a:lnTo>
                  <a:lnTo>
                    <a:pt x="38" y="6"/>
                  </a:lnTo>
                  <a:lnTo>
                    <a:pt x="44" y="4"/>
                  </a:lnTo>
                  <a:lnTo>
                    <a:pt x="44" y="2"/>
                  </a:lnTo>
                  <a:lnTo>
                    <a:pt x="42" y="0"/>
                  </a:lnTo>
                  <a:lnTo>
                    <a:pt x="38" y="2"/>
                  </a:lnTo>
                  <a:lnTo>
                    <a:pt x="24" y="2"/>
                  </a:lnTo>
                  <a:lnTo>
                    <a:pt x="10" y="0"/>
                  </a:lnTo>
                  <a:lnTo>
                    <a:pt x="4" y="0"/>
                  </a:lnTo>
                  <a:lnTo>
                    <a:pt x="2" y="2"/>
                  </a:lnTo>
                  <a:lnTo>
                    <a:pt x="0" y="2"/>
                  </a:lnTo>
                  <a:lnTo>
                    <a:pt x="4" y="4"/>
                  </a:lnTo>
                  <a:lnTo>
                    <a:pt x="10" y="6"/>
                  </a:lnTo>
                  <a:lnTo>
                    <a:pt x="14" y="10"/>
                  </a:lnTo>
                  <a:lnTo>
                    <a:pt x="16" y="14"/>
                  </a:lnTo>
                  <a:lnTo>
                    <a:pt x="16" y="22"/>
                  </a:lnTo>
                  <a:lnTo>
                    <a:pt x="16" y="98"/>
                  </a:lnTo>
                  <a:lnTo>
                    <a:pt x="16" y="108"/>
                  </a:lnTo>
                  <a:lnTo>
                    <a:pt x="16" y="114"/>
                  </a:lnTo>
                  <a:lnTo>
                    <a:pt x="12" y="118"/>
                  </a:lnTo>
                  <a:lnTo>
                    <a:pt x="6" y="120"/>
                  </a:lnTo>
                  <a:lnTo>
                    <a:pt x="4" y="122"/>
                  </a:lnTo>
                  <a:lnTo>
                    <a:pt x="6" y="124"/>
                  </a:lnTo>
                  <a:lnTo>
                    <a:pt x="12" y="124"/>
                  </a:lnTo>
                  <a:lnTo>
                    <a:pt x="30" y="122"/>
                  </a:lnTo>
                  <a:lnTo>
                    <a:pt x="48" y="122"/>
                  </a:lnTo>
                  <a:lnTo>
                    <a:pt x="64" y="124"/>
                  </a:lnTo>
                  <a:lnTo>
                    <a:pt x="76" y="122"/>
                  </a:lnTo>
                  <a:lnTo>
                    <a:pt x="82" y="120"/>
                  </a:lnTo>
                  <a:lnTo>
                    <a:pt x="86" y="116"/>
                  </a:lnTo>
                  <a:lnTo>
                    <a:pt x="92" y="108"/>
                  </a:lnTo>
                  <a:lnTo>
                    <a:pt x="94" y="102"/>
                  </a:lnTo>
                  <a:lnTo>
                    <a:pt x="92" y="100"/>
                  </a:lnTo>
                  <a:lnTo>
                    <a:pt x="90" y="102"/>
                  </a:lnTo>
                  <a:lnTo>
                    <a:pt x="84" y="108"/>
                  </a:lnTo>
                  <a:lnTo>
                    <a:pt x="74" y="112"/>
                  </a:lnTo>
                  <a:lnTo>
                    <a:pt x="62" y="116"/>
                  </a:lnTo>
                  <a:lnTo>
                    <a:pt x="44" y="116"/>
                  </a:lnTo>
                  <a:lnTo>
                    <a:pt x="36" y="116"/>
                  </a:lnTo>
                  <a:lnTo>
                    <a:pt x="32" y="112"/>
                  </a:lnTo>
                  <a:lnTo>
                    <a:pt x="30" y="110"/>
                  </a:lnTo>
                  <a:lnTo>
                    <a:pt x="30" y="98"/>
                  </a:lnTo>
                  <a:lnTo>
                    <a:pt x="30" y="24"/>
                  </a:lnTo>
                  <a:close/>
                </a:path>
              </a:pathLst>
            </a:custGeom>
            <a:solidFill>
              <a:schemeClr val="tx1"/>
            </a:solidFill>
            <a:ln>
              <a:noFill/>
            </a:ln>
            <a:extLst>
              <a:ext uri="{91240B29-F687-4F45-9708-019B960494DF}">
                <a14:hiddenLine xmlns:a14="http://schemas.microsoft.com/office/drawing/2010/main" w="3175" cmpd="sng">
                  <a:solidFill>
                    <a:schemeClr val="tx1"/>
                  </a:solidFill>
                  <a:round/>
                  <a:headEnd/>
                  <a:tailEnd/>
                </a14:hiddenLine>
              </a:ext>
            </a:extLst>
          </p:spPr>
          <p:txBody>
            <a:bodyPr/>
            <a:lstStyle/>
            <a:p>
              <a:endParaRPr lang="en-US" dirty="0">
                <a:latin typeface="Calibri" pitchFamily="34" charset="0"/>
              </a:endParaRPr>
            </a:p>
          </p:txBody>
        </p:sp>
        <p:sp>
          <p:nvSpPr>
            <p:cNvPr id="24" name="Freeform 23"/>
            <p:cNvSpPr>
              <a:spLocks noEditPoints="1"/>
            </p:cNvSpPr>
            <p:nvPr/>
          </p:nvSpPr>
          <p:spPr bwMode="auto">
            <a:xfrm>
              <a:off x="2374" y="1047"/>
              <a:ext cx="75" cy="74"/>
            </a:xfrm>
            <a:custGeom>
              <a:avLst/>
              <a:gdLst>
                <a:gd name="T0" fmla="*/ 45 w 128"/>
                <a:gd name="T1" fmla="*/ 46 h 128"/>
                <a:gd name="T2" fmla="*/ 50 w 128"/>
                <a:gd name="T3" fmla="*/ 50 h 128"/>
                <a:gd name="T4" fmla="*/ 53 w 128"/>
                <a:gd name="T5" fmla="*/ 57 h 128"/>
                <a:gd name="T6" fmla="*/ 56 w 128"/>
                <a:gd name="T7" fmla="*/ 68 h 128"/>
                <a:gd name="T8" fmla="*/ 55 w 128"/>
                <a:gd name="T9" fmla="*/ 71 h 128"/>
                <a:gd name="T10" fmla="*/ 54 w 128"/>
                <a:gd name="T11" fmla="*/ 72 h 128"/>
                <a:gd name="T12" fmla="*/ 50 w 128"/>
                <a:gd name="T13" fmla="*/ 73 h 128"/>
                <a:gd name="T14" fmla="*/ 52 w 128"/>
                <a:gd name="T15" fmla="*/ 74 h 128"/>
                <a:gd name="T16" fmla="*/ 54 w 128"/>
                <a:gd name="T17" fmla="*/ 74 h 128"/>
                <a:gd name="T18" fmla="*/ 62 w 128"/>
                <a:gd name="T19" fmla="*/ 73 h 128"/>
                <a:gd name="T20" fmla="*/ 73 w 128"/>
                <a:gd name="T21" fmla="*/ 73 h 128"/>
                <a:gd name="T22" fmla="*/ 74 w 128"/>
                <a:gd name="T23" fmla="*/ 74 h 128"/>
                <a:gd name="T24" fmla="*/ 75 w 128"/>
                <a:gd name="T25" fmla="*/ 73 h 128"/>
                <a:gd name="T26" fmla="*/ 75 w 128"/>
                <a:gd name="T27" fmla="*/ 72 h 128"/>
                <a:gd name="T28" fmla="*/ 74 w 128"/>
                <a:gd name="T29" fmla="*/ 72 h 128"/>
                <a:gd name="T30" fmla="*/ 68 w 128"/>
                <a:gd name="T31" fmla="*/ 69 h 128"/>
                <a:gd name="T32" fmla="*/ 64 w 128"/>
                <a:gd name="T33" fmla="*/ 64 h 128"/>
                <a:gd name="T34" fmla="*/ 62 w 128"/>
                <a:gd name="T35" fmla="*/ 59 h 128"/>
                <a:gd name="T36" fmla="*/ 40 w 128"/>
                <a:gd name="T37" fmla="*/ 2 h 128"/>
                <a:gd name="T38" fmla="*/ 39 w 128"/>
                <a:gd name="T39" fmla="*/ 0 h 128"/>
                <a:gd name="T40" fmla="*/ 11 w 128"/>
                <a:gd name="T41" fmla="*/ 60 h 128"/>
                <a:gd name="T42" fmla="*/ 7 w 128"/>
                <a:gd name="T43" fmla="*/ 67 h 128"/>
                <a:gd name="T44" fmla="*/ 4 w 128"/>
                <a:gd name="T45" fmla="*/ 71 h 128"/>
                <a:gd name="T46" fmla="*/ 0 w 128"/>
                <a:gd name="T47" fmla="*/ 73 h 128"/>
                <a:gd name="T48" fmla="*/ 1 w 128"/>
                <a:gd name="T49" fmla="*/ 74 h 128"/>
                <a:gd name="T50" fmla="*/ 5 w 128"/>
                <a:gd name="T51" fmla="*/ 73 h 128"/>
                <a:gd name="T52" fmla="*/ 7 w 128"/>
                <a:gd name="T53" fmla="*/ 73 h 128"/>
                <a:gd name="T54" fmla="*/ 13 w 128"/>
                <a:gd name="T55" fmla="*/ 73 h 128"/>
                <a:gd name="T56" fmla="*/ 20 w 128"/>
                <a:gd name="T57" fmla="*/ 74 h 128"/>
                <a:gd name="T58" fmla="*/ 21 w 128"/>
                <a:gd name="T59" fmla="*/ 73 h 128"/>
                <a:gd name="T60" fmla="*/ 20 w 128"/>
                <a:gd name="T61" fmla="*/ 72 h 128"/>
                <a:gd name="T62" fmla="*/ 19 w 128"/>
                <a:gd name="T63" fmla="*/ 72 h 128"/>
                <a:gd name="T64" fmla="*/ 13 w 128"/>
                <a:gd name="T65" fmla="*/ 68 h 128"/>
                <a:gd name="T66" fmla="*/ 13 w 128"/>
                <a:gd name="T67" fmla="*/ 66 h 128"/>
                <a:gd name="T68" fmla="*/ 15 w 128"/>
                <a:gd name="T69" fmla="*/ 59 h 128"/>
                <a:gd name="T70" fmla="*/ 19 w 128"/>
                <a:gd name="T71" fmla="*/ 51 h 128"/>
                <a:gd name="T72" fmla="*/ 23 w 128"/>
                <a:gd name="T73" fmla="*/ 46 h 128"/>
                <a:gd name="T74" fmla="*/ 45 w 128"/>
                <a:gd name="T75" fmla="*/ 46 h 128"/>
                <a:gd name="T76" fmla="*/ 46 w 128"/>
                <a:gd name="T77" fmla="*/ 38 h 128"/>
                <a:gd name="T78" fmla="*/ 46 w 128"/>
                <a:gd name="T79" fmla="*/ 40 h 128"/>
                <a:gd name="T80" fmla="*/ 42 w 128"/>
                <a:gd name="T81" fmla="*/ 42 h 128"/>
                <a:gd name="T82" fmla="*/ 28 w 128"/>
                <a:gd name="T83" fmla="*/ 42 h 128"/>
                <a:gd name="T84" fmla="*/ 25 w 128"/>
                <a:gd name="T85" fmla="*/ 40 h 128"/>
                <a:gd name="T86" fmla="*/ 25 w 128"/>
                <a:gd name="T87" fmla="*/ 38 h 128"/>
                <a:gd name="T88" fmla="*/ 35 w 128"/>
                <a:gd name="T89" fmla="*/ 16 h 128"/>
                <a:gd name="T90" fmla="*/ 35 w 128"/>
                <a:gd name="T91" fmla="*/ 15 h 128"/>
                <a:gd name="T92" fmla="*/ 46 w 128"/>
                <a:gd name="T93" fmla="*/ 38 h 128"/>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128" h="128">
                  <a:moveTo>
                    <a:pt x="76" y="80"/>
                  </a:moveTo>
                  <a:lnTo>
                    <a:pt x="76" y="80"/>
                  </a:lnTo>
                  <a:lnTo>
                    <a:pt x="82" y="82"/>
                  </a:lnTo>
                  <a:lnTo>
                    <a:pt x="86" y="86"/>
                  </a:lnTo>
                  <a:lnTo>
                    <a:pt x="90" y="98"/>
                  </a:lnTo>
                  <a:lnTo>
                    <a:pt x="94" y="110"/>
                  </a:lnTo>
                  <a:lnTo>
                    <a:pt x="96" y="118"/>
                  </a:lnTo>
                  <a:lnTo>
                    <a:pt x="94" y="122"/>
                  </a:lnTo>
                  <a:lnTo>
                    <a:pt x="92" y="124"/>
                  </a:lnTo>
                  <a:lnTo>
                    <a:pt x="86" y="124"/>
                  </a:lnTo>
                  <a:lnTo>
                    <a:pt x="86" y="126"/>
                  </a:lnTo>
                  <a:lnTo>
                    <a:pt x="88" y="128"/>
                  </a:lnTo>
                  <a:lnTo>
                    <a:pt x="92" y="128"/>
                  </a:lnTo>
                  <a:lnTo>
                    <a:pt x="106" y="126"/>
                  </a:lnTo>
                  <a:lnTo>
                    <a:pt x="124" y="126"/>
                  </a:lnTo>
                  <a:lnTo>
                    <a:pt x="126" y="128"/>
                  </a:lnTo>
                  <a:lnTo>
                    <a:pt x="128" y="126"/>
                  </a:lnTo>
                  <a:lnTo>
                    <a:pt x="128" y="124"/>
                  </a:lnTo>
                  <a:lnTo>
                    <a:pt x="126" y="124"/>
                  </a:lnTo>
                  <a:lnTo>
                    <a:pt x="120" y="122"/>
                  </a:lnTo>
                  <a:lnTo>
                    <a:pt x="116" y="120"/>
                  </a:lnTo>
                  <a:lnTo>
                    <a:pt x="112" y="116"/>
                  </a:lnTo>
                  <a:lnTo>
                    <a:pt x="110" y="110"/>
                  </a:lnTo>
                  <a:lnTo>
                    <a:pt x="106" y="102"/>
                  </a:lnTo>
                  <a:lnTo>
                    <a:pt x="68" y="4"/>
                  </a:lnTo>
                  <a:lnTo>
                    <a:pt x="66" y="0"/>
                  </a:lnTo>
                  <a:lnTo>
                    <a:pt x="64" y="4"/>
                  </a:lnTo>
                  <a:lnTo>
                    <a:pt x="18" y="104"/>
                  </a:lnTo>
                  <a:lnTo>
                    <a:pt x="12" y="116"/>
                  </a:lnTo>
                  <a:lnTo>
                    <a:pt x="6" y="122"/>
                  </a:lnTo>
                  <a:lnTo>
                    <a:pt x="2" y="124"/>
                  </a:lnTo>
                  <a:lnTo>
                    <a:pt x="0" y="126"/>
                  </a:lnTo>
                  <a:lnTo>
                    <a:pt x="2" y="128"/>
                  </a:lnTo>
                  <a:lnTo>
                    <a:pt x="8" y="126"/>
                  </a:lnTo>
                  <a:lnTo>
                    <a:pt x="12" y="126"/>
                  </a:lnTo>
                  <a:lnTo>
                    <a:pt x="22" y="126"/>
                  </a:lnTo>
                  <a:lnTo>
                    <a:pt x="34" y="128"/>
                  </a:lnTo>
                  <a:lnTo>
                    <a:pt x="36" y="126"/>
                  </a:lnTo>
                  <a:lnTo>
                    <a:pt x="34" y="124"/>
                  </a:lnTo>
                  <a:lnTo>
                    <a:pt x="32" y="124"/>
                  </a:lnTo>
                  <a:lnTo>
                    <a:pt x="24" y="120"/>
                  </a:lnTo>
                  <a:lnTo>
                    <a:pt x="22" y="118"/>
                  </a:lnTo>
                  <a:lnTo>
                    <a:pt x="22" y="114"/>
                  </a:lnTo>
                  <a:lnTo>
                    <a:pt x="24" y="110"/>
                  </a:lnTo>
                  <a:lnTo>
                    <a:pt x="26" y="102"/>
                  </a:lnTo>
                  <a:lnTo>
                    <a:pt x="32" y="88"/>
                  </a:lnTo>
                  <a:lnTo>
                    <a:pt x="36" y="82"/>
                  </a:lnTo>
                  <a:lnTo>
                    <a:pt x="40" y="80"/>
                  </a:lnTo>
                  <a:lnTo>
                    <a:pt x="44" y="80"/>
                  </a:lnTo>
                  <a:lnTo>
                    <a:pt x="76" y="80"/>
                  </a:lnTo>
                  <a:close/>
                  <a:moveTo>
                    <a:pt x="78" y="66"/>
                  </a:moveTo>
                  <a:lnTo>
                    <a:pt x="78" y="66"/>
                  </a:lnTo>
                  <a:lnTo>
                    <a:pt x="78" y="70"/>
                  </a:lnTo>
                  <a:lnTo>
                    <a:pt x="78" y="72"/>
                  </a:lnTo>
                  <a:lnTo>
                    <a:pt x="72" y="72"/>
                  </a:lnTo>
                  <a:lnTo>
                    <a:pt x="48" y="72"/>
                  </a:lnTo>
                  <a:lnTo>
                    <a:pt x="42" y="72"/>
                  </a:lnTo>
                  <a:lnTo>
                    <a:pt x="42" y="70"/>
                  </a:lnTo>
                  <a:lnTo>
                    <a:pt x="42" y="66"/>
                  </a:lnTo>
                  <a:lnTo>
                    <a:pt x="60" y="28"/>
                  </a:lnTo>
                  <a:lnTo>
                    <a:pt x="60" y="26"/>
                  </a:lnTo>
                  <a:lnTo>
                    <a:pt x="64" y="30"/>
                  </a:lnTo>
                  <a:lnTo>
                    <a:pt x="78" y="66"/>
                  </a:lnTo>
                  <a:close/>
                </a:path>
              </a:pathLst>
            </a:custGeom>
            <a:solidFill>
              <a:schemeClr val="tx1"/>
            </a:solidFill>
            <a:ln>
              <a:noFill/>
            </a:ln>
            <a:extLst>
              <a:ext uri="{91240B29-F687-4F45-9708-019B960494DF}">
                <a14:hiddenLine xmlns:a14="http://schemas.microsoft.com/office/drawing/2010/main" w="3175" cmpd="sng">
                  <a:solidFill>
                    <a:schemeClr val="tx1"/>
                  </a:solidFill>
                  <a:round/>
                  <a:headEnd/>
                  <a:tailEnd/>
                </a14:hiddenLine>
              </a:ext>
            </a:extLst>
          </p:spPr>
          <p:txBody>
            <a:bodyPr/>
            <a:lstStyle/>
            <a:p>
              <a:endParaRPr lang="en-US" dirty="0">
                <a:latin typeface="Calibri" pitchFamily="34" charset="0"/>
              </a:endParaRPr>
            </a:p>
          </p:txBody>
        </p:sp>
        <p:sp>
          <p:nvSpPr>
            <p:cNvPr id="25" name="Freeform 24"/>
            <p:cNvSpPr>
              <a:spLocks noEditPoints="1"/>
            </p:cNvSpPr>
            <p:nvPr/>
          </p:nvSpPr>
          <p:spPr bwMode="auto">
            <a:xfrm>
              <a:off x="2452" y="1049"/>
              <a:ext cx="68" cy="72"/>
            </a:xfrm>
            <a:custGeom>
              <a:avLst/>
              <a:gdLst>
                <a:gd name="T0" fmla="*/ 36 w 116"/>
                <a:gd name="T1" fmla="*/ 36 h 124"/>
                <a:gd name="T2" fmla="*/ 46 w 116"/>
                <a:gd name="T3" fmla="*/ 28 h 124"/>
                <a:gd name="T4" fmla="*/ 49 w 116"/>
                <a:gd name="T5" fmla="*/ 17 h 124"/>
                <a:gd name="T6" fmla="*/ 49 w 116"/>
                <a:gd name="T7" fmla="*/ 14 h 124"/>
                <a:gd name="T8" fmla="*/ 46 w 116"/>
                <a:gd name="T9" fmla="*/ 7 h 124"/>
                <a:gd name="T10" fmla="*/ 43 w 116"/>
                <a:gd name="T11" fmla="*/ 5 h 124"/>
                <a:gd name="T12" fmla="*/ 36 w 116"/>
                <a:gd name="T13" fmla="*/ 1 h 124"/>
                <a:gd name="T14" fmla="*/ 26 w 116"/>
                <a:gd name="T15" fmla="*/ 0 h 124"/>
                <a:gd name="T16" fmla="*/ 18 w 116"/>
                <a:gd name="T17" fmla="*/ 0 h 124"/>
                <a:gd name="T18" fmla="*/ 5 w 116"/>
                <a:gd name="T19" fmla="*/ 1 h 124"/>
                <a:gd name="T20" fmla="*/ 1 w 116"/>
                <a:gd name="T21" fmla="*/ 0 h 124"/>
                <a:gd name="T22" fmla="*/ 0 w 116"/>
                <a:gd name="T23" fmla="*/ 0 h 124"/>
                <a:gd name="T24" fmla="*/ 0 w 116"/>
                <a:gd name="T25" fmla="*/ 1 h 124"/>
                <a:gd name="T26" fmla="*/ 1 w 116"/>
                <a:gd name="T27" fmla="*/ 2 h 124"/>
                <a:gd name="T28" fmla="*/ 5 w 116"/>
                <a:gd name="T29" fmla="*/ 3 h 124"/>
                <a:gd name="T30" fmla="*/ 7 w 116"/>
                <a:gd name="T31" fmla="*/ 5 h 124"/>
                <a:gd name="T32" fmla="*/ 8 w 116"/>
                <a:gd name="T33" fmla="*/ 7 h 124"/>
                <a:gd name="T34" fmla="*/ 9 w 116"/>
                <a:gd name="T35" fmla="*/ 20 h 124"/>
                <a:gd name="T36" fmla="*/ 9 w 116"/>
                <a:gd name="T37" fmla="*/ 55 h 124"/>
                <a:gd name="T38" fmla="*/ 8 w 116"/>
                <a:gd name="T39" fmla="*/ 65 h 124"/>
                <a:gd name="T40" fmla="*/ 2 w 116"/>
                <a:gd name="T41" fmla="*/ 70 h 124"/>
                <a:gd name="T42" fmla="*/ 1 w 116"/>
                <a:gd name="T43" fmla="*/ 70 h 124"/>
                <a:gd name="T44" fmla="*/ 1 w 116"/>
                <a:gd name="T45" fmla="*/ 71 h 124"/>
                <a:gd name="T46" fmla="*/ 2 w 116"/>
                <a:gd name="T47" fmla="*/ 72 h 124"/>
                <a:gd name="T48" fmla="*/ 6 w 116"/>
                <a:gd name="T49" fmla="*/ 72 h 124"/>
                <a:gd name="T50" fmla="*/ 13 w 116"/>
                <a:gd name="T51" fmla="*/ 71 h 124"/>
                <a:gd name="T52" fmla="*/ 25 w 116"/>
                <a:gd name="T53" fmla="*/ 72 h 124"/>
                <a:gd name="T54" fmla="*/ 27 w 116"/>
                <a:gd name="T55" fmla="*/ 72 h 124"/>
                <a:gd name="T56" fmla="*/ 29 w 116"/>
                <a:gd name="T57" fmla="*/ 71 h 124"/>
                <a:gd name="T58" fmla="*/ 28 w 116"/>
                <a:gd name="T59" fmla="*/ 70 h 124"/>
                <a:gd name="T60" fmla="*/ 27 w 116"/>
                <a:gd name="T61" fmla="*/ 70 h 124"/>
                <a:gd name="T62" fmla="*/ 20 w 116"/>
                <a:gd name="T63" fmla="*/ 67 h 124"/>
                <a:gd name="T64" fmla="*/ 18 w 116"/>
                <a:gd name="T65" fmla="*/ 59 h 124"/>
                <a:gd name="T66" fmla="*/ 18 w 116"/>
                <a:gd name="T67" fmla="*/ 41 h 124"/>
                <a:gd name="T68" fmla="*/ 18 w 116"/>
                <a:gd name="T69" fmla="*/ 38 h 124"/>
                <a:gd name="T70" fmla="*/ 26 w 116"/>
                <a:gd name="T71" fmla="*/ 38 h 124"/>
                <a:gd name="T72" fmla="*/ 29 w 116"/>
                <a:gd name="T73" fmla="*/ 38 h 124"/>
                <a:gd name="T74" fmla="*/ 30 w 116"/>
                <a:gd name="T75" fmla="*/ 41 h 124"/>
                <a:gd name="T76" fmla="*/ 45 w 116"/>
                <a:gd name="T77" fmla="*/ 62 h 124"/>
                <a:gd name="T78" fmla="*/ 48 w 116"/>
                <a:gd name="T79" fmla="*/ 66 h 124"/>
                <a:gd name="T80" fmla="*/ 55 w 116"/>
                <a:gd name="T81" fmla="*/ 72 h 124"/>
                <a:gd name="T82" fmla="*/ 60 w 116"/>
                <a:gd name="T83" fmla="*/ 72 h 124"/>
                <a:gd name="T84" fmla="*/ 68 w 116"/>
                <a:gd name="T85" fmla="*/ 70 h 124"/>
                <a:gd name="T86" fmla="*/ 67 w 116"/>
                <a:gd name="T87" fmla="*/ 70 h 124"/>
                <a:gd name="T88" fmla="*/ 63 w 116"/>
                <a:gd name="T89" fmla="*/ 69 h 124"/>
                <a:gd name="T90" fmla="*/ 55 w 116"/>
                <a:gd name="T91" fmla="*/ 63 h 124"/>
                <a:gd name="T92" fmla="*/ 36 w 116"/>
                <a:gd name="T93" fmla="*/ 36 h 124"/>
                <a:gd name="T94" fmla="*/ 21 w 116"/>
                <a:gd name="T95" fmla="*/ 35 h 124"/>
                <a:gd name="T96" fmla="*/ 18 w 116"/>
                <a:gd name="T97" fmla="*/ 31 h 124"/>
                <a:gd name="T98" fmla="*/ 18 w 116"/>
                <a:gd name="T99" fmla="*/ 10 h 124"/>
                <a:gd name="T100" fmla="*/ 18 w 116"/>
                <a:gd name="T101" fmla="*/ 6 h 124"/>
                <a:gd name="T102" fmla="*/ 23 w 116"/>
                <a:gd name="T103" fmla="*/ 3 h 124"/>
                <a:gd name="T104" fmla="*/ 30 w 116"/>
                <a:gd name="T105" fmla="*/ 5 h 124"/>
                <a:gd name="T106" fmla="*/ 39 w 116"/>
                <a:gd name="T107" fmla="*/ 10 h 124"/>
                <a:gd name="T108" fmla="*/ 41 w 116"/>
                <a:gd name="T109" fmla="*/ 17 h 124"/>
                <a:gd name="T110" fmla="*/ 42 w 116"/>
                <a:gd name="T111" fmla="*/ 21 h 124"/>
                <a:gd name="T112" fmla="*/ 38 w 116"/>
                <a:gd name="T113" fmla="*/ 31 h 124"/>
                <a:gd name="T114" fmla="*/ 27 w 116"/>
                <a:gd name="T115" fmla="*/ 35 h 124"/>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116" h="124">
                  <a:moveTo>
                    <a:pt x="62" y="62"/>
                  </a:moveTo>
                  <a:lnTo>
                    <a:pt x="62" y="62"/>
                  </a:lnTo>
                  <a:lnTo>
                    <a:pt x="72" y="56"/>
                  </a:lnTo>
                  <a:lnTo>
                    <a:pt x="78" y="48"/>
                  </a:lnTo>
                  <a:lnTo>
                    <a:pt x="82" y="40"/>
                  </a:lnTo>
                  <a:lnTo>
                    <a:pt x="84" y="30"/>
                  </a:lnTo>
                  <a:lnTo>
                    <a:pt x="84" y="24"/>
                  </a:lnTo>
                  <a:lnTo>
                    <a:pt x="82" y="18"/>
                  </a:lnTo>
                  <a:lnTo>
                    <a:pt x="78" y="12"/>
                  </a:lnTo>
                  <a:lnTo>
                    <a:pt x="74" y="8"/>
                  </a:lnTo>
                  <a:lnTo>
                    <a:pt x="68" y="4"/>
                  </a:lnTo>
                  <a:lnTo>
                    <a:pt x="62" y="2"/>
                  </a:lnTo>
                  <a:lnTo>
                    <a:pt x="44" y="0"/>
                  </a:lnTo>
                  <a:lnTo>
                    <a:pt x="30" y="0"/>
                  </a:lnTo>
                  <a:lnTo>
                    <a:pt x="16" y="2"/>
                  </a:lnTo>
                  <a:lnTo>
                    <a:pt x="8" y="2"/>
                  </a:lnTo>
                  <a:lnTo>
                    <a:pt x="2" y="0"/>
                  </a:lnTo>
                  <a:lnTo>
                    <a:pt x="0" y="0"/>
                  </a:lnTo>
                  <a:lnTo>
                    <a:pt x="0" y="2"/>
                  </a:lnTo>
                  <a:lnTo>
                    <a:pt x="0" y="4"/>
                  </a:lnTo>
                  <a:lnTo>
                    <a:pt x="2" y="4"/>
                  </a:lnTo>
                  <a:lnTo>
                    <a:pt x="8" y="6"/>
                  </a:lnTo>
                  <a:lnTo>
                    <a:pt x="12" y="8"/>
                  </a:lnTo>
                  <a:lnTo>
                    <a:pt x="14" y="12"/>
                  </a:lnTo>
                  <a:lnTo>
                    <a:pt x="16" y="18"/>
                  </a:lnTo>
                  <a:lnTo>
                    <a:pt x="16" y="34"/>
                  </a:lnTo>
                  <a:lnTo>
                    <a:pt x="16" y="94"/>
                  </a:lnTo>
                  <a:lnTo>
                    <a:pt x="14" y="112"/>
                  </a:lnTo>
                  <a:lnTo>
                    <a:pt x="12" y="118"/>
                  </a:lnTo>
                  <a:lnTo>
                    <a:pt x="4" y="120"/>
                  </a:lnTo>
                  <a:lnTo>
                    <a:pt x="2" y="120"/>
                  </a:lnTo>
                  <a:lnTo>
                    <a:pt x="2" y="122"/>
                  </a:lnTo>
                  <a:lnTo>
                    <a:pt x="2" y="124"/>
                  </a:lnTo>
                  <a:lnTo>
                    <a:pt x="4" y="124"/>
                  </a:lnTo>
                  <a:lnTo>
                    <a:pt x="10" y="124"/>
                  </a:lnTo>
                  <a:lnTo>
                    <a:pt x="22" y="122"/>
                  </a:lnTo>
                  <a:lnTo>
                    <a:pt x="42" y="124"/>
                  </a:lnTo>
                  <a:lnTo>
                    <a:pt x="46" y="124"/>
                  </a:lnTo>
                  <a:lnTo>
                    <a:pt x="50" y="122"/>
                  </a:lnTo>
                  <a:lnTo>
                    <a:pt x="48" y="120"/>
                  </a:lnTo>
                  <a:lnTo>
                    <a:pt x="46" y="120"/>
                  </a:lnTo>
                  <a:lnTo>
                    <a:pt x="38" y="118"/>
                  </a:lnTo>
                  <a:lnTo>
                    <a:pt x="34" y="116"/>
                  </a:lnTo>
                  <a:lnTo>
                    <a:pt x="30" y="110"/>
                  </a:lnTo>
                  <a:lnTo>
                    <a:pt x="30" y="102"/>
                  </a:lnTo>
                  <a:lnTo>
                    <a:pt x="30" y="98"/>
                  </a:lnTo>
                  <a:lnTo>
                    <a:pt x="30" y="70"/>
                  </a:lnTo>
                  <a:lnTo>
                    <a:pt x="30" y="66"/>
                  </a:lnTo>
                  <a:lnTo>
                    <a:pt x="36" y="66"/>
                  </a:lnTo>
                  <a:lnTo>
                    <a:pt x="44" y="66"/>
                  </a:lnTo>
                  <a:lnTo>
                    <a:pt x="50" y="66"/>
                  </a:lnTo>
                  <a:lnTo>
                    <a:pt x="52" y="70"/>
                  </a:lnTo>
                  <a:lnTo>
                    <a:pt x="52" y="72"/>
                  </a:lnTo>
                  <a:lnTo>
                    <a:pt x="76" y="106"/>
                  </a:lnTo>
                  <a:lnTo>
                    <a:pt x="82" y="114"/>
                  </a:lnTo>
                  <a:lnTo>
                    <a:pt x="88" y="120"/>
                  </a:lnTo>
                  <a:lnTo>
                    <a:pt x="94" y="124"/>
                  </a:lnTo>
                  <a:lnTo>
                    <a:pt x="102" y="124"/>
                  </a:lnTo>
                  <a:lnTo>
                    <a:pt x="112" y="124"/>
                  </a:lnTo>
                  <a:lnTo>
                    <a:pt x="116" y="120"/>
                  </a:lnTo>
                  <a:lnTo>
                    <a:pt x="114" y="120"/>
                  </a:lnTo>
                  <a:lnTo>
                    <a:pt x="108" y="118"/>
                  </a:lnTo>
                  <a:lnTo>
                    <a:pt x="100" y="116"/>
                  </a:lnTo>
                  <a:lnTo>
                    <a:pt x="94" y="108"/>
                  </a:lnTo>
                  <a:lnTo>
                    <a:pt x="86" y="98"/>
                  </a:lnTo>
                  <a:lnTo>
                    <a:pt x="62" y="62"/>
                  </a:lnTo>
                  <a:close/>
                  <a:moveTo>
                    <a:pt x="36" y="60"/>
                  </a:moveTo>
                  <a:lnTo>
                    <a:pt x="36" y="60"/>
                  </a:lnTo>
                  <a:lnTo>
                    <a:pt x="32" y="58"/>
                  </a:lnTo>
                  <a:lnTo>
                    <a:pt x="30" y="54"/>
                  </a:lnTo>
                  <a:lnTo>
                    <a:pt x="30" y="18"/>
                  </a:lnTo>
                  <a:lnTo>
                    <a:pt x="30" y="10"/>
                  </a:lnTo>
                  <a:lnTo>
                    <a:pt x="34" y="8"/>
                  </a:lnTo>
                  <a:lnTo>
                    <a:pt x="40" y="6"/>
                  </a:lnTo>
                  <a:lnTo>
                    <a:pt x="52" y="8"/>
                  </a:lnTo>
                  <a:lnTo>
                    <a:pt x="62" y="14"/>
                  </a:lnTo>
                  <a:lnTo>
                    <a:pt x="66" y="18"/>
                  </a:lnTo>
                  <a:lnTo>
                    <a:pt x="68" y="24"/>
                  </a:lnTo>
                  <a:lnTo>
                    <a:pt x="70" y="30"/>
                  </a:lnTo>
                  <a:lnTo>
                    <a:pt x="72" y="36"/>
                  </a:lnTo>
                  <a:lnTo>
                    <a:pt x="70" y="46"/>
                  </a:lnTo>
                  <a:lnTo>
                    <a:pt x="64" y="54"/>
                  </a:lnTo>
                  <a:lnTo>
                    <a:pt x="56" y="58"/>
                  </a:lnTo>
                  <a:lnTo>
                    <a:pt x="46" y="60"/>
                  </a:lnTo>
                  <a:lnTo>
                    <a:pt x="36" y="60"/>
                  </a:lnTo>
                  <a:close/>
                </a:path>
              </a:pathLst>
            </a:custGeom>
            <a:solidFill>
              <a:schemeClr val="tx1"/>
            </a:solidFill>
            <a:ln>
              <a:noFill/>
            </a:ln>
            <a:extLst>
              <a:ext uri="{91240B29-F687-4F45-9708-019B960494DF}">
                <a14:hiddenLine xmlns:a14="http://schemas.microsoft.com/office/drawing/2010/main" w="3175" cmpd="sng">
                  <a:solidFill>
                    <a:schemeClr val="tx1"/>
                  </a:solidFill>
                  <a:round/>
                  <a:headEnd/>
                  <a:tailEnd/>
                </a14:hiddenLine>
              </a:ext>
            </a:extLst>
          </p:spPr>
          <p:txBody>
            <a:bodyPr/>
            <a:lstStyle/>
            <a:p>
              <a:endParaRPr lang="en-US" dirty="0">
                <a:latin typeface="Calibri" pitchFamily="34" charset="0"/>
              </a:endParaRPr>
            </a:p>
          </p:txBody>
        </p:sp>
        <p:sp>
          <p:nvSpPr>
            <p:cNvPr id="26" name="Freeform 25"/>
            <p:cNvSpPr>
              <a:spLocks noEditPoints="1"/>
            </p:cNvSpPr>
            <p:nvPr/>
          </p:nvSpPr>
          <p:spPr bwMode="auto">
            <a:xfrm>
              <a:off x="2520" y="1049"/>
              <a:ext cx="70" cy="72"/>
            </a:xfrm>
            <a:custGeom>
              <a:avLst/>
              <a:gdLst>
                <a:gd name="T0" fmla="*/ 9 w 120"/>
                <a:gd name="T1" fmla="*/ 57 h 124"/>
                <a:gd name="T2" fmla="*/ 9 w 120"/>
                <a:gd name="T3" fmla="*/ 64 h 124"/>
                <a:gd name="T4" fmla="*/ 4 w 120"/>
                <a:gd name="T5" fmla="*/ 70 h 124"/>
                <a:gd name="T6" fmla="*/ 2 w 120"/>
                <a:gd name="T7" fmla="*/ 71 h 124"/>
                <a:gd name="T8" fmla="*/ 2 w 120"/>
                <a:gd name="T9" fmla="*/ 72 h 124"/>
                <a:gd name="T10" fmla="*/ 4 w 120"/>
                <a:gd name="T11" fmla="*/ 72 h 124"/>
                <a:gd name="T12" fmla="*/ 7 w 120"/>
                <a:gd name="T13" fmla="*/ 72 h 124"/>
                <a:gd name="T14" fmla="*/ 18 w 120"/>
                <a:gd name="T15" fmla="*/ 71 h 124"/>
                <a:gd name="T16" fmla="*/ 29 w 120"/>
                <a:gd name="T17" fmla="*/ 72 h 124"/>
                <a:gd name="T18" fmla="*/ 34 w 120"/>
                <a:gd name="T19" fmla="*/ 72 h 124"/>
                <a:gd name="T20" fmla="*/ 46 w 120"/>
                <a:gd name="T21" fmla="*/ 70 h 124"/>
                <a:gd name="T22" fmla="*/ 56 w 120"/>
                <a:gd name="T23" fmla="*/ 65 h 124"/>
                <a:gd name="T24" fmla="*/ 63 w 120"/>
                <a:gd name="T25" fmla="*/ 59 h 124"/>
                <a:gd name="T26" fmla="*/ 70 w 120"/>
                <a:gd name="T27" fmla="*/ 44 h 124"/>
                <a:gd name="T28" fmla="*/ 70 w 120"/>
                <a:gd name="T29" fmla="*/ 35 h 124"/>
                <a:gd name="T30" fmla="*/ 68 w 120"/>
                <a:gd name="T31" fmla="*/ 20 h 124"/>
                <a:gd name="T32" fmla="*/ 58 w 120"/>
                <a:gd name="T33" fmla="*/ 8 h 124"/>
                <a:gd name="T34" fmla="*/ 53 w 120"/>
                <a:gd name="T35" fmla="*/ 5 h 124"/>
                <a:gd name="T36" fmla="*/ 37 w 120"/>
                <a:gd name="T37" fmla="*/ 0 h 124"/>
                <a:gd name="T38" fmla="*/ 29 w 120"/>
                <a:gd name="T39" fmla="*/ 0 h 124"/>
                <a:gd name="T40" fmla="*/ 22 w 120"/>
                <a:gd name="T41" fmla="*/ 0 h 124"/>
                <a:gd name="T42" fmla="*/ 6 w 120"/>
                <a:gd name="T43" fmla="*/ 1 h 124"/>
                <a:gd name="T44" fmla="*/ 1 w 120"/>
                <a:gd name="T45" fmla="*/ 0 h 124"/>
                <a:gd name="T46" fmla="*/ 0 w 120"/>
                <a:gd name="T47" fmla="*/ 1 h 124"/>
                <a:gd name="T48" fmla="*/ 0 w 120"/>
                <a:gd name="T49" fmla="*/ 1 h 124"/>
                <a:gd name="T50" fmla="*/ 1 w 120"/>
                <a:gd name="T51" fmla="*/ 2 h 124"/>
                <a:gd name="T52" fmla="*/ 5 w 120"/>
                <a:gd name="T53" fmla="*/ 3 h 124"/>
                <a:gd name="T54" fmla="*/ 9 w 120"/>
                <a:gd name="T55" fmla="*/ 8 h 124"/>
                <a:gd name="T56" fmla="*/ 9 w 120"/>
                <a:gd name="T57" fmla="*/ 57 h 124"/>
                <a:gd name="T58" fmla="*/ 18 w 120"/>
                <a:gd name="T59" fmla="*/ 9 h 124"/>
                <a:gd name="T60" fmla="*/ 19 w 120"/>
                <a:gd name="T61" fmla="*/ 5 h 124"/>
                <a:gd name="T62" fmla="*/ 22 w 120"/>
                <a:gd name="T63" fmla="*/ 3 h 124"/>
                <a:gd name="T64" fmla="*/ 29 w 120"/>
                <a:gd name="T65" fmla="*/ 3 h 124"/>
                <a:gd name="T66" fmla="*/ 43 w 120"/>
                <a:gd name="T67" fmla="*/ 6 h 124"/>
                <a:gd name="T68" fmla="*/ 54 w 120"/>
                <a:gd name="T69" fmla="*/ 13 h 124"/>
                <a:gd name="T70" fmla="*/ 61 w 120"/>
                <a:gd name="T71" fmla="*/ 24 h 124"/>
                <a:gd name="T72" fmla="*/ 63 w 120"/>
                <a:gd name="T73" fmla="*/ 39 h 124"/>
                <a:gd name="T74" fmla="*/ 62 w 120"/>
                <a:gd name="T75" fmla="*/ 46 h 124"/>
                <a:gd name="T76" fmla="*/ 57 w 120"/>
                <a:gd name="T77" fmla="*/ 59 h 124"/>
                <a:gd name="T78" fmla="*/ 53 w 120"/>
                <a:gd name="T79" fmla="*/ 64 h 124"/>
                <a:gd name="T80" fmla="*/ 44 w 120"/>
                <a:gd name="T81" fmla="*/ 67 h 124"/>
                <a:gd name="T82" fmla="*/ 34 w 120"/>
                <a:gd name="T83" fmla="*/ 69 h 124"/>
                <a:gd name="T84" fmla="*/ 26 w 120"/>
                <a:gd name="T85" fmla="*/ 69 h 124"/>
                <a:gd name="T86" fmla="*/ 19 w 120"/>
                <a:gd name="T87" fmla="*/ 66 h 124"/>
                <a:gd name="T88" fmla="*/ 18 w 120"/>
                <a:gd name="T89" fmla="*/ 60 h 124"/>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0" t="0" r="r" b="b"/>
              <a:pathLst>
                <a:path w="120" h="124">
                  <a:moveTo>
                    <a:pt x="16" y="98"/>
                  </a:moveTo>
                  <a:lnTo>
                    <a:pt x="16" y="98"/>
                  </a:lnTo>
                  <a:lnTo>
                    <a:pt x="16" y="110"/>
                  </a:lnTo>
                  <a:lnTo>
                    <a:pt x="12" y="116"/>
                  </a:lnTo>
                  <a:lnTo>
                    <a:pt x="6" y="120"/>
                  </a:lnTo>
                  <a:lnTo>
                    <a:pt x="4" y="122"/>
                  </a:lnTo>
                  <a:lnTo>
                    <a:pt x="4" y="124"/>
                  </a:lnTo>
                  <a:lnTo>
                    <a:pt x="6" y="124"/>
                  </a:lnTo>
                  <a:lnTo>
                    <a:pt x="12" y="124"/>
                  </a:lnTo>
                  <a:lnTo>
                    <a:pt x="30" y="122"/>
                  </a:lnTo>
                  <a:lnTo>
                    <a:pt x="50" y="124"/>
                  </a:lnTo>
                  <a:lnTo>
                    <a:pt x="58" y="124"/>
                  </a:lnTo>
                  <a:lnTo>
                    <a:pt x="68" y="122"/>
                  </a:lnTo>
                  <a:lnTo>
                    <a:pt x="78" y="120"/>
                  </a:lnTo>
                  <a:lnTo>
                    <a:pt x="88" y="116"/>
                  </a:lnTo>
                  <a:lnTo>
                    <a:pt x="96" y="112"/>
                  </a:lnTo>
                  <a:lnTo>
                    <a:pt x="108" y="102"/>
                  </a:lnTo>
                  <a:lnTo>
                    <a:pt x="114" y="90"/>
                  </a:lnTo>
                  <a:lnTo>
                    <a:pt x="120" y="76"/>
                  </a:lnTo>
                  <a:lnTo>
                    <a:pt x="120" y="60"/>
                  </a:lnTo>
                  <a:lnTo>
                    <a:pt x="120" y="46"/>
                  </a:lnTo>
                  <a:lnTo>
                    <a:pt x="116" y="34"/>
                  </a:lnTo>
                  <a:lnTo>
                    <a:pt x="108" y="24"/>
                  </a:lnTo>
                  <a:lnTo>
                    <a:pt x="100" y="14"/>
                  </a:lnTo>
                  <a:lnTo>
                    <a:pt x="90" y="8"/>
                  </a:lnTo>
                  <a:lnTo>
                    <a:pt x="78" y="4"/>
                  </a:lnTo>
                  <a:lnTo>
                    <a:pt x="64" y="0"/>
                  </a:lnTo>
                  <a:lnTo>
                    <a:pt x="50" y="0"/>
                  </a:lnTo>
                  <a:lnTo>
                    <a:pt x="38" y="0"/>
                  </a:lnTo>
                  <a:lnTo>
                    <a:pt x="14" y="2"/>
                  </a:lnTo>
                  <a:lnTo>
                    <a:pt x="10" y="2"/>
                  </a:lnTo>
                  <a:lnTo>
                    <a:pt x="2" y="0"/>
                  </a:lnTo>
                  <a:lnTo>
                    <a:pt x="0" y="2"/>
                  </a:lnTo>
                  <a:lnTo>
                    <a:pt x="0" y="4"/>
                  </a:lnTo>
                  <a:lnTo>
                    <a:pt x="2" y="4"/>
                  </a:lnTo>
                  <a:lnTo>
                    <a:pt x="8" y="6"/>
                  </a:lnTo>
                  <a:lnTo>
                    <a:pt x="12" y="10"/>
                  </a:lnTo>
                  <a:lnTo>
                    <a:pt x="16" y="14"/>
                  </a:lnTo>
                  <a:lnTo>
                    <a:pt x="16" y="22"/>
                  </a:lnTo>
                  <a:lnTo>
                    <a:pt x="16" y="98"/>
                  </a:lnTo>
                  <a:close/>
                  <a:moveTo>
                    <a:pt x="30" y="16"/>
                  </a:moveTo>
                  <a:lnTo>
                    <a:pt x="30" y="16"/>
                  </a:lnTo>
                  <a:lnTo>
                    <a:pt x="30" y="10"/>
                  </a:lnTo>
                  <a:lnTo>
                    <a:pt x="32" y="8"/>
                  </a:lnTo>
                  <a:lnTo>
                    <a:pt x="38" y="6"/>
                  </a:lnTo>
                  <a:lnTo>
                    <a:pt x="50" y="6"/>
                  </a:lnTo>
                  <a:lnTo>
                    <a:pt x="62" y="6"/>
                  </a:lnTo>
                  <a:lnTo>
                    <a:pt x="74" y="10"/>
                  </a:lnTo>
                  <a:lnTo>
                    <a:pt x="84" y="14"/>
                  </a:lnTo>
                  <a:lnTo>
                    <a:pt x="92" y="22"/>
                  </a:lnTo>
                  <a:lnTo>
                    <a:pt x="98" y="32"/>
                  </a:lnTo>
                  <a:lnTo>
                    <a:pt x="104" y="42"/>
                  </a:lnTo>
                  <a:lnTo>
                    <a:pt x="106" y="54"/>
                  </a:lnTo>
                  <a:lnTo>
                    <a:pt x="108" y="68"/>
                  </a:lnTo>
                  <a:lnTo>
                    <a:pt x="106" y="80"/>
                  </a:lnTo>
                  <a:lnTo>
                    <a:pt x="102" y="92"/>
                  </a:lnTo>
                  <a:lnTo>
                    <a:pt x="98" y="102"/>
                  </a:lnTo>
                  <a:lnTo>
                    <a:pt x="90" y="110"/>
                  </a:lnTo>
                  <a:lnTo>
                    <a:pt x="84" y="114"/>
                  </a:lnTo>
                  <a:lnTo>
                    <a:pt x="76" y="116"/>
                  </a:lnTo>
                  <a:lnTo>
                    <a:pt x="68" y="118"/>
                  </a:lnTo>
                  <a:lnTo>
                    <a:pt x="58" y="118"/>
                  </a:lnTo>
                  <a:lnTo>
                    <a:pt x="44" y="118"/>
                  </a:lnTo>
                  <a:lnTo>
                    <a:pt x="32" y="114"/>
                  </a:lnTo>
                  <a:lnTo>
                    <a:pt x="30" y="110"/>
                  </a:lnTo>
                  <a:lnTo>
                    <a:pt x="30" y="104"/>
                  </a:lnTo>
                  <a:lnTo>
                    <a:pt x="30" y="16"/>
                  </a:lnTo>
                  <a:close/>
                </a:path>
              </a:pathLst>
            </a:custGeom>
            <a:solidFill>
              <a:schemeClr val="tx1"/>
            </a:solidFill>
            <a:ln>
              <a:noFill/>
            </a:ln>
            <a:extLst>
              <a:ext uri="{91240B29-F687-4F45-9708-019B960494DF}">
                <a14:hiddenLine xmlns:a14="http://schemas.microsoft.com/office/drawing/2010/main" w="3175" cmpd="sng">
                  <a:solidFill>
                    <a:schemeClr val="tx1"/>
                  </a:solidFill>
                  <a:round/>
                  <a:headEnd/>
                  <a:tailEnd/>
                </a14:hiddenLine>
              </a:ext>
            </a:extLst>
          </p:spPr>
          <p:txBody>
            <a:bodyPr/>
            <a:lstStyle/>
            <a:p>
              <a:endParaRPr lang="en-US" dirty="0">
                <a:latin typeface="Calibri" pitchFamily="34" charset="0"/>
              </a:endParaRPr>
            </a:p>
          </p:txBody>
        </p:sp>
        <p:sp>
          <p:nvSpPr>
            <p:cNvPr id="27" name="Freeform 26"/>
            <p:cNvSpPr>
              <a:spLocks noEditPoints="1"/>
            </p:cNvSpPr>
            <p:nvPr/>
          </p:nvSpPr>
          <p:spPr bwMode="auto">
            <a:xfrm>
              <a:off x="2594" y="1048"/>
              <a:ext cx="75" cy="73"/>
            </a:xfrm>
            <a:custGeom>
              <a:avLst/>
              <a:gdLst>
                <a:gd name="T0" fmla="*/ 39 w 128"/>
                <a:gd name="T1" fmla="*/ 0 h 126"/>
                <a:gd name="T2" fmla="*/ 25 w 128"/>
                <a:gd name="T3" fmla="*/ 2 h 126"/>
                <a:gd name="T4" fmla="*/ 13 w 128"/>
                <a:gd name="T5" fmla="*/ 9 h 126"/>
                <a:gd name="T6" fmla="*/ 7 w 128"/>
                <a:gd name="T7" fmla="*/ 15 h 126"/>
                <a:gd name="T8" fmla="*/ 1 w 128"/>
                <a:gd name="T9" fmla="*/ 29 h 126"/>
                <a:gd name="T10" fmla="*/ 0 w 128"/>
                <a:gd name="T11" fmla="*/ 37 h 126"/>
                <a:gd name="T12" fmla="*/ 4 w 128"/>
                <a:gd name="T13" fmla="*/ 53 h 126"/>
                <a:gd name="T14" fmla="*/ 13 w 128"/>
                <a:gd name="T15" fmla="*/ 66 h 126"/>
                <a:gd name="T16" fmla="*/ 18 w 128"/>
                <a:gd name="T17" fmla="*/ 70 h 126"/>
                <a:gd name="T18" fmla="*/ 30 w 128"/>
                <a:gd name="T19" fmla="*/ 73 h 126"/>
                <a:gd name="T20" fmla="*/ 38 w 128"/>
                <a:gd name="T21" fmla="*/ 73 h 126"/>
                <a:gd name="T22" fmla="*/ 53 w 128"/>
                <a:gd name="T23" fmla="*/ 71 h 126"/>
                <a:gd name="T24" fmla="*/ 64 w 128"/>
                <a:gd name="T25" fmla="*/ 63 h 126"/>
                <a:gd name="T26" fmla="*/ 73 w 128"/>
                <a:gd name="T27" fmla="*/ 51 h 126"/>
                <a:gd name="T28" fmla="*/ 75 w 128"/>
                <a:gd name="T29" fmla="*/ 36 h 126"/>
                <a:gd name="T30" fmla="*/ 74 w 128"/>
                <a:gd name="T31" fmla="*/ 29 h 126"/>
                <a:gd name="T32" fmla="*/ 69 w 128"/>
                <a:gd name="T33" fmla="*/ 16 h 126"/>
                <a:gd name="T34" fmla="*/ 60 w 128"/>
                <a:gd name="T35" fmla="*/ 6 h 126"/>
                <a:gd name="T36" fmla="*/ 46 w 128"/>
                <a:gd name="T37" fmla="*/ 1 h 126"/>
                <a:gd name="T38" fmla="*/ 39 w 128"/>
                <a:gd name="T39" fmla="*/ 0 h 126"/>
                <a:gd name="T40" fmla="*/ 34 w 128"/>
                <a:gd name="T41" fmla="*/ 3 h 126"/>
                <a:gd name="T42" fmla="*/ 47 w 128"/>
                <a:gd name="T43" fmla="*/ 6 h 126"/>
                <a:gd name="T44" fmla="*/ 56 w 128"/>
                <a:gd name="T45" fmla="*/ 13 h 126"/>
                <a:gd name="T46" fmla="*/ 61 w 128"/>
                <a:gd name="T47" fmla="*/ 19 h 126"/>
                <a:gd name="T48" fmla="*/ 67 w 128"/>
                <a:gd name="T49" fmla="*/ 32 h 126"/>
                <a:gd name="T50" fmla="*/ 67 w 128"/>
                <a:gd name="T51" fmla="*/ 39 h 126"/>
                <a:gd name="T52" fmla="*/ 66 w 128"/>
                <a:gd name="T53" fmla="*/ 52 h 126"/>
                <a:gd name="T54" fmla="*/ 60 w 128"/>
                <a:gd name="T55" fmla="*/ 61 h 126"/>
                <a:gd name="T56" fmla="*/ 50 w 128"/>
                <a:gd name="T57" fmla="*/ 68 h 126"/>
                <a:gd name="T58" fmla="*/ 40 w 128"/>
                <a:gd name="T59" fmla="*/ 71 h 126"/>
                <a:gd name="T60" fmla="*/ 33 w 128"/>
                <a:gd name="T61" fmla="*/ 70 h 126"/>
                <a:gd name="T62" fmla="*/ 22 w 128"/>
                <a:gd name="T63" fmla="*/ 65 h 126"/>
                <a:gd name="T64" fmla="*/ 13 w 128"/>
                <a:gd name="T65" fmla="*/ 54 h 126"/>
                <a:gd name="T66" fmla="*/ 8 w 128"/>
                <a:gd name="T67" fmla="*/ 42 h 126"/>
                <a:gd name="T68" fmla="*/ 8 w 128"/>
                <a:gd name="T69" fmla="*/ 34 h 126"/>
                <a:gd name="T70" fmla="*/ 11 w 128"/>
                <a:gd name="T71" fmla="*/ 21 h 126"/>
                <a:gd name="T72" fmla="*/ 15 w 128"/>
                <a:gd name="T73" fmla="*/ 12 h 126"/>
                <a:gd name="T74" fmla="*/ 23 w 128"/>
                <a:gd name="T75" fmla="*/ 6 h 126"/>
                <a:gd name="T76" fmla="*/ 34 w 128"/>
                <a:gd name="T77" fmla="*/ 3 h 12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128" h="126">
                  <a:moveTo>
                    <a:pt x="66" y="0"/>
                  </a:moveTo>
                  <a:lnTo>
                    <a:pt x="66" y="0"/>
                  </a:lnTo>
                  <a:lnTo>
                    <a:pt x="54" y="2"/>
                  </a:lnTo>
                  <a:lnTo>
                    <a:pt x="42" y="4"/>
                  </a:lnTo>
                  <a:lnTo>
                    <a:pt x="30" y="10"/>
                  </a:lnTo>
                  <a:lnTo>
                    <a:pt x="22" y="16"/>
                  </a:lnTo>
                  <a:lnTo>
                    <a:pt x="12" y="26"/>
                  </a:lnTo>
                  <a:lnTo>
                    <a:pt x="6" y="36"/>
                  </a:lnTo>
                  <a:lnTo>
                    <a:pt x="2" y="50"/>
                  </a:lnTo>
                  <a:lnTo>
                    <a:pt x="0" y="64"/>
                  </a:lnTo>
                  <a:lnTo>
                    <a:pt x="2" y="78"/>
                  </a:lnTo>
                  <a:lnTo>
                    <a:pt x="6" y="92"/>
                  </a:lnTo>
                  <a:lnTo>
                    <a:pt x="14" y="104"/>
                  </a:lnTo>
                  <a:lnTo>
                    <a:pt x="22" y="114"/>
                  </a:lnTo>
                  <a:lnTo>
                    <a:pt x="30" y="120"/>
                  </a:lnTo>
                  <a:lnTo>
                    <a:pt x="42" y="124"/>
                  </a:lnTo>
                  <a:lnTo>
                    <a:pt x="52" y="126"/>
                  </a:lnTo>
                  <a:lnTo>
                    <a:pt x="64" y="126"/>
                  </a:lnTo>
                  <a:lnTo>
                    <a:pt x="78" y="126"/>
                  </a:lnTo>
                  <a:lnTo>
                    <a:pt x="90" y="122"/>
                  </a:lnTo>
                  <a:lnTo>
                    <a:pt x="100" y="116"/>
                  </a:lnTo>
                  <a:lnTo>
                    <a:pt x="110" y="108"/>
                  </a:lnTo>
                  <a:lnTo>
                    <a:pt x="118" y="100"/>
                  </a:lnTo>
                  <a:lnTo>
                    <a:pt x="124" y="88"/>
                  </a:lnTo>
                  <a:lnTo>
                    <a:pt x="126" y="76"/>
                  </a:lnTo>
                  <a:lnTo>
                    <a:pt x="128" y="62"/>
                  </a:lnTo>
                  <a:lnTo>
                    <a:pt x="126" y="50"/>
                  </a:lnTo>
                  <a:lnTo>
                    <a:pt x="124" y="38"/>
                  </a:lnTo>
                  <a:lnTo>
                    <a:pt x="118" y="28"/>
                  </a:lnTo>
                  <a:lnTo>
                    <a:pt x="110" y="18"/>
                  </a:lnTo>
                  <a:lnTo>
                    <a:pt x="102" y="10"/>
                  </a:lnTo>
                  <a:lnTo>
                    <a:pt x="90" y="6"/>
                  </a:lnTo>
                  <a:lnTo>
                    <a:pt x="78" y="2"/>
                  </a:lnTo>
                  <a:lnTo>
                    <a:pt x="66" y="0"/>
                  </a:lnTo>
                  <a:close/>
                  <a:moveTo>
                    <a:pt x="58" y="6"/>
                  </a:moveTo>
                  <a:lnTo>
                    <a:pt x="58" y="6"/>
                  </a:lnTo>
                  <a:lnTo>
                    <a:pt x="70" y="8"/>
                  </a:lnTo>
                  <a:lnTo>
                    <a:pt x="80" y="10"/>
                  </a:lnTo>
                  <a:lnTo>
                    <a:pt x="88" y="16"/>
                  </a:lnTo>
                  <a:lnTo>
                    <a:pt x="96" y="22"/>
                  </a:lnTo>
                  <a:lnTo>
                    <a:pt x="104" y="32"/>
                  </a:lnTo>
                  <a:lnTo>
                    <a:pt x="110" y="42"/>
                  </a:lnTo>
                  <a:lnTo>
                    <a:pt x="114" y="56"/>
                  </a:lnTo>
                  <a:lnTo>
                    <a:pt x="114" y="68"/>
                  </a:lnTo>
                  <a:lnTo>
                    <a:pt x="114" y="80"/>
                  </a:lnTo>
                  <a:lnTo>
                    <a:pt x="112" y="90"/>
                  </a:lnTo>
                  <a:lnTo>
                    <a:pt x="108" y="100"/>
                  </a:lnTo>
                  <a:lnTo>
                    <a:pt x="102" y="106"/>
                  </a:lnTo>
                  <a:lnTo>
                    <a:pt x="94" y="114"/>
                  </a:lnTo>
                  <a:lnTo>
                    <a:pt x="86" y="118"/>
                  </a:lnTo>
                  <a:lnTo>
                    <a:pt x="78" y="120"/>
                  </a:lnTo>
                  <a:lnTo>
                    <a:pt x="68" y="122"/>
                  </a:lnTo>
                  <a:lnTo>
                    <a:pt x="56" y="120"/>
                  </a:lnTo>
                  <a:lnTo>
                    <a:pt x="46" y="116"/>
                  </a:lnTo>
                  <a:lnTo>
                    <a:pt x="38" y="112"/>
                  </a:lnTo>
                  <a:lnTo>
                    <a:pt x="30" y="104"/>
                  </a:lnTo>
                  <a:lnTo>
                    <a:pt x="22" y="94"/>
                  </a:lnTo>
                  <a:lnTo>
                    <a:pt x="18" y="84"/>
                  </a:lnTo>
                  <a:lnTo>
                    <a:pt x="14" y="72"/>
                  </a:lnTo>
                  <a:lnTo>
                    <a:pt x="14" y="58"/>
                  </a:lnTo>
                  <a:lnTo>
                    <a:pt x="14" y="46"/>
                  </a:lnTo>
                  <a:lnTo>
                    <a:pt x="18" y="36"/>
                  </a:lnTo>
                  <a:lnTo>
                    <a:pt x="20" y="28"/>
                  </a:lnTo>
                  <a:lnTo>
                    <a:pt x="26" y="20"/>
                  </a:lnTo>
                  <a:lnTo>
                    <a:pt x="32" y="14"/>
                  </a:lnTo>
                  <a:lnTo>
                    <a:pt x="40" y="10"/>
                  </a:lnTo>
                  <a:lnTo>
                    <a:pt x="48" y="8"/>
                  </a:lnTo>
                  <a:lnTo>
                    <a:pt x="58" y="6"/>
                  </a:lnTo>
                  <a:close/>
                </a:path>
              </a:pathLst>
            </a:custGeom>
            <a:solidFill>
              <a:schemeClr val="tx1"/>
            </a:solidFill>
            <a:ln>
              <a:noFill/>
            </a:ln>
            <a:extLst>
              <a:ext uri="{91240B29-F687-4F45-9708-019B960494DF}">
                <a14:hiddenLine xmlns:a14="http://schemas.microsoft.com/office/drawing/2010/main" w="3175" cmpd="sng">
                  <a:solidFill>
                    <a:schemeClr val="tx1"/>
                  </a:solidFill>
                  <a:round/>
                  <a:headEnd/>
                  <a:tailEnd/>
                </a14:hiddenLine>
              </a:ext>
            </a:extLst>
          </p:spPr>
          <p:txBody>
            <a:bodyPr/>
            <a:lstStyle/>
            <a:p>
              <a:endParaRPr lang="en-US" dirty="0">
                <a:latin typeface="Calibri" pitchFamily="34" charset="0"/>
              </a:endParaRPr>
            </a:p>
          </p:txBody>
        </p:sp>
        <p:sp>
          <p:nvSpPr>
            <p:cNvPr id="28" name="Freeform 27"/>
            <p:cNvSpPr>
              <a:spLocks/>
            </p:cNvSpPr>
            <p:nvPr/>
          </p:nvSpPr>
          <p:spPr bwMode="auto">
            <a:xfrm>
              <a:off x="1164" y="1184"/>
              <a:ext cx="26" cy="41"/>
            </a:xfrm>
            <a:custGeom>
              <a:avLst/>
              <a:gdLst>
                <a:gd name="T0" fmla="*/ 25 w 44"/>
                <a:gd name="T1" fmla="*/ 6 h 70"/>
                <a:gd name="T2" fmla="*/ 24 w 44"/>
                <a:gd name="T3" fmla="*/ 2 h 70"/>
                <a:gd name="T4" fmla="*/ 24 w 44"/>
                <a:gd name="T5" fmla="*/ 1 h 70"/>
                <a:gd name="T6" fmla="*/ 24 w 44"/>
                <a:gd name="T7" fmla="*/ 1 h 70"/>
                <a:gd name="T8" fmla="*/ 22 w 44"/>
                <a:gd name="T9" fmla="*/ 2 h 70"/>
                <a:gd name="T10" fmla="*/ 21 w 44"/>
                <a:gd name="T11" fmla="*/ 2 h 70"/>
                <a:gd name="T12" fmla="*/ 14 w 44"/>
                <a:gd name="T13" fmla="*/ 0 h 70"/>
                <a:gd name="T14" fmla="*/ 9 w 44"/>
                <a:gd name="T15" fmla="*/ 1 h 70"/>
                <a:gd name="T16" fmla="*/ 2 w 44"/>
                <a:gd name="T17" fmla="*/ 6 h 70"/>
                <a:gd name="T18" fmla="*/ 1 w 44"/>
                <a:gd name="T19" fmla="*/ 11 h 70"/>
                <a:gd name="T20" fmla="*/ 4 w 44"/>
                <a:gd name="T21" fmla="*/ 18 h 70"/>
                <a:gd name="T22" fmla="*/ 7 w 44"/>
                <a:gd name="T23" fmla="*/ 20 h 70"/>
                <a:gd name="T24" fmla="*/ 13 w 44"/>
                <a:gd name="T25" fmla="*/ 22 h 70"/>
                <a:gd name="T26" fmla="*/ 20 w 44"/>
                <a:gd name="T27" fmla="*/ 26 h 70"/>
                <a:gd name="T28" fmla="*/ 24 w 44"/>
                <a:gd name="T29" fmla="*/ 30 h 70"/>
                <a:gd name="T30" fmla="*/ 22 w 44"/>
                <a:gd name="T31" fmla="*/ 34 h 70"/>
                <a:gd name="T32" fmla="*/ 18 w 44"/>
                <a:gd name="T33" fmla="*/ 39 h 70"/>
                <a:gd name="T34" fmla="*/ 14 w 44"/>
                <a:gd name="T35" fmla="*/ 39 h 70"/>
                <a:gd name="T36" fmla="*/ 6 w 44"/>
                <a:gd name="T37" fmla="*/ 36 h 70"/>
                <a:gd name="T38" fmla="*/ 4 w 44"/>
                <a:gd name="T39" fmla="*/ 33 h 70"/>
                <a:gd name="T40" fmla="*/ 2 w 44"/>
                <a:gd name="T41" fmla="*/ 29 h 70"/>
                <a:gd name="T42" fmla="*/ 1 w 44"/>
                <a:gd name="T43" fmla="*/ 29 h 70"/>
                <a:gd name="T44" fmla="*/ 0 w 44"/>
                <a:gd name="T45" fmla="*/ 30 h 70"/>
                <a:gd name="T46" fmla="*/ 1 w 44"/>
                <a:gd name="T47" fmla="*/ 34 h 70"/>
                <a:gd name="T48" fmla="*/ 2 w 44"/>
                <a:gd name="T49" fmla="*/ 36 h 70"/>
                <a:gd name="T50" fmla="*/ 4 w 44"/>
                <a:gd name="T51" fmla="*/ 39 h 70"/>
                <a:gd name="T52" fmla="*/ 13 w 44"/>
                <a:gd name="T53" fmla="*/ 41 h 70"/>
                <a:gd name="T54" fmla="*/ 18 w 44"/>
                <a:gd name="T55" fmla="*/ 41 h 70"/>
                <a:gd name="T56" fmla="*/ 26 w 44"/>
                <a:gd name="T57" fmla="*/ 34 h 70"/>
                <a:gd name="T58" fmla="*/ 26 w 44"/>
                <a:gd name="T59" fmla="*/ 29 h 70"/>
                <a:gd name="T60" fmla="*/ 24 w 44"/>
                <a:gd name="T61" fmla="*/ 22 h 70"/>
                <a:gd name="T62" fmla="*/ 15 w 44"/>
                <a:gd name="T63" fmla="*/ 18 h 70"/>
                <a:gd name="T64" fmla="*/ 9 w 44"/>
                <a:gd name="T65" fmla="*/ 15 h 70"/>
                <a:gd name="T66" fmla="*/ 6 w 44"/>
                <a:gd name="T67" fmla="*/ 13 h 70"/>
                <a:gd name="T68" fmla="*/ 5 w 44"/>
                <a:gd name="T69" fmla="*/ 8 h 70"/>
                <a:gd name="T70" fmla="*/ 5 w 44"/>
                <a:gd name="T71" fmla="*/ 6 h 70"/>
                <a:gd name="T72" fmla="*/ 9 w 44"/>
                <a:gd name="T73" fmla="*/ 2 h 70"/>
                <a:gd name="T74" fmla="*/ 12 w 44"/>
                <a:gd name="T75" fmla="*/ 2 h 70"/>
                <a:gd name="T76" fmla="*/ 19 w 44"/>
                <a:gd name="T77" fmla="*/ 4 h 70"/>
                <a:gd name="T78" fmla="*/ 24 w 44"/>
                <a:gd name="T79" fmla="*/ 9 h 70"/>
                <a:gd name="T80" fmla="*/ 25 w 44"/>
                <a:gd name="T81" fmla="*/ 11 h 70"/>
                <a:gd name="T82" fmla="*/ 25 w 44"/>
                <a:gd name="T83" fmla="*/ 9 h 70"/>
                <a:gd name="T84" fmla="*/ 25 w 44"/>
                <a:gd name="T85" fmla="*/ 8 h 70"/>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44" h="70">
                  <a:moveTo>
                    <a:pt x="42" y="10"/>
                  </a:moveTo>
                  <a:lnTo>
                    <a:pt x="42" y="10"/>
                  </a:lnTo>
                  <a:lnTo>
                    <a:pt x="40" y="4"/>
                  </a:lnTo>
                  <a:lnTo>
                    <a:pt x="40" y="2"/>
                  </a:lnTo>
                  <a:lnTo>
                    <a:pt x="38" y="4"/>
                  </a:lnTo>
                  <a:lnTo>
                    <a:pt x="36" y="4"/>
                  </a:lnTo>
                  <a:lnTo>
                    <a:pt x="30" y="0"/>
                  </a:lnTo>
                  <a:lnTo>
                    <a:pt x="24" y="0"/>
                  </a:lnTo>
                  <a:lnTo>
                    <a:pt x="16" y="2"/>
                  </a:lnTo>
                  <a:lnTo>
                    <a:pt x="8" y="6"/>
                  </a:lnTo>
                  <a:lnTo>
                    <a:pt x="4" y="10"/>
                  </a:lnTo>
                  <a:lnTo>
                    <a:pt x="2" y="18"/>
                  </a:lnTo>
                  <a:lnTo>
                    <a:pt x="4" y="24"/>
                  </a:lnTo>
                  <a:lnTo>
                    <a:pt x="6" y="30"/>
                  </a:lnTo>
                  <a:lnTo>
                    <a:pt x="12" y="34"/>
                  </a:lnTo>
                  <a:lnTo>
                    <a:pt x="22" y="38"/>
                  </a:lnTo>
                  <a:lnTo>
                    <a:pt x="34" y="44"/>
                  </a:lnTo>
                  <a:lnTo>
                    <a:pt x="38" y="48"/>
                  </a:lnTo>
                  <a:lnTo>
                    <a:pt x="40" y="52"/>
                  </a:lnTo>
                  <a:lnTo>
                    <a:pt x="38" y="58"/>
                  </a:lnTo>
                  <a:lnTo>
                    <a:pt x="36" y="62"/>
                  </a:lnTo>
                  <a:lnTo>
                    <a:pt x="30" y="66"/>
                  </a:lnTo>
                  <a:lnTo>
                    <a:pt x="24" y="66"/>
                  </a:lnTo>
                  <a:lnTo>
                    <a:pt x="16" y="66"/>
                  </a:lnTo>
                  <a:lnTo>
                    <a:pt x="10" y="62"/>
                  </a:lnTo>
                  <a:lnTo>
                    <a:pt x="6" y="56"/>
                  </a:lnTo>
                  <a:lnTo>
                    <a:pt x="4" y="50"/>
                  </a:lnTo>
                  <a:lnTo>
                    <a:pt x="2" y="50"/>
                  </a:lnTo>
                  <a:lnTo>
                    <a:pt x="0" y="52"/>
                  </a:lnTo>
                  <a:lnTo>
                    <a:pt x="2" y="58"/>
                  </a:lnTo>
                  <a:lnTo>
                    <a:pt x="4" y="62"/>
                  </a:lnTo>
                  <a:lnTo>
                    <a:pt x="6" y="66"/>
                  </a:lnTo>
                  <a:lnTo>
                    <a:pt x="12" y="70"/>
                  </a:lnTo>
                  <a:lnTo>
                    <a:pt x="22" y="70"/>
                  </a:lnTo>
                  <a:lnTo>
                    <a:pt x="30" y="70"/>
                  </a:lnTo>
                  <a:lnTo>
                    <a:pt x="38" y="64"/>
                  </a:lnTo>
                  <a:lnTo>
                    <a:pt x="44" y="58"/>
                  </a:lnTo>
                  <a:lnTo>
                    <a:pt x="44" y="50"/>
                  </a:lnTo>
                  <a:lnTo>
                    <a:pt x="44" y="44"/>
                  </a:lnTo>
                  <a:lnTo>
                    <a:pt x="40" y="38"/>
                  </a:lnTo>
                  <a:lnTo>
                    <a:pt x="34" y="34"/>
                  </a:lnTo>
                  <a:lnTo>
                    <a:pt x="26" y="30"/>
                  </a:lnTo>
                  <a:lnTo>
                    <a:pt x="16" y="26"/>
                  </a:lnTo>
                  <a:lnTo>
                    <a:pt x="10" y="22"/>
                  </a:lnTo>
                  <a:lnTo>
                    <a:pt x="8" y="18"/>
                  </a:lnTo>
                  <a:lnTo>
                    <a:pt x="8" y="14"/>
                  </a:lnTo>
                  <a:lnTo>
                    <a:pt x="8" y="10"/>
                  </a:lnTo>
                  <a:lnTo>
                    <a:pt x="12" y="6"/>
                  </a:lnTo>
                  <a:lnTo>
                    <a:pt x="16" y="4"/>
                  </a:lnTo>
                  <a:lnTo>
                    <a:pt x="20" y="4"/>
                  </a:lnTo>
                  <a:lnTo>
                    <a:pt x="28" y="4"/>
                  </a:lnTo>
                  <a:lnTo>
                    <a:pt x="32" y="6"/>
                  </a:lnTo>
                  <a:lnTo>
                    <a:pt x="38" y="10"/>
                  </a:lnTo>
                  <a:lnTo>
                    <a:pt x="40" y="16"/>
                  </a:lnTo>
                  <a:lnTo>
                    <a:pt x="42" y="18"/>
                  </a:lnTo>
                  <a:lnTo>
                    <a:pt x="42" y="16"/>
                  </a:lnTo>
                  <a:lnTo>
                    <a:pt x="42" y="14"/>
                  </a:lnTo>
                  <a:lnTo>
                    <a:pt x="42" y="10"/>
                  </a:lnTo>
                  <a:close/>
                </a:path>
              </a:pathLst>
            </a:custGeom>
            <a:solidFill>
              <a:schemeClr val="tx1"/>
            </a:solidFill>
            <a:ln>
              <a:noFill/>
            </a:ln>
            <a:extLst>
              <a:ext uri="{91240B29-F687-4F45-9708-019B960494DF}">
                <a14:hiddenLine xmlns:a14="http://schemas.microsoft.com/office/drawing/2010/main" w="3175" cmpd="sng">
                  <a:solidFill>
                    <a:schemeClr val="tx1"/>
                  </a:solidFill>
                  <a:round/>
                  <a:headEnd/>
                  <a:tailEnd/>
                </a14:hiddenLine>
              </a:ext>
            </a:extLst>
          </p:spPr>
          <p:txBody>
            <a:bodyPr/>
            <a:lstStyle/>
            <a:p>
              <a:endParaRPr lang="en-US" dirty="0">
                <a:latin typeface="Calibri" pitchFamily="34" charset="0"/>
              </a:endParaRPr>
            </a:p>
          </p:txBody>
        </p:sp>
        <p:sp>
          <p:nvSpPr>
            <p:cNvPr id="29" name="Freeform 28"/>
            <p:cNvSpPr>
              <a:spLocks/>
            </p:cNvSpPr>
            <p:nvPr/>
          </p:nvSpPr>
          <p:spPr bwMode="auto">
            <a:xfrm>
              <a:off x="1192" y="1195"/>
              <a:ext cx="28" cy="30"/>
            </a:xfrm>
            <a:custGeom>
              <a:avLst/>
              <a:gdLst>
                <a:gd name="T0" fmla="*/ 23 w 48"/>
                <a:gd name="T1" fmla="*/ 2 h 52"/>
                <a:gd name="T2" fmla="*/ 27 w 48"/>
                <a:gd name="T3" fmla="*/ 5 h 52"/>
                <a:gd name="T4" fmla="*/ 28 w 48"/>
                <a:gd name="T5" fmla="*/ 5 h 52"/>
                <a:gd name="T6" fmla="*/ 28 w 48"/>
                <a:gd name="T7" fmla="*/ 5 h 52"/>
                <a:gd name="T8" fmla="*/ 28 w 48"/>
                <a:gd name="T9" fmla="*/ 3 h 52"/>
                <a:gd name="T10" fmla="*/ 28 w 48"/>
                <a:gd name="T11" fmla="*/ 2 h 52"/>
                <a:gd name="T12" fmla="*/ 26 w 48"/>
                <a:gd name="T13" fmla="*/ 0 h 52"/>
                <a:gd name="T14" fmla="*/ 2 w 48"/>
                <a:gd name="T15" fmla="*/ 0 h 52"/>
                <a:gd name="T16" fmla="*/ 1 w 48"/>
                <a:gd name="T17" fmla="*/ 1 h 52"/>
                <a:gd name="T18" fmla="*/ 1 w 48"/>
                <a:gd name="T19" fmla="*/ 3 h 52"/>
                <a:gd name="T20" fmla="*/ 0 w 48"/>
                <a:gd name="T21" fmla="*/ 6 h 52"/>
                <a:gd name="T22" fmla="*/ 1 w 48"/>
                <a:gd name="T23" fmla="*/ 6 h 52"/>
                <a:gd name="T24" fmla="*/ 1 w 48"/>
                <a:gd name="T25" fmla="*/ 6 h 52"/>
                <a:gd name="T26" fmla="*/ 2 w 48"/>
                <a:gd name="T27" fmla="*/ 2 h 52"/>
                <a:gd name="T28" fmla="*/ 6 w 48"/>
                <a:gd name="T29" fmla="*/ 2 h 52"/>
                <a:gd name="T30" fmla="*/ 12 w 48"/>
                <a:gd name="T31" fmla="*/ 2 h 52"/>
                <a:gd name="T32" fmla="*/ 13 w 48"/>
                <a:gd name="T33" fmla="*/ 3 h 52"/>
                <a:gd name="T34" fmla="*/ 13 w 48"/>
                <a:gd name="T35" fmla="*/ 24 h 52"/>
                <a:gd name="T36" fmla="*/ 13 w 48"/>
                <a:gd name="T37" fmla="*/ 27 h 52"/>
                <a:gd name="T38" fmla="*/ 9 w 48"/>
                <a:gd name="T39" fmla="*/ 29 h 52"/>
                <a:gd name="T40" fmla="*/ 9 w 48"/>
                <a:gd name="T41" fmla="*/ 30 h 52"/>
                <a:gd name="T42" fmla="*/ 9 w 48"/>
                <a:gd name="T43" fmla="*/ 30 h 52"/>
                <a:gd name="T44" fmla="*/ 12 w 48"/>
                <a:gd name="T45" fmla="*/ 30 h 52"/>
                <a:gd name="T46" fmla="*/ 14 w 48"/>
                <a:gd name="T47" fmla="*/ 30 h 52"/>
                <a:gd name="T48" fmla="*/ 18 w 48"/>
                <a:gd name="T49" fmla="*/ 30 h 52"/>
                <a:gd name="T50" fmla="*/ 19 w 48"/>
                <a:gd name="T51" fmla="*/ 30 h 52"/>
                <a:gd name="T52" fmla="*/ 20 w 48"/>
                <a:gd name="T53" fmla="*/ 30 h 52"/>
                <a:gd name="T54" fmla="*/ 19 w 48"/>
                <a:gd name="T55" fmla="*/ 29 h 52"/>
                <a:gd name="T56" fmla="*/ 18 w 48"/>
                <a:gd name="T57" fmla="*/ 28 h 52"/>
                <a:gd name="T58" fmla="*/ 16 w 48"/>
                <a:gd name="T59" fmla="*/ 27 h 52"/>
                <a:gd name="T60" fmla="*/ 16 w 48"/>
                <a:gd name="T61" fmla="*/ 3 h 52"/>
                <a:gd name="T62" fmla="*/ 16 w 48"/>
                <a:gd name="T63" fmla="*/ 2 h 52"/>
                <a:gd name="T64" fmla="*/ 23 w 48"/>
                <a:gd name="T65" fmla="*/ 2 h 52"/>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48" h="52">
                  <a:moveTo>
                    <a:pt x="40" y="4"/>
                  </a:moveTo>
                  <a:lnTo>
                    <a:pt x="40" y="4"/>
                  </a:lnTo>
                  <a:lnTo>
                    <a:pt x="44" y="4"/>
                  </a:lnTo>
                  <a:lnTo>
                    <a:pt x="46" y="8"/>
                  </a:lnTo>
                  <a:lnTo>
                    <a:pt x="48" y="8"/>
                  </a:lnTo>
                  <a:lnTo>
                    <a:pt x="48" y="6"/>
                  </a:lnTo>
                  <a:lnTo>
                    <a:pt x="48" y="4"/>
                  </a:lnTo>
                  <a:lnTo>
                    <a:pt x="48" y="0"/>
                  </a:lnTo>
                  <a:lnTo>
                    <a:pt x="44" y="0"/>
                  </a:lnTo>
                  <a:lnTo>
                    <a:pt x="4" y="0"/>
                  </a:lnTo>
                  <a:lnTo>
                    <a:pt x="2" y="0"/>
                  </a:lnTo>
                  <a:lnTo>
                    <a:pt x="2" y="2"/>
                  </a:lnTo>
                  <a:lnTo>
                    <a:pt x="2" y="6"/>
                  </a:lnTo>
                  <a:lnTo>
                    <a:pt x="0" y="10"/>
                  </a:lnTo>
                  <a:lnTo>
                    <a:pt x="2" y="10"/>
                  </a:lnTo>
                  <a:lnTo>
                    <a:pt x="4" y="4"/>
                  </a:lnTo>
                  <a:lnTo>
                    <a:pt x="10" y="4"/>
                  </a:lnTo>
                  <a:lnTo>
                    <a:pt x="20" y="4"/>
                  </a:lnTo>
                  <a:lnTo>
                    <a:pt x="22" y="4"/>
                  </a:lnTo>
                  <a:lnTo>
                    <a:pt x="22" y="6"/>
                  </a:lnTo>
                  <a:lnTo>
                    <a:pt x="22" y="42"/>
                  </a:lnTo>
                  <a:lnTo>
                    <a:pt x="22" y="46"/>
                  </a:lnTo>
                  <a:lnTo>
                    <a:pt x="20" y="50"/>
                  </a:lnTo>
                  <a:lnTo>
                    <a:pt x="16" y="50"/>
                  </a:lnTo>
                  <a:lnTo>
                    <a:pt x="16" y="52"/>
                  </a:lnTo>
                  <a:lnTo>
                    <a:pt x="20" y="52"/>
                  </a:lnTo>
                  <a:lnTo>
                    <a:pt x="24" y="52"/>
                  </a:lnTo>
                  <a:lnTo>
                    <a:pt x="30" y="52"/>
                  </a:lnTo>
                  <a:lnTo>
                    <a:pt x="32" y="52"/>
                  </a:lnTo>
                  <a:lnTo>
                    <a:pt x="34" y="52"/>
                  </a:lnTo>
                  <a:lnTo>
                    <a:pt x="32" y="50"/>
                  </a:lnTo>
                  <a:lnTo>
                    <a:pt x="30" y="48"/>
                  </a:lnTo>
                  <a:lnTo>
                    <a:pt x="28" y="46"/>
                  </a:lnTo>
                  <a:lnTo>
                    <a:pt x="28" y="42"/>
                  </a:lnTo>
                  <a:lnTo>
                    <a:pt x="28" y="6"/>
                  </a:lnTo>
                  <a:lnTo>
                    <a:pt x="28" y="4"/>
                  </a:lnTo>
                  <a:lnTo>
                    <a:pt x="30" y="4"/>
                  </a:lnTo>
                  <a:lnTo>
                    <a:pt x="40" y="4"/>
                  </a:lnTo>
                  <a:close/>
                </a:path>
              </a:pathLst>
            </a:custGeom>
            <a:solidFill>
              <a:schemeClr val="tx1"/>
            </a:solidFill>
            <a:ln>
              <a:noFill/>
            </a:ln>
            <a:extLst>
              <a:ext uri="{91240B29-F687-4F45-9708-019B960494DF}">
                <a14:hiddenLine xmlns:a14="http://schemas.microsoft.com/office/drawing/2010/main" w="3175" cmpd="sng">
                  <a:solidFill>
                    <a:schemeClr val="tx1"/>
                  </a:solidFill>
                  <a:round/>
                  <a:headEnd/>
                  <a:tailEnd/>
                </a14:hiddenLine>
              </a:ext>
            </a:extLst>
          </p:spPr>
          <p:txBody>
            <a:bodyPr/>
            <a:lstStyle/>
            <a:p>
              <a:endParaRPr lang="en-US" dirty="0">
                <a:latin typeface="Calibri" pitchFamily="34" charset="0"/>
              </a:endParaRPr>
            </a:p>
          </p:txBody>
        </p:sp>
        <p:sp>
          <p:nvSpPr>
            <p:cNvPr id="30" name="Freeform 29"/>
            <p:cNvSpPr>
              <a:spLocks/>
            </p:cNvSpPr>
            <p:nvPr/>
          </p:nvSpPr>
          <p:spPr bwMode="auto">
            <a:xfrm>
              <a:off x="1221" y="1194"/>
              <a:ext cx="32" cy="31"/>
            </a:xfrm>
            <a:custGeom>
              <a:avLst/>
              <a:gdLst>
                <a:gd name="T0" fmla="*/ 28 w 54"/>
                <a:gd name="T1" fmla="*/ 18 h 54"/>
                <a:gd name="T2" fmla="*/ 26 w 54"/>
                <a:gd name="T3" fmla="*/ 25 h 54"/>
                <a:gd name="T4" fmla="*/ 25 w 54"/>
                <a:gd name="T5" fmla="*/ 26 h 54"/>
                <a:gd name="T6" fmla="*/ 18 w 54"/>
                <a:gd name="T7" fmla="*/ 30 h 54"/>
                <a:gd name="T8" fmla="*/ 12 w 54"/>
                <a:gd name="T9" fmla="*/ 29 h 54"/>
                <a:gd name="T10" fmla="*/ 9 w 54"/>
                <a:gd name="T11" fmla="*/ 26 h 54"/>
                <a:gd name="T12" fmla="*/ 7 w 54"/>
                <a:gd name="T13" fmla="*/ 18 h 54"/>
                <a:gd name="T14" fmla="*/ 7 w 54"/>
                <a:gd name="T15" fmla="*/ 6 h 54"/>
                <a:gd name="T16" fmla="*/ 7 w 54"/>
                <a:gd name="T17" fmla="*/ 6 h 54"/>
                <a:gd name="T18" fmla="*/ 7 w 54"/>
                <a:gd name="T19" fmla="*/ 2 h 54"/>
                <a:gd name="T20" fmla="*/ 9 w 54"/>
                <a:gd name="T21" fmla="*/ 1 h 54"/>
                <a:gd name="T22" fmla="*/ 9 w 54"/>
                <a:gd name="T23" fmla="*/ 1 h 54"/>
                <a:gd name="T24" fmla="*/ 9 w 54"/>
                <a:gd name="T25" fmla="*/ 1 h 54"/>
                <a:gd name="T26" fmla="*/ 8 w 54"/>
                <a:gd name="T27" fmla="*/ 1 h 54"/>
                <a:gd name="T28" fmla="*/ 4 w 54"/>
                <a:gd name="T29" fmla="*/ 1 h 54"/>
                <a:gd name="T30" fmla="*/ 0 w 54"/>
                <a:gd name="T31" fmla="*/ 1 h 54"/>
                <a:gd name="T32" fmla="*/ 0 w 54"/>
                <a:gd name="T33" fmla="*/ 1 h 54"/>
                <a:gd name="T34" fmla="*/ 0 w 54"/>
                <a:gd name="T35" fmla="*/ 1 h 54"/>
                <a:gd name="T36" fmla="*/ 2 w 54"/>
                <a:gd name="T37" fmla="*/ 2 h 54"/>
                <a:gd name="T38" fmla="*/ 4 w 54"/>
                <a:gd name="T39" fmla="*/ 7 h 54"/>
                <a:gd name="T40" fmla="*/ 4 w 54"/>
                <a:gd name="T41" fmla="*/ 18 h 54"/>
                <a:gd name="T42" fmla="*/ 5 w 54"/>
                <a:gd name="T43" fmla="*/ 25 h 54"/>
                <a:gd name="T44" fmla="*/ 9 w 54"/>
                <a:gd name="T45" fmla="*/ 30 h 54"/>
                <a:gd name="T46" fmla="*/ 17 w 54"/>
                <a:gd name="T47" fmla="*/ 31 h 54"/>
                <a:gd name="T48" fmla="*/ 23 w 54"/>
                <a:gd name="T49" fmla="*/ 30 h 54"/>
                <a:gd name="T50" fmla="*/ 27 w 54"/>
                <a:gd name="T51" fmla="*/ 28 h 54"/>
                <a:gd name="T52" fmla="*/ 30 w 54"/>
                <a:gd name="T53" fmla="*/ 17 h 54"/>
                <a:gd name="T54" fmla="*/ 30 w 54"/>
                <a:gd name="T55" fmla="*/ 8 h 54"/>
                <a:gd name="T56" fmla="*/ 30 w 54"/>
                <a:gd name="T57" fmla="*/ 5 h 54"/>
                <a:gd name="T58" fmla="*/ 32 w 54"/>
                <a:gd name="T59" fmla="*/ 1 h 54"/>
                <a:gd name="T60" fmla="*/ 32 w 54"/>
                <a:gd name="T61" fmla="*/ 1 h 54"/>
                <a:gd name="T62" fmla="*/ 32 w 54"/>
                <a:gd name="T63" fmla="*/ 0 h 54"/>
                <a:gd name="T64" fmla="*/ 31 w 54"/>
                <a:gd name="T65" fmla="*/ 1 h 54"/>
                <a:gd name="T66" fmla="*/ 27 w 54"/>
                <a:gd name="T67" fmla="*/ 1 h 54"/>
                <a:gd name="T68" fmla="*/ 26 w 54"/>
                <a:gd name="T69" fmla="*/ 0 h 54"/>
                <a:gd name="T70" fmla="*/ 24 w 54"/>
                <a:gd name="T71" fmla="*/ 0 h 54"/>
                <a:gd name="T72" fmla="*/ 24 w 54"/>
                <a:gd name="T73" fmla="*/ 1 h 54"/>
                <a:gd name="T74" fmla="*/ 25 w 54"/>
                <a:gd name="T75" fmla="*/ 1 h 54"/>
                <a:gd name="T76" fmla="*/ 27 w 54"/>
                <a:gd name="T77" fmla="*/ 3 h 54"/>
                <a:gd name="T78" fmla="*/ 28 w 54"/>
                <a:gd name="T79" fmla="*/ 8 h 5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54" h="54">
                  <a:moveTo>
                    <a:pt x="48" y="32"/>
                  </a:moveTo>
                  <a:lnTo>
                    <a:pt x="48" y="32"/>
                  </a:lnTo>
                  <a:lnTo>
                    <a:pt x="46" y="38"/>
                  </a:lnTo>
                  <a:lnTo>
                    <a:pt x="44" y="44"/>
                  </a:lnTo>
                  <a:lnTo>
                    <a:pt x="42" y="46"/>
                  </a:lnTo>
                  <a:lnTo>
                    <a:pt x="38" y="50"/>
                  </a:lnTo>
                  <a:lnTo>
                    <a:pt x="30" y="52"/>
                  </a:lnTo>
                  <a:lnTo>
                    <a:pt x="20" y="50"/>
                  </a:lnTo>
                  <a:lnTo>
                    <a:pt x="16" y="46"/>
                  </a:lnTo>
                  <a:lnTo>
                    <a:pt x="12" y="40"/>
                  </a:lnTo>
                  <a:lnTo>
                    <a:pt x="12" y="32"/>
                  </a:lnTo>
                  <a:lnTo>
                    <a:pt x="12" y="12"/>
                  </a:lnTo>
                  <a:lnTo>
                    <a:pt x="12" y="10"/>
                  </a:lnTo>
                  <a:lnTo>
                    <a:pt x="12" y="4"/>
                  </a:lnTo>
                  <a:lnTo>
                    <a:pt x="16" y="2"/>
                  </a:lnTo>
                  <a:lnTo>
                    <a:pt x="14" y="2"/>
                  </a:lnTo>
                  <a:lnTo>
                    <a:pt x="6" y="2"/>
                  </a:lnTo>
                  <a:lnTo>
                    <a:pt x="4" y="2"/>
                  </a:lnTo>
                  <a:lnTo>
                    <a:pt x="0" y="2"/>
                  </a:lnTo>
                  <a:lnTo>
                    <a:pt x="4" y="4"/>
                  </a:lnTo>
                  <a:lnTo>
                    <a:pt x="4" y="6"/>
                  </a:lnTo>
                  <a:lnTo>
                    <a:pt x="6" y="12"/>
                  </a:lnTo>
                  <a:lnTo>
                    <a:pt x="6" y="32"/>
                  </a:lnTo>
                  <a:lnTo>
                    <a:pt x="8" y="44"/>
                  </a:lnTo>
                  <a:lnTo>
                    <a:pt x="12" y="48"/>
                  </a:lnTo>
                  <a:lnTo>
                    <a:pt x="16" y="52"/>
                  </a:lnTo>
                  <a:lnTo>
                    <a:pt x="22" y="54"/>
                  </a:lnTo>
                  <a:lnTo>
                    <a:pt x="28" y="54"/>
                  </a:lnTo>
                  <a:lnTo>
                    <a:pt x="38" y="52"/>
                  </a:lnTo>
                  <a:lnTo>
                    <a:pt x="46" y="48"/>
                  </a:lnTo>
                  <a:lnTo>
                    <a:pt x="48" y="40"/>
                  </a:lnTo>
                  <a:lnTo>
                    <a:pt x="50" y="30"/>
                  </a:lnTo>
                  <a:lnTo>
                    <a:pt x="50" y="14"/>
                  </a:lnTo>
                  <a:lnTo>
                    <a:pt x="50" y="8"/>
                  </a:lnTo>
                  <a:lnTo>
                    <a:pt x="50" y="4"/>
                  </a:lnTo>
                  <a:lnTo>
                    <a:pt x="54" y="2"/>
                  </a:lnTo>
                  <a:lnTo>
                    <a:pt x="54" y="0"/>
                  </a:lnTo>
                  <a:lnTo>
                    <a:pt x="52" y="2"/>
                  </a:lnTo>
                  <a:lnTo>
                    <a:pt x="46" y="2"/>
                  </a:lnTo>
                  <a:lnTo>
                    <a:pt x="44" y="0"/>
                  </a:lnTo>
                  <a:lnTo>
                    <a:pt x="40" y="0"/>
                  </a:lnTo>
                  <a:lnTo>
                    <a:pt x="40" y="2"/>
                  </a:lnTo>
                  <a:lnTo>
                    <a:pt x="42" y="2"/>
                  </a:lnTo>
                  <a:lnTo>
                    <a:pt x="44" y="4"/>
                  </a:lnTo>
                  <a:lnTo>
                    <a:pt x="46" y="6"/>
                  </a:lnTo>
                  <a:lnTo>
                    <a:pt x="48" y="14"/>
                  </a:lnTo>
                  <a:lnTo>
                    <a:pt x="48" y="32"/>
                  </a:lnTo>
                  <a:close/>
                </a:path>
              </a:pathLst>
            </a:custGeom>
            <a:solidFill>
              <a:schemeClr val="tx1"/>
            </a:solidFill>
            <a:ln>
              <a:noFill/>
            </a:ln>
            <a:extLst>
              <a:ext uri="{91240B29-F687-4F45-9708-019B960494DF}">
                <a14:hiddenLine xmlns:a14="http://schemas.microsoft.com/office/drawing/2010/main" w="3175" cmpd="sng">
                  <a:solidFill>
                    <a:schemeClr val="tx1"/>
                  </a:solidFill>
                  <a:round/>
                  <a:headEnd/>
                  <a:tailEnd/>
                </a14:hiddenLine>
              </a:ext>
            </a:extLst>
          </p:spPr>
          <p:txBody>
            <a:bodyPr/>
            <a:lstStyle/>
            <a:p>
              <a:endParaRPr lang="en-US" dirty="0">
                <a:latin typeface="Calibri" pitchFamily="34" charset="0"/>
              </a:endParaRPr>
            </a:p>
          </p:txBody>
        </p:sp>
        <p:sp>
          <p:nvSpPr>
            <p:cNvPr id="31" name="Freeform 30"/>
            <p:cNvSpPr>
              <a:spLocks noEditPoints="1"/>
            </p:cNvSpPr>
            <p:nvPr/>
          </p:nvSpPr>
          <p:spPr bwMode="auto">
            <a:xfrm>
              <a:off x="1254" y="1194"/>
              <a:ext cx="30" cy="31"/>
            </a:xfrm>
            <a:custGeom>
              <a:avLst/>
              <a:gdLst>
                <a:gd name="T0" fmla="*/ 3 w 52"/>
                <a:gd name="T1" fmla="*/ 25 h 54"/>
                <a:gd name="T2" fmla="*/ 3 w 52"/>
                <a:gd name="T3" fmla="*/ 28 h 54"/>
                <a:gd name="T4" fmla="*/ 1 w 52"/>
                <a:gd name="T5" fmla="*/ 30 h 54"/>
                <a:gd name="T6" fmla="*/ 1 w 52"/>
                <a:gd name="T7" fmla="*/ 30 h 54"/>
                <a:gd name="T8" fmla="*/ 1 w 52"/>
                <a:gd name="T9" fmla="*/ 31 h 54"/>
                <a:gd name="T10" fmla="*/ 2 w 52"/>
                <a:gd name="T11" fmla="*/ 31 h 54"/>
                <a:gd name="T12" fmla="*/ 7 w 52"/>
                <a:gd name="T13" fmla="*/ 31 h 54"/>
                <a:gd name="T14" fmla="*/ 12 w 52"/>
                <a:gd name="T15" fmla="*/ 31 h 54"/>
                <a:gd name="T16" fmla="*/ 14 w 52"/>
                <a:gd name="T17" fmla="*/ 31 h 54"/>
                <a:gd name="T18" fmla="*/ 20 w 52"/>
                <a:gd name="T19" fmla="*/ 30 h 54"/>
                <a:gd name="T20" fmla="*/ 24 w 52"/>
                <a:gd name="T21" fmla="*/ 28 h 54"/>
                <a:gd name="T22" fmla="*/ 28 w 52"/>
                <a:gd name="T23" fmla="*/ 23 h 54"/>
                <a:gd name="T24" fmla="*/ 30 w 52"/>
                <a:gd name="T25" fmla="*/ 15 h 54"/>
                <a:gd name="T26" fmla="*/ 29 w 52"/>
                <a:gd name="T27" fmla="*/ 11 h 54"/>
                <a:gd name="T28" fmla="*/ 27 w 52"/>
                <a:gd name="T29" fmla="*/ 6 h 54"/>
                <a:gd name="T30" fmla="*/ 24 w 52"/>
                <a:gd name="T31" fmla="*/ 3 h 54"/>
                <a:gd name="T32" fmla="*/ 12 w 52"/>
                <a:gd name="T33" fmla="*/ 0 h 54"/>
                <a:gd name="T34" fmla="*/ 9 w 52"/>
                <a:gd name="T35" fmla="*/ 0 h 54"/>
                <a:gd name="T36" fmla="*/ 3 w 52"/>
                <a:gd name="T37" fmla="*/ 1 h 54"/>
                <a:gd name="T38" fmla="*/ 2 w 52"/>
                <a:gd name="T39" fmla="*/ 1 h 54"/>
                <a:gd name="T40" fmla="*/ 0 w 52"/>
                <a:gd name="T41" fmla="*/ 1 h 54"/>
                <a:gd name="T42" fmla="*/ 0 w 52"/>
                <a:gd name="T43" fmla="*/ 1 h 54"/>
                <a:gd name="T44" fmla="*/ 0 w 52"/>
                <a:gd name="T45" fmla="*/ 1 h 54"/>
                <a:gd name="T46" fmla="*/ 3 w 52"/>
                <a:gd name="T47" fmla="*/ 6 h 54"/>
                <a:gd name="T48" fmla="*/ 7 w 52"/>
                <a:gd name="T49" fmla="*/ 5 h 54"/>
                <a:gd name="T50" fmla="*/ 8 w 52"/>
                <a:gd name="T51" fmla="*/ 2 h 54"/>
                <a:gd name="T52" fmla="*/ 13 w 52"/>
                <a:gd name="T53" fmla="*/ 1 h 54"/>
                <a:gd name="T54" fmla="*/ 18 w 52"/>
                <a:gd name="T55" fmla="*/ 2 h 54"/>
                <a:gd name="T56" fmla="*/ 25 w 52"/>
                <a:gd name="T57" fmla="*/ 10 h 54"/>
                <a:gd name="T58" fmla="*/ 27 w 52"/>
                <a:gd name="T59" fmla="*/ 17 h 54"/>
                <a:gd name="T60" fmla="*/ 24 w 52"/>
                <a:gd name="T61" fmla="*/ 25 h 54"/>
                <a:gd name="T62" fmla="*/ 22 w 52"/>
                <a:gd name="T63" fmla="*/ 28 h 54"/>
                <a:gd name="T64" fmla="*/ 14 w 52"/>
                <a:gd name="T65" fmla="*/ 30 h 54"/>
                <a:gd name="T66" fmla="*/ 8 w 52"/>
                <a:gd name="T67" fmla="*/ 29 h 54"/>
                <a:gd name="T68" fmla="*/ 7 w 52"/>
                <a:gd name="T69" fmla="*/ 26 h 54"/>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52" h="54">
                  <a:moveTo>
                    <a:pt x="6" y="44"/>
                  </a:moveTo>
                  <a:lnTo>
                    <a:pt x="6" y="44"/>
                  </a:lnTo>
                  <a:lnTo>
                    <a:pt x="6" y="48"/>
                  </a:lnTo>
                  <a:lnTo>
                    <a:pt x="6" y="50"/>
                  </a:lnTo>
                  <a:lnTo>
                    <a:pt x="2" y="52"/>
                  </a:lnTo>
                  <a:lnTo>
                    <a:pt x="2" y="54"/>
                  </a:lnTo>
                  <a:lnTo>
                    <a:pt x="4" y="54"/>
                  </a:lnTo>
                  <a:lnTo>
                    <a:pt x="12" y="54"/>
                  </a:lnTo>
                  <a:lnTo>
                    <a:pt x="20" y="54"/>
                  </a:lnTo>
                  <a:lnTo>
                    <a:pt x="24" y="54"/>
                  </a:lnTo>
                  <a:lnTo>
                    <a:pt x="34" y="52"/>
                  </a:lnTo>
                  <a:lnTo>
                    <a:pt x="42" y="48"/>
                  </a:lnTo>
                  <a:lnTo>
                    <a:pt x="46" y="44"/>
                  </a:lnTo>
                  <a:lnTo>
                    <a:pt x="48" y="40"/>
                  </a:lnTo>
                  <a:lnTo>
                    <a:pt x="50" y="34"/>
                  </a:lnTo>
                  <a:lnTo>
                    <a:pt x="52" y="26"/>
                  </a:lnTo>
                  <a:lnTo>
                    <a:pt x="50" y="20"/>
                  </a:lnTo>
                  <a:lnTo>
                    <a:pt x="48" y="16"/>
                  </a:lnTo>
                  <a:lnTo>
                    <a:pt x="46" y="10"/>
                  </a:lnTo>
                  <a:lnTo>
                    <a:pt x="42" y="6"/>
                  </a:lnTo>
                  <a:lnTo>
                    <a:pt x="34" y="2"/>
                  </a:lnTo>
                  <a:lnTo>
                    <a:pt x="20" y="0"/>
                  </a:lnTo>
                  <a:lnTo>
                    <a:pt x="16" y="0"/>
                  </a:lnTo>
                  <a:lnTo>
                    <a:pt x="6" y="2"/>
                  </a:lnTo>
                  <a:lnTo>
                    <a:pt x="4" y="2"/>
                  </a:lnTo>
                  <a:lnTo>
                    <a:pt x="0" y="2"/>
                  </a:lnTo>
                  <a:lnTo>
                    <a:pt x="6" y="4"/>
                  </a:lnTo>
                  <a:lnTo>
                    <a:pt x="6" y="10"/>
                  </a:lnTo>
                  <a:lnTo>
                    <a:pt x="6" y="44"/>
                  </a:lnTo>
                  <a:close/>
                  <a:moveTo>
                    <a:pt x="12" y="8"/>
                  </a:moveTo>
                  <a:lnTo>
                    <a:pt x="12" y="8"/>
                  </a:lnTo>
                  <a:lnTo>
                    <a:pt x="14" y="4"/>
                  </a:lnTo>
                  <a:lnTo>
                    <a:pt x="22" y="2"/>
                  </a:lnTo>
                  <a:lnTo>
                    <a:pt x="32" y="4"/>
                  </a:lnTo>
                  <a:lnTo>
                    <a:pt x="38" y="10"/>
                  </a:lnTo>
                  <a:lnTo>
                    <a:pt x="44" y="18"/>
                  </a:lnTo>
                  <a:lnTo>
                    <a:pt x="46" y="30"/>
                  </a:lnTo>
                  <a:lnTo>
                    <a:pt x="44" y="40"/>
                  </a:lnTo>
                  <a:lnTo>
                    <a:pt x="42" y="44"/>
                  </a:lnTo>
                  <a:lnTo>
                    <a:pt x="38" y="48"/>
                  </a:lnTo>
                  <a:lnTo>
                    <a:pt x="32" y="50"/>
                  </a:lnTo>
                  <a:lnTo>
                    <a:pt x="24" y="52"/>
                  </a:lnTo>
                  <a:lnTo>
                    <a:pt x="14" y="50"/>
                  </a:lnTo>
                  <a:lnTo>
                    <a:pt x="12" y="46"/>
                  </a:lnTo>
                  <a:lnTo>
                    <a:pt x="12" y="8"/>
                  </a:lnTo>
                  <a:close/>
                </a:path>
              </a:pathLst>
            </a:custGeom>
            <a:solidFill>
              <a:schemeClr val="tx1"/>
            </a:solidFill>
            <a:ln>
              <a:noFill/>
            </a:ln>
            <a:extLst>
              <a:ext uri="{91240B29-F687-4F45-9708-019B960494DF}">
                <a14:hiddenLine xmlns:a14="http://schemas.microsoft.com/office/drawing/2010/main" w="3175" cmpd="sng">
                  <a:solidFill>
                    <a:schemeClr val="tx1"/>
                  </a:solidFill>
                  <a:round/>
                  <a:headEnd/>
                  <a:tailEnd/>
                </a14:hiddenLine>
              </a:ext>
            </a:extLst>
          </p:spPr>
          <p:txBody>
            <a:bodyPr/>
            <a:lstStyle/>
            <a:p>
              <a:endParaRPr lang="en-US" dirty="0">
                <a:latin typeface="Calibri" pitchFamily="34" charset="0"/>
              </a:endParaRPr>
            </a:p>
          </p:txBody>
        </p:sp>
        <p:sp>
          <p:nvSpPr>
            <p:cNvPr id="32" name="Freeform 31"/>
            <p:cNvSpPr>
              <a:spLocks/>
            </p:cNvSpPr>
            <p:nvPr/>
          </p:nvSpPr>
          <p:spPr bwMode="auto">
            <a:xfrm>
              <a:off x="1284" y="1194"/>
              <a:ext cx="12" cy="31"/>
            </a:xfrm>
            <a:custGeom>
              <a:avLst/>
              <a:gdLst>
                <a:gd name="T0" fmla="*/ 7 w 20"/>
                <a:gd name="T1" fmla="*/ 7 h 54"/>
                <a:gd name="T2" fmla="*/ 7 w 20"/>
                <a:gd name="T3" fmla="*/ 7 h 54"/>
                <a:gd name="T4" fmla="*/ 7 w 20"/>
                <a:gd name="T5" fmla="*/ 5 h 54"/>
                <a:gd name="T6" fmla="*/ 7 w 20"/>
                <a:gd name="T7" fmla="*/ 5 h 54"/>
                <a:gd name="T8" fmla="*/ 8 w 20"/>
                <a:gd name="T9" fmla="*/ 2 h 54"/>
                <a:gd name="T10" fmla="*/ 10 w 20"/>
                <a:gd name="T11" fmla="*/ 2 h 54"/>
                <a:gd name="T12" fmla="*/ 10 w 20"/>
                <a:gd name="T13" fmla="*/ 2 h 54"/>
                <a:gd name="T14" fmla="*/ 11 w 20"/>
                <a:gd name="T15" fmla="*/ 1 h 54"/>
                <a:gd name="T16" fmla="*/ 11 w 20"/>
                <a:gd name="T17" fmla="*/ 1 h 54"/>
                <a:gd name="T18" fmla="*/ 11 w 20"/>
                <a:gd name="T19" fmla="*/ 0 h 54"/>
                <a:gd name="T20" fmla="*/ 11 w 20"/>
                <a:gd name="T21" fmla="*/ 0 h 54"/>
                <a:gd name="T22" fmla="*/ 10 w 20"/>
                <a:gd name="T23" fmla="*/ 0 h 54"/>
                <a:gd name="T24" fmla="*/ 10 w 20"/>
                <a:gd name="T25" fmla="*/ 0 h 54"/>
                <a:gd name="T26" fmla="*/ 6 w 20"/>
                <a:gd name="T27" fmla="*/ 1 h 54"/>
                <a:gd name="T28" fmla="*/ 6 w 20"/>
                <a:gd name="T29" fmla="*/ 1 h 54"/>
                <a:gd name="T30" fmla="*/ 1 w 20"/>
                <a:gd name="T31" fmla="*/ 0 h 54"/>
                <a:gd name="T32" fmla="*/ 0 w 20"/>
                <a:gd name="T33" fmla="*/ 0 h 54"/>
                <a:gd name="T34" fmla="*/ 0 w 20"/>
                <a:gd name="T35" fmla="*/ 0 h 54"/>
                <a:gd name="T36" fmla="*/ 0 w 20"/>
                <a:gd name="T37" fmla="*/ 1 h 54"/>
                <a:gd name="T38" fmla="*/ 0 w 20"/>
                <a:gd name="T39" fmla="*/ 1 h 54"/>
                <a:gd name="T40" fmla="*/ 1 w 20"/>
                <a:gd name="T41" fmla="*/ 1 h 54"/>
                <a:gd name="T42" fmla="*/ 1 w 20"/>
                <a:gd name="T43" fmla="*/ 1 h 54"/>
                <a:gd name="T44" fmla="*/ 2 w 20"/>
                <a:gd name="T45" fmla="*/ 2 h 54"/>
                <a:gd name="T46" fmla="*/ 4 w 20"/>
                <a:gd name="T47" fmla="*/ 3 h 54"/>
                <a:gd name="T48" fmla="*/ 4 w 20"/>
                <a:gd name="T49" fmla="*/ 3 h 54"/>
                <a:gd name="T50" fmla="*/ 4 w 20"/>
                <a:gd name="T51" fmla="*/ 7 h 54"/>
                <a:gd name="T52" fmla="*/ 4 w 20"/>
                <a:gd name="T53" fmla="*/ 25 h 54"/>
                <a:gd name="T54" fmla="*/ 4 w 20"/>
                <a:gd name="T55" fmla="*/ 25 h 54"/>
                <a:gd name="T56" fmla="*/ 4 w 20"/>
                <a:gd name="T57" fmla="*/ 29 h 54"/>
                <a:gd name="T58" fmla="*/ 1 w 20"/>
                <a:gd name="T59" fmla="*/ 30 h 54"/>
                <a:gd name="T60" fmla="*/ 1 w 20"/>
                <a:gd name="T61" fmla="*/ 30 h 54"/>
                <a:gd name="T62" fmla="*/ 1 w 20"/>
                <a:gd name="T63" fmla="*/ 30 h 54"/>
                <a:gd name="T64" fmla="*/ 1 w 20"/>
                <a:gd name="T65" fmla="*/ 30 h 54"/>
                <a:gd name="T66" fmla="*/ 1 w 20"/>
                <a:gd name="T67" fmla="*/ 31 h 54"/>
                <a:gd name="T68" fmla="*/ 1 w 20"/>
                <a:gd name="T69" fmla="*/ 31 h 54"/>
                <a:gd name="T70" fmla="*/ 2 w 20"/>
                <a:gd name="T71" fmla="*/ 31 h 54"/>
                <a:gd name="T72" fmla="*/ 2 w 20"/>
                <a:gd name="T73" fmla="*/ 31 h 54"/>
                <a:gd name="T74" fmla="*/ 5 w 20"/>
                <a:gd name="T75" fmla="*/ 31 h 54"/>
                <a:gd name="T76" fmla="*/ 5 w 20"/>
                <a:gd name="T77" fmla="*/ 31 h 54"/>
                <a:gd name="T78" fmla="*/ 11 w 20"/>
                <a:gd name="T79" fmla="*/ 31 h 54"/>
                <a:gd name="T80" fmla="*/ 11 w 20"/>
                <a:gd name="T81" fmla="*/ 31 h 54"/>
                <a:gd name="T82" fmla="*/ 12 w 20"/>
                <a:gd name="T83" fmla="*/ 31 h 54"/>
                <a:gd name="T84" fmla="*/ 12 w 20"/>
                <a:gd name="T85" fmla="*/ 31 h 54"/>
                <a:gd name="T86" fmla="*/ 12 w 20"/>
                <a:gd name="T87" fmla="*/ 30 h 54"/>
                <a:gd name="T88" fmla="*/ 12 w 20"/>
                <a:gd name="T89" fmla="*/ 30 h 54"/>
                <a:gd name="T90" fmla="*/ 11 w 20"/>
                <a:gd name="T91" fmla="*/ 30 h 54"/>
                <a:gd name="T92" fmla="*/ 11 w 20"/>
                <a:gd name="T93" fmla="*/ 30 h 54"/>
                <a:gd name="T94" fmla="*/ 10 w 20"/>
                <a:gd name="T95" fmla="*/ 29 h 54"/>
                <a:gd name="T96" fmla="*/ 8 w 20"/>
                <a:gd name="T97" fmla="*/ 28 h 54"/>
                <a:gd name="T98" fmla="*/ 8 w 20"/>
                <a:gd name="T99" fmla="*/ 28 h 54"/>
                <a:gd name="T100" fmla="*/ 7 w 20"/>
                <a:gd name="T101" fmla="*/ 23 h 54"/>
                <a:gd name="T102" fmla="*/ 7 w 20"/>
                <a:gd name="T103" fmla="*/ 7 h 54"/>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20" h="54">
                  <a:moveTo>
                    <a:pt x="12" y="12"/>
                  </a:moveTo>
                  <a:lnTo>
                    <a:pt x="12" y="12"/>
                  </a:lnTo>
                  <a:lnTo>
                    <a:pt x="12" y="8"/>
                  </a:lnTo>
                  <a:lnTo>
                    <a:pt x="14" y="4"/>
                  </a:lnTo>
                  <a:lnTo>
                    <a:pt x="16" y="4"/>
                  </a:lnTo>
                  <a:lnTo>
                    <a:pt x="18" y="2"/>
                  </a:lnTo>
                  <a:lnTo>
                    <a:pt x="18" y="0"/>
                  </a:lnTo>
                  <a:lnTo>
                    <a:pt x="16" y="0"/>
                  </a:lnTo>
                  <a:lnTo>
                    <a:pt x="10" y="2"/>
                  </a:lnTo>
                  <a:lnTo>
                    <a:pt x="2" y="0"/>
                  </a:lnTo>
                  <a:lnTo>
                    <a:pt x="0" y="0"/>
                  </a:lnTo>
                  <a:lnTo>
                    <a:pt x="0" y="2"/>
                  </a:lnTo>
                  <a:lnTo>
                    <a:pt x="2" y="2"/>
                  </a:lnTo>
                  <a:lnTo>
                    <a:pt x="4" y="4"/>
                  </a:lnTo>
                  <a:lnTo>
                    <a:pt x="6" y="6"/>
                  </a:lnTo>
                  <a:lnTo>
                    <a:pt x="6" y="12"/>
                  </a:lnTo>
                  <a:lnTo>
                    <a:pt x="6" y="44"/>
                  </a:lnTo>
                  <a:lnTo>
                    <a:pt x="6" y="50"/>
                  </a:lnTo>
                  <a:lnTo>
                    <a:pt x="2" y="52"/>
                  </a:lnTo>
                  <a:lnTo>
                    <a:pt x="2" y="54"/>
                  </a:lnTo>
                  <a:lnTo>
                    <a:pt x="4" y="54"/>
                  </a:lnTo>
                  <a:lnTo>
                    <a:pt x="8" y="54"/>
                  </a:lnTo>
                  <a:lnTo>
                    <a:pt x="18" y="54"/>
                  </a:lnTo>
                  <a:lnTo>
                    <a:pt x="20" y="54"/>
                  </a:lnTo>
                  <a:lnTo>
                    <a:pt x="20" y="52"/>
                  </a:lnTo>
                  <a:lnTo>
                    <a:pt x="18" y="52"/>
                  </a:lnTo>
                  <a:lnTo>
                    <a:pt x="16" y="50"/>
                  </a:lnTo>
                  <a:lnTo>
                    <a:pt x="14" y="48"/>
                  </a:lnTo>
                  <a:lnTo>
                    <a:pt x="12" y="40"/>
                  </a:lnTo>
                  <a:lnTo>
                    <a:pt x="12" y="12"/>
                  </a:lnTo>
                  <a:close/>
                </a:path>
              </a:pathLst>
            </a:custGeom>
            <a:solidFill>
              <a:schemeClr val="tx1"/>
            </a:solidFill>
            <a:ln>
              <a:noFill/>
            </a:ln>
            <a:extLst>
              <a:ext uri="{91240B29-F687-4F45-9708-019B960494DF}">
                <a14:hiddenLine xmlns:a14="http://schemas.microsoft.com/office/drawing/2010/main" w="3175" cmpd="sng">
                  <a:solidFill>
                    <a:schemeClr val="tx1"/>
                  </a:solidFill>
                  <a:round/>
                  <a:headEnd/>
                  <a:tailEnd/>
                </a14:hiddenLine>
              </a:ext>
            </a:extLst>
          </p:spPr>
          <p:txBody>
            <a:bodyPr/>
            <a:lstStyle/>
            <a:p>
              <a:endParaRPr lang="en-US" dirty="0">
                <a:latin typeface="Calibri" pitchFamily="34" charset="0"/>
              </a:endParaRPr>
            </a:p>
          </p:txBody>
        </p:sp>
        <p:sp>
          <p:nvSpPr>
            <p:cNvPr id="33" name="Freeform 32"/>
            <p:cNvSpPr>
              <a:spLocks noEditPoints="1"/>
            </p:cNvSpPr>
            <p:nvPr/>
          </p:nvSpPr>
          <p:spPr bwMode="auto">
            <a:xfrm>
              <a:off x="1298" y="1194"/>
              <a:ext cx="32" cy="31"/>
            </a:xfrm>
            <a:custGeom>
              <a:avLst/>
              <a:gdLst>
                <a:gd name="T0" fmla="*/ 17 w 54"/>
                <a:gd name="T1" fmla="*/ 0 h 54"/>
                <a:gd name="T2" fmla="*/ 17 w 54"/>
                <a:gd name="T3" fmla="*/ 0 h 54"/>
                <a:gd name="T4" fmla="*/ 11 w 54"/>
                <a:gd name="T5" fmla="*/ 1 h 54"/>
                <a:gd name="T6" fmla="*/ 6 w 54"/>
                <a:gd name="T7" fmla="*/ 3 h 54"/>
                <a:gd name="T8" fmla="*/ 6 w 54"/>
                <a:gd name="T9" fmla="*/ 3 h 54"/>
                <a:gd name="T10" fmla="*/ 4 w 54"/>
                <a:gd name="T11" fmla="*/ 6 h 54"/>
                <a:gd name="T12" fmla="*/ 1 w 54"/>
                <a:gd name="T13" fmla="*/ 9 h 54"/>
                <a:gd name="T14" fmla="*/ 0 w 54"/>
                <a:gd name="T15" fmla="*/ 13 h 54"/>
                <a:gd name="T16" fmla="*/ 0 w 54"/>
                <a:gd name="T17" fmla="*/ 16 h 54"/>
                <a:gd name="T18" fmla="*/ 0 w 54"/>
                <a:gd name="T19" fmla="*/ 16 h 54"/>
                <a:gd name="T20" fmla="*/ 0 w 54"/>
                <a:gd name="T21" fmla="*/ 20 h 54"/>
                <a:gd name="T22" fmla="*/ 1 w 54"/>
                <a:gd name="T23" fmla="*/ 23 h 54"/>
                <a:gd name="T24" fmla="*/ 4 w 54"/>
                <a:gd name="T25" fmla="*/ 25 h 54"/>
                <a:gd name="T26" fmla="*/ 6 w 54"/>
                <a:gd name="T27" fmla="*/ 28 h 54"/>
                <a:gd name="T28" fmla="*/ 6 w 54"/>
                <a:gd name="T29" fmla="*/ 28 h 54"/>
                <a:gd name="T30" fmla="*/ 11 w 54"/>
                <a:gd name="T31" fmla="*/ 30 h 54"/>
                <a:gd name="T32" fmla="*/ 17 w 54"/>
                <a:gd name="T33" fmla="*/ 31 h 54"/>
                <a:gd name="T34" fmla="*/ 17 w 54"/>
                <a:gd name="T35" fmla="*/ 31 h 54"/>
                <a:gd name="T36" fmla="*/ 23 w 54"/>
                <a:gd name="T37" fmla="*/ 30 h 54"/>
                <a:gd name="T38" fmla="*/ 28 w 54"/>
                <a:gd name="T39" fmla="*/ 26 h 54"/>
                <a:gd name="T40" fmla="*/ 31 w 54"/>
                <a:gd name="T41" fmla="*/ 22 h 54"/>
                <a:gd name="T42" fmla="*/ 32 w 54"/>
                <a:gd name="T43" fmla="*/ 15 h 54"/>
                <a:gd name="T44" fmla="*/ 32 w 54"/>
                <a:gd name="T45" fmla="*/ 15 h 54"/>
                <a:gd name="T46" fmla="*/ 31 w 54"/>
                <a:gd name="T47" fmla="*/ 9 h 54"/>
                <a:gd name="T48" fmla="*/ 28 w 54"/>
                <a:gd name="T49" fmla="*/ 5 h 54"/>
                <a:gd name="T50" fmla="*/ 23 w 54"/>
                <a:gd name="T51" fmla="*/ 1 h 54"/>
                <a:gd name="T52" fmla="*/ 17 w 54"/>
                <a:gd name="T53" fmla="*/ 0 h 54"/>
                <a:gd name="T54" fmla="*/ 17 w 54"/>
                <a:gd name="T55" fmla="*/ 0 h 54"/>
                <a:gd name="T56" fmla="*/ 15 w 54"/>
                <a:gd name="T57" fmla="*/ 1 h 54"/>
                <a:gd name="T58" fmla="*/ 15 w 54"/>
                <a:gd name="T59" fmla="*/ 1 h 54"/>
                <a:gd name="T60" fmla="*/ 20 w 54"/>
                <a:gd name="T61" fmla="*/ 2 h 54"/>
                <a:gd name="T62" fmla="*/ 25 w 54"/>
                <a:gd name="T63" fmla="*/ 6 h 54"/>
                <a:gd name="T64" fmla="*/ 25 w 54"/>
                <a:gd name="T65" fmla="*/ 6 h 54"/>
                <a:gd name="T66" fmla="*/ 28 w 54"/>
                <a:gd name="T67" fmla="*/ 10 h 54"/>
                <a:gd name="T68" fmla="*/ 30 w 54"/>
                <a:gd name="T69" fmla="*/ 17 h 54"/>
                <a:gd name="T70" fmla="*/ 30 w 54"/>
                <a:gd name="T71" fmla="*/ 17 h 54"/>
                <a:gd name="T72" fmla="*/ 28 w 54"/>
                <a:gd name="T73" fmla="*/ 22 h 54"/>
                <a:gd name="T74" fmla="*/ 26 w 54"/>
                <a:gd name="T75" fmla="*/ 26 h 54"/>
                <a:gd name="T76" fmla="*/ 23 w 54"/>
                <a:gd name="T77" fmla="*/ 29 h 54"/>
                <a:gd name="T78" fmla="*/ 17 w 54"/>
                <a:gd name="T79" fmla="*/ 30 h 54"/>
                <a:gd name="T80" fmla="*/ 17 w 54"/>
                <a:gd name="T81" fmla="*/ 30 h 54"/>
                <a:gd name="T82" fmla="*/ 12 w 54"/>
                <a:gd name="T83" fmla="*/ 29 h 54"/>
                <a:gd name="T84" fmla="*/ 7 w 54"/>
                <a:gd name="T85" fmla="*/ 25 h 54"/>
                <a:gd name="T86" fmla="*/ 5 w 54"/>
                <a:gd name="T87" fmla="*/ 21 h 54"/>
                <a:gd name="T88" fmla="*/ 4 w 54"/>
                <a:gd name="T89" fmla="*/ 14 h 54"/>
                <a:gd name="T90" fmla="*/ 4 w 54"/>
                <a:gd name="T91" fmla="*/ 14 h 54"/>
                <a:gd name="T92" fmla="*/ 5 w 54"/>
                <a:gd name="T93" fmla="*/ 9 h 54"/>
                <a:gd name="T94" fmla="*/ 7 w 54"/>
                <a:gd name="T95" fmla="*/ 5 h 54"/>
                <a:gd name="T96" fmla="*/ 11 w 54"/>
                <a:gd name="T97" fmla="*/ 2 h 54"/>
                <a:gd name="T98" fmla="*/ 15 w 54"/>
                <a:gd name="T99" fmla="*/ 1 h 54"/>
                <a:gd name="T100" fmla="*/ 15 w 54"/>
                <a:gd name="T101" fmla="*/ 1 h 54"/>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54" h="54">
                  <a:moveTo>
                    <a:pt x="28" y="0"/>
                  </a:moveTo>
                  <a:lnTo>
                    <a:pt x="28" y="0"/>
                  </a:lnTo>
                  <a:lnTo>
                    <a:pt x="18" y="2"/>
                  </a:lnTo>
                  <a:lnTo>
                    <a:pt x="10" y="6"/>
                  </a:lnTo>
                  <a:lnTo>
                    <a:pt x="6" y="10"/>
                  </a:lnTo>
                  <a:lnTo>
                    <a:pt x="2" y="16"/>
                  </a:lnTo>
                  <a:lnTo>
                    <a:pt x="0" y="22"/>
                  </a:lnTo>
                  <a:lnTo>
                    <a:pt x="0" y="28"/>
                  </a:lnTo>
                  <a:lnTo>
                    <a:pt x="0" y="34"/>
                  </a:lnTo>
                  <a:lnTo>
                    <a:pt x="2" y="40"/>
                  </a:lnTo>
                  <a:lnTo>
                    <a:pt x="6" y="44"/>
                  </a:lnTo>
                  <a:lnTo>
                    <a:pt x="10" y="48"/>
                  </a:lnTo>
                  <a:lnTo>
                    <a:pt x="18" y="52"/>
                  </a:lnTo>
                  <a:lnTo>
                    <a:pt x="28" y="54"/>
                  </a:lnTo>
                  <a:lnTo>
                    <a:pt x="38" y="52"/>
                  </a:lnTo>
                  <a:lnTo>
                    <a:pt x="48" y="46"/>
                  </a:lnTo>
                  <a:lnTo>
                    <a:pt x="52" y="38"/>
                  </a:lnTo>
                  <a:lnTo>
                    <a:pt x="54" y="26"/>
                  </a:lnTo>
                  <a:lnTo>
                    <a:pt x="52" y="16"/>
                  </a:lnTo>
                  <a:lnTo>
                    <a:pt x="48" y="8"/>
                  </a:lnTo>
                  <a:lnTo>
                    <a:pt x="38" y="2"/>
                  </a:lnTo>
                  <a:lnTo>
                    <a:pt x="28" y="0"/>
                  </a:lnTo>
                  <a:close/>
                  <a:moveTo>
                    <a:pt x="26" y="2"/>
                  </a:moveTo>
                  <a:lnTo>
                    <a:pt x="26" y="2"/>
                  </a:lnTo>
                  <a:lnTo>
                    <a:pt x="34" y="4"/>
                  </a:lnTo>
                  <a:lnTo>
                    <a:pt x="42" y="10"/>
                  </a:lnTo>
                  <a:lnTo>
                    <a:pt x="48" y="18"/>
                  </a:lnTo>
                  <a:lnTo>
                    <a:pt x="50" y="30"/>
                  </a:lnTo>
                  <a:lnTo>
                    <a:pt x="48" y="38"/>
                  </a:lnTo>
                  <a:lnTo>
                    <a:pt x="44" y="46"/>
                  </a:lnTo>
                  <a:lnTo>
                    <a:pt x="38" y="50"/>
                  </a:lnTo>
                  <a:lnTo>
                    <a:pt x="28" y="52"/>
                  </a:lnTo>
                  <a:lnTo>
                    <a:pt x="20" y="50"/>
                  </a:lnTo>
                  <a:lnTo>
                    <a:pt x="12" y="44"/>
                  </a:lnTo>
                  <a:lnTo>
                    <a:pt x="8" y="36"/>
                  </a:lnTo>
                  <a:lnTo>
                    <a:pt x="6" y="24"/>
                  </a:lnTo>
                  <a:lnTo>
                    <a:pt x="8" y="16"/>
                  </a:lnTo>
                  <a:lnTo>
                    <a:pt x="12" y="8"/>
                  </a:lnTo>
                  <a:lnTo>
                    <a:pt x="18" y="4"/>
                  </a:lnTo>
                  <a:lnTo>
                    <a:pt x="26" y="2"/>
                  </a:lnTo>
                  <a:close/>
                </a:path>
              </a:pathLst>
            </a:custGeom>
            <a:solidFill>
              <a:schemeClr val="tx1"/>
            </a:solidFill>
            <a:ln>
              <a:noFill/>
            </a:ln>
            <a:extLst>
              <a:ext uri="{91240B29-F687-4F45-9708-019B960494DF}">
                <a14:hiddenLine xmlns:a14="http://schemas.microsoft.com/office/drawing/2010/main" w="3175" cmpd="sng">
                  <a:solidFill>
                    <a:schemeClr val="tx1"/>
                  </a:solidFill>
                  <a:round/>
                  <a:headEnd/>
                  <a:tailEnd/>
                </a14:hiddenLine>
              </a:ext>
            </a:extLst>
          </p:spPr>
          <p:txBody>
            <a:bodyPr/>
            <a:lstStyle/>
            <a:p>
              <a:endParaRPr lang="en-US" dirty="0">
                <a:latin typeface="Calibri" pitchFamily="34" charset="0"/>
              </a:endParaRPr>
            </a:p>
          </p:txBody>
        </p:sp>
        <p:sp>
          <p:nvSpPr>
            <p:cNvPr id="34" name="Freeform 33"/>
            <p:cNvSpPr>
              <a:spLocks/>
            </p:cNvSpPr>
            <p:nvPr/>
          </p:nvSpPr>
          <p:spPr bwMode="auto">
            <a:xfrm>
              <a:off x="1346" y="1184"/>
              <a:ext cx="30" cy="41"/>
            </a:xfrm>
            <a:custGeom>
              <a:avLst/>
              <a:gdLst>
                <a:gd name="T0" fmla="*/ 9 w 52"/>
                <a:gd name="T1" fmla="*/ 8 h 70"/>
                <a:gd name="T2" fmla="*/ 12 w 52"/>
                <a:gd name="T3" fmla="*/ 2 h 70"/>
                <a:gd name="T4" fmla="*/ 13 w 52"/>
                <a:gd name="T5" fmla="*/ 2 h 70"/>
                <a:gd name="T6" fmla="*/ 14 w 52"/>
                <a:gd name="T7" fmla="*/ 1 h 70"/>
                <a:gd name="T8" fmla="*/ 14 w 52"/>
                <a:gd name="T9" fmla="*/ 1 h 70"/>
                <a:gd name="T10" fmla="*/ 13 w 52"/>
                <a:gd name="T11" fmla="*/ 1 h 70"/>
                <a:gd name="T12" fmla="*/ 8 w 52"/>
                <a:gd name="T13" fmla="*/ 1 h 70"/>
                <a:gd name="T14" fmla="*/ 3 w 52"/>
                <a:gd name="T15" fmla="*/ 1 h 70"/>
                <a:gd name="T16" fmla="*/ 1 w 52"/>
                <a:gd name="T17" fmla="*/ 0 h 70"/>
                <a:gd name="T18" fmla="*/ 0 w 52"/>
                <a:gd name="T19" fmla="*/ 1 h 70"/>
                <a:gd name="T20" fmla="*/ 1 w 52"/>
                <a:gd name="T21" fmla="*/ 2 h 70"/>
                <a:gd name="T22" fmla="*/ 3 w 52"/>
                <a:gd name="T23" fmla="*/ 2 h 70"/>
                <a:gd name="T24" fmla="*/ 5 w 52"/>
                <a:gd name="T25" fmla="*/ 4 h 70"/>
                <a:gd name="T26" fmla="*/ 6 w 52"/>
                <a:gd name="T27" fmla="*/ 8 h 70"/>
                <a:gd name="T28" fmla="*/ 6 w 52"/>
                <a:gd name="T29" fmla="*/ 33 h 70"/>
                <a:gd name="T30" fmla="*/ 3 w 52"/>
                <a:gd name="T31" fmla="*/ 39 h 70"/>
                <a:gd name="T32" fmla="*/ 2 w 52"/>
                <a:gd name="T33" fmla="*/ 40 h 70"/>
                <a:gd name="T34" fmla="*/ 1 w 52"/>
                <a:gd name="T35" fmla="*/ 41 h 70"/>
                <a:gd name="T36" fmla="*/ 2 w 52"/>
                <a:gd name="T37" fmla="*/ 41 h 70"/>
                <a:gd name="T38" fmla="*/ 3 w 52"/>
                <a:gd name="T39" fmla="*/ 41 h 70"/>
                <a:gd name="T40" fmla="*/ 9 w 52"/>
                <a:gd name="T41" fmla="*/ 41 h 70"/>
                <a:gd name="T42" fmla="*/ 15 w 52"/>
                <a:gd name="T43" fmla="*/ 41 h 70"/>
                <a:gd name="T44" fmla="*/ 21 w 52"/>
                <a:gd name="T45" fmla="*/ 41 h 70"/>
                <a:gd name="T46" fmla="*/ 28 w 52"/>
                <a:gd name="T47" fmla="*/ 39 h 70"/>
                <a:gd name="T48" fmla="*/ 30 w 52"/>
                <a:gd name="T49" fmla="*/ 36 h 70"/>
                <a:gd name="T50" fmla="*/ 30 w 52"/>
                <a:gd name="T51" fmla="*/ 34 h 70"/>
                <a:gd name="T52" fmla="*/ 30 w 52"/>
                <a:gd name="T53" fmla="*/ 33 h 70"/>
                <a:gd name="T54" fmla="*/ 29 w 52"/>
                <a:gd name="T55" fmla="*/ 34 h 70"/>
                <a:gd name="T56" fmla="*/ 24 w 52"/>
                <a:gd name="T57" fmla="*/ 37 h 70"/>
                <a:gd name="T58" fmla="*/ 14 w 52"/>
                <a:gd name="T59" fmla="*/ 39 h 70"/>
                <a:gd name="T60" fmla="*/ 12 w 52"/>
                <a:gd name="T61" fmla="*/ 39 h 70"/>
                <a:gd name="T62" fmla="*/ 10 w 52"/>
                <a:gd name="T63" fmla="*/ 37 h 70"/>
                <a:gd name="T64" fmla="*/ 9 w 52"/>
                <a:gd name="T65" fmla="*/ 8 h 70"/>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52" h="70">
                  <a:moveTo>
                    <a:pt x="16" y="14"/>
                  </a:moveTo>
                  <a:lnTo>
                    <a:pt x="16" y="14"/>
                  </a:lnTo>
                  <a:lnTo>
                    <a:pt x="18" y="6"/>
                  </a:lnTo>
                  <a:lnTo>
                    <a:pt x="20" y="4"/>
                  </a:lnTo>
                  <a:lnTo>
                    <a:pt x="22" y="4"/>
                  </a:lnTo>
                  <a:lnTo>
                    <a:pt x="24" y="2"/>
                  </a:lnTo>
                  <a:lnTo>
                    <a:pt x="22" y="2"/>
                  </a:lnTo>
                  <a:lnTo>
                    <a:pt x="14" y="2"/>
                  </a:lnTo>
                  <a:lnTo>
                    <a:pt x="6" y="2"/>
                  </a:lnTo>
                  <a:lnTo>
                    <a:pt x="2" y="0"/>
                  </a:lnTo>
                  <a:lnTo>
                    <a:pt x="0" y="2"/>
                  </a:lnTo>
                  <a:lnTo>
                    <a:pt x="2" y="4"/>
                  </a:lnTo>
                  <a:lnTo>
                    <a:pt x="6" y="4"/>
                  </a:lnTo>
                  <a:lnTo>
                    <a:pt x="8" y="6"/>
                  </a:lnTo>
                  <a:lnTo>
                    <a:pt x="10" y="8"/>
                  </a:lnTo>
                  <a:lnTo>
                    <a:pt x="10" y="14"/>
                  </a:lnTo>
                  <a:lnTo>
                    <a:pt x="10" y="56"/>
                  </a:lnTo>
                  <a:lnTo>
                    <a:pt x="8" y="64"/>
                  </a:lnTo>
                  <a:lnTo>
                    <a:pt x="6" y="66"/>
                  </a:lnTo>
                  <a:lnTo>
                    <a:pt x="4" y="68"/>
                  </a:lnTo>
                  <a:lnTo>
                    <a:pt x="2" y="70"/>
                  </a:lnTo>
                  <a:lnTo>
                    <a:pt x="4" y="70"/>
                  </a:lnTo>
                  <a:lnTo>
                    <a:pt x="6" y="70"/>
                  </a:lnTo>
                  <a:lnTo>
                    <a:pt x="16" y="70"/>
                  </a:lnTo>
                  <a:lnTo>
                    <a:pt x="26" y="70"/>
                  </a:lnTo>
                  <a:lnTo>
                    <a:pt x="36" y="70"/>
                  </a:lnTo>
                  <a:lnTo>
                    <a:pt x="44" y="68"/>
                  </a:lnTo>
                  <a:lnTo>
                    <a:pt x="48" y="66"/>
                  </a:lnTo>
                  <a:lnTo>
                    <a:pt x="52" y="62"/>
                  </a:lnTo>
                  <a:lnTo>
                    <a:pt x="52" y="58"/>
                  </a:lnTo>
                  <a:lnTo>
                    <a:pt x="52" y="56"/>
                  </a:lnTo>
                  <a:lnTo>
                    <a:pt x="50" y="58"/>
                  </a:lnTo>
                  <a:lnTo>
                    <a:pt x="48" y="62"/>
                  </a:lnTo>
                  <a:lnTo>
                    <a:pt x="42" y="64"/>
                  </a:lnTo>
                  <a:lnTo>
                    <a:pt x="34" y="66"/>
                  </a:lnTo>
                  <a:lnTo>
                    <a:pt x="24" y="66"/>
                  </a:lnTo>
                  <a:lnTo>
                    <a:pt x="20" y="66"/>
                  </a:lnTo>
                  <a:lnTo>
                    <a:pt x="18" y="64"/>
                  </a:lnTo>
                  <a:lnTo>
                    <a:pt x="16" y="56"/>
                  </a:lnTo>
                  <a:lnTo>
                    <a:pt x="16" y="14"/>
                  </a:lnTo>
                  <a:close/>
                </a:path>
              </a:pathLst>
            </a:custGeom>
            <a:solidFill>
              <a:schemeClr val="tx1"/>
            </a:solidFill>
            <a:ln>
              <a:noFill/>
            </a:ln>
            <a:extLst>
              <a:ext uri="{91240B29-F687-4F45-9708-019B960494DF}">
                <a14:hiddenLine xmlns:a14="http://schemas.microsoft.com/office/drawing/2010/main" w="3175" cmpd="sng">
                  <a:solidFill>
                    <a:schemeClr val="tx1"/>
                  </a:solidFill>
                  <a:round/>
                  <a:headEnd/>
                  <a:tailEnd/>
                </a14:hiddenLine>
              </a:ext>
            </a:extLst>
          </p:spPr>
          <p:txBody>
            <a:bodyPr/>
            <a:lstStyle/>
            <a:p>
              <a:endParaRPr lang="en-US" dirty="0">
                <a:latin typeface="Calibri" pitchFamily="34" charset="0"/>
              </a:endParaRPr>
            </a:p>
          </p:txBody>
        </p:sp>
        <p:sp>
          <p:nvSpPr>
            <p:cNvPr id="35" name="Freeform 34"/>
            <p:cNvSpPr>
              <a:spLocks/>
            </p:cNvSpPr>
            <p:nvPr/>
          </p:nvSpPr>
          <p:spPr bwMode="auto">
            <a:xfrm>
              <a:off x="1376" y="1194"/>
              <a:ext cx="23" cy="31"/>
            </a:xfrm>
            <a:custGeom>
              <a:avLst/>
              <a:gdLst>
                <a:gd name="T0" fmla="*/ 7 w 40"/>
                <a:gd name="T1" fmla="*/ 5 h 54"/>
                <a:gd name="T2" fmla="*/ 9 w 40"/>
                <a:gd name="T3" fmla="*/ 2 h 54"/>
                <a:gd name="T4" fmla="*/ 13 w 40"/>
                <a:gd name="T5" fmla="*/ 2 h 54"/>
                <a:gd name="T6" fmla="*/ 20 w 40"/>
                <a:gd name="T7" fmla="*/ 5 h 54"/>
                <a:gd name="T8" fmla="*/ 20 w 40"/>
                <a:gd name="T9" fmla="*/ 6 h 54"/>
                <a:gd name="T10" fmla="*/ 20 w 40"/>
                <a:gd name="T11" fmla="*/ 7 h 54"/>
                <a:gd name="T12" fmla="*/ 21 w 40"/>
                <a:gd name="T13" fmla="*/ 5 h 54"/>
                <a:gd name="T14" fmla="*/ 21 w 40"/>
                <a:gd name="T15" fmla="*/ 1 h 54"/>
                <a:gd name="T16" fmla="*/ 21 w 40"/>
                <a:gd name="T17" fmla="*/ 1 h 54"/>
                <a:gd name="T18" fmla="*/ 21 w 40"/>
                <a:gd name="T19" fmla="*/ 0 h 54"/>
                <a:gd name="T20" fmla="*/ 20 w 40"/>
                <a:gd name="T21" fmla="*/ 0 h 54"/>
                <a:gd name="T22" fmla="*/ 9 w 40"/>
                <a:gd name="T23" fmla="*/ 1 h 54"/>
                <a:gd name="T24" fmla="*/ 2 w 40"/>
                <a:gd name="T25" fmla="*/ 0 h 54"/>
                <a:gd name="T26" fmla="*/ 1 w 40"/>
                <a:gd name="T27" fmla="*/ 0 h 54"/>
                <a:gd name="T28" fmla="*/ 0 w 40"/>
                <a:gd name="T29" fmla="*/ 1 h 54"/>
                <a:gd name="T30" fmla="*/ 0 w 40"/>
                <a:gd name="T31" fmla="*/ 1 h 54"/>
                <a:gd name="T32" fmla="*/ 3 w 40"/>
                <a:gd name="T33" fmla="*/ 2 h 54"/>
                <a:gd name="T34" fmla="*/ 3 w 40"/>
                <a:gd name="T35" fmla="*/ 7 h 54"/>
                <a:gd name="T36" fmla="*/ 3 w 40"/>
                <a:gd name="T37" fmla="*/ 24 h 54"/>
                <a:gd name="T38" fmla="*/ 2 w 40"/>
                <a:gd name="T39" fmla="*/ 30 h 54"/>
                <a:gd name="T40" fmla="*/ 1 w 40"/>
                <a:gd name="T41" fmla="*/ 30 h 54"/>
                <a:gd name="T42" fmla="*/ 1 w 40"/>
                <a:gd name="T43" fmla="*/ 31 h 54"/>
                <a:gd name="T44" fmla="*/ 2 w 40"/>
                <a:gd name="T45" fmla="*/ 31 h 54"/>
                <a:gd name="T46" fmla="*/ 8 w 40"/>
                <a:gd name="T47" fmla="*/ 31 h 54"/>
                <a:gd name="T48" fmla="*/ 15 w 40"/>
                <a:gd name="T49" fmla="*/ 31 h 54"/>
                <a:gd name="T50" fmla="*/ 17 w 40"/>
                <a:gd name="T51" fmla="*/ 31 h 54"/>
                <a:gd name="T52" fmla="*/ 20 w 40"/>
                <a:gd name="T53" fmla="*/ 31 h 54"/>
                <a:gd name="T54" fmla="*/ 21 w 40"/>
                <a:gd name="T55" fmla="*/ 29 h 54"/>
                <a:gd name="T56" fmla="*/ 23 w 40"/>
                <a:gd name="T57" fmla="*/ 25 h 54"/>
                <a:gd name="T58" fmla="*/ 23 w 40"/>
                <a:gd name="T59" fmla="*/ 24 h 54"/>
                <a:gd name="T60" fmla="*/ 22 w 40"/>
                <a:gd name="T61" fmla="*/ 25 h 54"/>
                <a:gd name="T62" fmla="*/ 21 w 40"/>
                <a:gd name="T63" fmla="*/ 26 h 54"/>
                <a:gd name="T64" fmla="*/ 18 w 40"/>
                <a:gd name="T65" fmla="*/ 28 h 54"/>
                <a:gd name="T66" fmla="*/ 10 w 40"/>
                <a:gd name="T67" fmla="*/ 29 h 54"/>
                <a:gd name="T68" fmla="*/ 8 w 40"/>
                <a:gd name="T69" fmla="*/ 29 h 54"/>
                <a:gd name="T70" fmla="*/ 7 w 40"/>
                <a:gd name="T71" fmla="*/ 25 h 54"/>
                <a:gd name="T72" fmla="*/ 7 w 40"/>
                <a:gd name="T73" fmla="*/ 17 h 54"/>
                <a:gd name="T74" fmla="*/ 7 w 40"/>
                <a:gd name="T75" fmla="*/ 17 h 54"/>
                <a:gd name="T76" fmla="*/ 8 w 40"/>
                <a:gd name="T77" fmla="*/ 16 h 54"/>
                <a:gd name="T78" fmla="*/ 14 w 40"/>
                <a:gd name="T79" fmla="*/ 16 h 54"/>
                <a:gd name="T80" fmla="*/ 16 w 40"/>
                <a:gd name="T81" fmla="*/ 16 h 54"/>
                <a:gd name="T82" fmla="*/ 17 w 40"/>
                <a:gd name="T83" fmla="*/ 17 h 54"/>
                <a:gd name="T84" fmla="*/ 17 w 40"/>
                <a:gd name="T85" fmla="*/ 18 h 54"/>
                <a:gd name="T86" fmla="*/ 18 w 40"/>
                <a:gd name="T87" fmla="*/ 20 h 54"/>
                <a:gd name="T88" fmla="*/ 18 w 40"/>
                <a:gd name="T89" fmla="*/ 20 h 54"/>
                <a:gd name="T90" fmla="*/ 18 w 40"/>
                <a:gd name="T91" fmla="*/ 18 h 54"/>
                <a:gd name="T92" fmla="*/ 18 w 40"/>
                <a:gd name="T93" fmla="*/ 16 h 54"/>
                <a:gd name="T94" fmla="*/ 18 w 40"/>
                <a:gd name="T95" fmla="*/ 13 h 54"/>
                <a:gd name="T96" fmla="*/ 18 w 40"/>
                <a:gd name="T97" fmla="*/ 11 h 54"/>
                <a:gd name="T98" fmla="*/ 18 w 40"/>
                <a:gd name="T99" fmla="*/ 11 h 54"/>
                <a:gd name="T100" fmla="*/ 17 w 40"/>
                <a:gd name="T101" fmla="*/ 11 h 54"/>
                <a:gd name="T102" fmla="*/ 16 w 40"/>
                <a:gd name="T103" fmla="*/ 14 h 54"/>
                <a:gd name="T104" fmla="*/ 12 w 40"/>
                <a:gd name="T105" fmla="*/ 15 h 54"/>
                <a:gd name="T106" fmla="*/ 8 w 40"/>
                <a:gd name="T107" fmla="*/ 15 h 54"/>
                <a:gd name="T108" fmla="*/ 7 w 40"/>
                <a:gd name="T109" fmla="*/ 13 h 54"/>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40" h="54">
                  <a:moveTo>
                    <a:pt x="12" y="8"/>
                  </a:moveTo>
                  <a:lnTo>
                    <a:pt x="12" y="8"/>
                  </a:lnTo>
                  <a:lnTo>
                    <a:pt x="14" y="4"/>
                  </a:lnTo>
                  <a:lnTo>
                    <a:pt x="16" y="4"/>
                  </a:lnTo>
                  <a:lnTo>
                    <a:pt x="22" y="4"/>
                  </a:lnTo>
                  <a:lnTo>
                    <a:pt x="32" y="6"/>
                  </a:lnTo>
                  <a:lnTo>
                    <a:pt x="34" y="8"/>
                  </a:lnTo>
                  <a:lnTo>
                    <a:pt x="34" y="10"/>
                  </a:lnTo>
                  <a:lnTo>
                    <a:pt x="34" y="12"/>
                  </a:lnTo>
                  <a:lnTo>
                    <a:pt x="36" y="10"/>
                  </a:lnTo>
                  <a:lnTo>
                    <a:pt x="36" y="8"/>
                  </a:lnTo>
                  <a:lnTo>
                    <a:pt x="36" y="6"/>
                  </a:lnTo>
                  <a:lnTo>
                    <a:pt x="36" y="2"/>
                  </a:lnTo>
                  <a:lnTo>
                    <a:pt x="36" y="0"/>
                  </a:lnTo>
                  <a:lnTo>
                    <a:pt x="34" y="0"/>
                  </a:lnTo>
                  <a:lnTo>
                    <a:pt x="16" y="2"/>
                  </a:lnTo>
                  <a:lnTo>
                    <a:pt x="4" y="0"/>
                  </a:lnTo>
                  <a:lnTo>
                    <a:pt x="2" y="0"/>
                  </a:lnTo>
                  <a:lnTo>
                    <a:pt x="0" y="2"/>
                  </a:lnTo>
                  <a:lnTo>
                    <a:pt x="4" y="4"/>
                  </a:lnTo>
                  <a:lnTo>
                    <a:pt x="6" y="4"/>
                  </a:lnTo>
                  <a:lnTo>
                    <a:pt x="6" y="12"/>
                  </a:lnTo>
                  <a:lnTo>
                    <a:pt x="6" y="42"/>
                  </a:lnTo>
                  <a:lnTo>
                    <a:pt x="6" y="50"/>
                  </a:lnTo>
                  <a:lnTo>
                    <a:pt x="4" y="52"/>
                  </a:lnTo>
                  <a:lnTo>
                    <a:pt x="2" y="52"/>
                  </a:lnTo>
                  <a:lnTo>
                    <a:pt x="2" y="54"/>
                  </a:lnTo>
                  <a:lnTo>
                    <a:pt x="4" y="54"/>
                  </a:lnTo>
                  <a:lnTo>
                    <a:pt x="14" y="54"/>
                  </a:lnTo>
                  <a:lnTo>
                    <a:pt x="26" y="54"/>
                  </a:lnTo>
                  <a:lnTo>
                    <a:pt x="30" y="54"/>
                  </a:lnTo>
                  <a:lnTo>
                    <a:pt x="34" y="54"/>
                  </a:lnTo>
                  <a:lnTo>
                    <a:pt x="36" y="50"/>
                  </a:lnTo>
                  <a:lnTo>
                    <a:pt x="40" y="48"/>
                  </a:lnTo>
                  <a:lnTo>
                    <a:pt x="40" y="44"/>
                  </a:lnTo>
                  <a:lnTo>
                    <a:pt x="40" y="42"/>
                  </a:lnTo>
                  <a:lnTo>
                    <a:pt x="38" y="44"/>
                  </a:lnTo>
                  <a:lnTo>
                    <a:pt x="36" y="46"/>
                  </a:lnTo>
                  <a:lnTo>
                    <a:pt x="32" y="48"/>
                  </a:lnTo>
                  <a:lnTo>
                    <a:pt x="26" y="50"/>
                  </a:lnTo>
                  <a:lnTo>
                    <a:pt x="18" y="50"/>
                  </a:lnTo>
                  <a:lnTo>
                    <a:pt x="14" y="50"/>
                  </a:lnTo>
                  <a:lnTo>
                    <a:pt x="12" y="44"/>
                  </a:lnTo>
                  <a:lnTo>
                    <a:pt x="12" y="32"/>
                  </a:lnTo>
                  <a:lnTo>
                    <a:pt x="12" y="30"/>
                  </a:lnTo>
                  <a:lnTo>
                    <a:pt x="14" y="28"/>
                  </a:lnTo>
                  <a:lnTo>
                    <a:pt x="16" y="28"/>
                  </a:lnTo>
                  <a:lnTo>
                    <a:pt x="24" y="28"/>
                  </a:lnTo>
                  <a:lnTo>
                    <a:pt x="28" y="28"/>
                  </a:lnTo>
                  <a:lnTo>
                    <a:pt x="30" y="30"/>
                  </a:lnTo>
                  <a:lnTo>
                    <a:pt x="30" y="32"/>
                  </a:lnTo>
                  <a:lnTo>
                    <a:pt x="32" y="34"/>
                  </a:lnTo>
                  <a:lnTo>
                    <a:pt x="32" y="32"/>
                  </a:lnTo>
                  <a:lnTo>
                    <a:pt x="32" y="28"/>
                  </a:lnTo>
                  <a:lnTo>
                    <a:pt x="32" y="22"/>
                  </a:lnTo>
                  <a:lnTo>
                    <a:pt x="32" y="20"/>
                  </a:lnTo>
                  <a:lnTo>
                    <a:pt x="30" y="20"/>
                  </a:lnTo>
                  <a:lnTo>
                    <a:pt x="30" y="24"/>
                  </a:lnTo>
                  <a:lnTo>
                    <a:pt x="28" y="24"/>
                  </a:lnTo>
                  <a:lnTo>
                    <a:pt x="20" y="26"/>
                  </a:lnTo>
                  <a:lnTo>
                    <a:pt x="14" y="26"/>
                  </a:lnTo>
                  <a:lnTo>
                    <a:pt x="12" y="24"/>
                  </a:lnTo>
                  <a:lnTo>
                    <a:pt x="12" y="22"/>
                  </a:lnTo>
                  <a:lnTo>
                    <a:pt x="12" y="8"/>
                  </a:lnTo>
                  <a:close/>
                </a:path>
              </a:pathLst>
            </a:custGeom>
            <a:solidFill>
              <a:schemeClr val="tx1"/>
            </a:solidFill>
            <a:ln>
              <a:noFill/>
            </a:ln>
            <a:extLst>
              <a:ext uri="{91240B29-F687-4F45-9708-019B960494DF}">
                <a14:hiddenLine xmlns:a14="http://schemas.microsoft.com/office/drawing/2010/main" w="3175" cmpd="sng">
                  <a:solidFill>
                    <a:schemeClr val="tx1"/>
                  </a:solidFill>
                  <a:round/>
                  <a:headEnd/>
                  <a:tailEnd/>
                </a14:hiddenLine>
              </a:ext>
            </a:extLst>
          </p:spPr>
          <p:txBody>
            <a:bodyPr/>
            <a:lstStyle/>
            <a:p>
              <a:endParaRPr lang="en-US" dirty="0">
                <a:latin typeface="Calibri" pitchFamily="34" charset="0"/>
              </a:endParaRPr>
            </a:p>
          </p:txBody>
        </p:sp>
        <p:sp>
          <p:nvSpPr>
            <p:cNvPr id="36" name="Freeform 35"/>
            <p:cNvSpPr>
              <a:spLocks/>
            </p:cNvSpPr>
            <p:nvPr/>
          </p:nvSpPr>
          <p:spPr bwMode="auto">
            <a:xfrm>
              <a:off x="1401" y="1194"/>
              <a:ext cx="30" cy="31"/>
            </a:xfrm>
            <a:custGeom>
              <a:avLst/>
              <a:gdLst>
                <a:gd name="T0" fmla="*/ 24 w 52"/>
                <a:gd name="T1" fmla="*/ 23 h 54"/>
                <a:gd name="T2" fmla="*/ 24 w 52"/>
                <a:gd name="T3" fmla="*/ 26 h 54"/>
                <a:gd name="T4" fmla="*/ 16 w 52"/>
                <a:gd name="T5" fmla="*/ 30 h 54"/>
                <a:gd name="T6" fmla="*/ 12 w 52"/>
                <a:gd name="T7" fmla="*/ 29 h 54"/>
                <a:gd name="T8" fmla="*/ 5 w 52"/>
                <a:gd name="T9" fmla="*/ 21 h 54"/>
                <a:gd name="T10" fmla="*/ 3 w 52"/>
                <a:gd name="T11" fmla="*/ 15 h 54"/>
                <a:gd name="T12" fmla="*/ 7 w 52"/>
                <a:gd name="T13" fmla="*/ 5 h 54"/>
                <a:gd name="T14" fmla="*/ 15 w 52"/>
                <a:gd name="T15" fmla="*/ 1 h 54"/>
                <a:gd name="T16" fmla="*/ 18 w 52"/>
                <a:gd name="T17" fmla="*/ 2 h 54"/>
                <a:gd name="T18" fmla="*/ 25 w 52"/>
                <a:gd name="T19" fmla="*/ 6 h 54"/>
                <a:gd name="T20" fmla="*/ 28 w 52"/>
                <a:gd name="T21" fmla="*/ 9 h 54"/>
                <a:gd name="T22" fmla="*/ 28 w 52"/>
                <a:gd name="T23" fmla="*/ 9 h 54"/>
                <a:gd name="T24" fmla="*/ 29 w 52"/>
                <a:gd name="T25" fmla="*/ 9 h 54"/>
                <a:gd name="T26" fmla="*/ 29 w 52"/>
                <a:gd name="T27" fmla="*/ 8 h 54"/>
                <a:gd name="T28" fmla="*/ 28 w 52"/>
                <a:gd name="T29" fmla="*/ 3 h 54"/>
                <a:gd name="T30" fmla="*/ 28 w 52"/>
                <a:gd name="T31" fmla="*/ 2 h 54"/>
                <a:gd name="T32" fmla="*/ 27 w 52"/>
                <a:gd name="T33" fmla="*/ 2 h 54"/>
                <a:gd name="T34" fmla="*/ 27 w 52"/>
                <a:gd name="T35" fmla="*/ 3 h 54"/>
                <a:gd name="T36" fmla="*/ 25 w 52"/>
                <a:gd name="T37" fmla="*/ 2 h 54"/>
                <a:gd name="T38" fmla="*/ 15 w 52"/>
                <a:gd name="T39" fmla="*/ 0 h 54"/>
                <a:gd name="T40" fmla="*/ 9 w 52"/>
                <a:gd name="T41" fmla="*/ 1 h 54"/>
                <a:gd name="T42" fmla="*/ 1 w 52"/>
                <a:gd name="T43" fmla="*/ 10 h 54"/>
                <a:gd name="T44" fmla="*/ 0 w 52"/>
                <a:gd name="T45" fmla="*/ 16 h 54"/>
                <a:gd name="T46" fmla="*/ 2 w 52"/>
                <a:gd name="T47" fmla="*/ 25 h 54"/>
                <a:gd name="T48" fmla="*/ 5 w 52"/>
                <a:gd name="T49" fmla="*/ 28 h 54"/>
                <a:gd name="T50" fmla="*/ 15 w 52"/>
                <a:gd name="T51" fmla="*/ 31 h 54"/>
                <a:gd name="T52" fmla="*/ 20 w 52"/>
                <a:gd name="T53" fmla="*/ 31 h 54"/>
                <a:gd name="T54" fmla="*/ 24 w 52"/>
                <a:gd name="T55" fmla="*/ 29 h 54"/>
                <a:gd name="T56" fmla="*/ 28 w 52"/>
                <a:gd name="T57" fmla="*/ 28 h 54"/>
                <a:gd name="T58" fmla="*/ 28 w 52"/>
                <a:gd name="T59" fmla="*/ 26 h 54"/>
                <a:gd name="T60" fmla="*/ 28 w 52"/>
                <a:gd name="T61" fmla="*/ 18 h 54"/>
                <a:gd name="T62" fmla="*/ 29 w 52"/>
                <a:gd name="T63" fmla="*/ 16 h 54"/>
                <a:gd name="T64" fmla="*/ 30 w 52"/>
                <a:gd name="T65" fmla="*/ 16 h 54"/>
                <a:gd name="T66" fmla="*/ 30 w 52"/>
                <a:gd name="T67" fmla="*/ 15 h 54"/>
                <a:gd name="T68" fmla="*/ 30 w 52"/>
                <a:gd name="T69" fmla="*/ 15 h 54"/>
                <a:gd name="T70" fmla="*/ 23 w 52"/>
                <a:gd name="T71" fmla="*/ 15 h 54"/>
                <a:gd name="T72" fmla="*/ 22 w 52"/>
                <a:gd name="T73" fmla="*/ 15 h 54"/>
                <a:gd name="T74" fmla="*/ 22 w 52"/>
                <a:gd name="T75" fmla="*/ 15 h 54"/>
                <a:gd name="T76" fmla="*/ 21 w 52"/>
                <a:gd name="T77" fmla="*/ 15 h 54"/>
                <a:gd name="T78" fmla="*/ 22 w 52"/>
                <a:gd name="T79" fmla="*/ 16 h 54"/>
                <a:gd name="T80" fmla="*/ 24 w 52"/>
                <a:gd name="T81" fmla="*/ 20 h 54"/>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52" h="54">
                  <a:moveTo>
                    <a:pt x="42" y="40"/>
                  </a:moveTo>
                  <a:lnTo>
                    <a:pt x="42" y="40"/>
                  </a:lnTo>
                  <a:lnTo>
                    <a:pt x="42" y="46"/>
                  </a:lnTo>
                  <a:lnTo>
                    <a:pt x="36" y="50"/>
                  </a:lnTo>
                  <a:lnTo>
                    <a:pt x="28" y="52"/>
                  </a:lnTo>
                  <a:lnTo>
                    <a:pt x="20" y="50"/>
                  </a:lnTo>
                  <a:lnTo>
                    <a:pt x="12" y="44"/>
                  </a:lnTo>
                  <a:lnTo>
                    <a:pt x="8" y="36"/>
                  </a:lnTo>
                  <a:lnTo>
                    <a:pt x="6" y="26"/>
                  </a:lnTo>
                  <a:lnTo>
                    <a:pt x="8" y="16"/>
                  </a:lnTo>
                  <a:lnTo>
                    <a:pt x="12" y="8"/>
                  </a:lnTo>
                  <a:lnTo>
                    <a:pt x="18" y="4"/>
                  </a:lnTo>
                  <a:lnTo>
                    <a:pt x="26" y="2"/>
                  </a:lnTo>
                  <a:lnTo>
                    <a:pt x="32" y="4"/>
                  </a:lnTo>
                  <a:lnTo>
                    <a:pt x="38" y="6"/>
                  </a:lnTo>
                  <a:lnTo>
                    <a:pt x="44" y="10"/>
                  </a:lnTo>
                  <a:lnTo>
                    <a:pt x="48" y="16"/>
                  </a:lnTo>
                  <a:lnTo>
                    <a:pt x="50" y="16"/>
                  </a:lnTo>
                  <a:lnTo>
                    <a:pt x="50" y="14"/>
                  </a:lnTo>
                  <a:lnTo>
                    <a:pt x="48" y="6"/>
                  </a:lnTo>
                  <a:lnTo>
                    <a:pt x="48" y="4"/>
                  </a:lnTo>
                  <a:lnTo>
                    <a:pt x="46" y="4"/>
                  </a:lnTo>
                  <a:lnTo>
                    <a:pt x="46" y="6"/>
                  </a:lnTo>
                  <a:lnTo>
                    <a:pt x="44" y="4"/>
                  </a:lnTo>
                  <a:lnTo>
                    <a:pt x="36" y="2"/>
                  </a:lnTo>
                  <a:lnTo>
                    <a:pt x="26" y="0"/>
                  </a:lnTo>
                  <a:lnTo>
                    <a:pt x="16" y="2"/>
                  </a:lnTo>
                  <a:lnTo>
                    <a:pt x="8" y="8"/>
                  </a:lnTo>
                  <a:lnTo>
                    <a:pt x="2" y="18"/>
                  </a:lnTo>
                  <a:lnTo>
                    <a:pt x="0" y="28"/>
                  </a:lnTo>
                  <a:lnTo>
                    <a:pt x="2" y="40"/>
                  </a:lnTo>
                  <a:lnTo>
                    <a:pt x="4" y="44"/>
                  </a:lnTo>
                  <a:lnTo>
                    <a:pt x="8" y="48"/>
                  </a:lnTo>
                  <a:lnTo>
                    <a:pt x="16" y="52"/>
                  </a:lnTo>
                  <a:lnTo>
                    <a:pt x="26" y="54"/>
                  </a:lnTo>
                  <a:lnTo>
                    <a:pt x="34" y="54"/>
                  </a:lnTo>
                  <a:lnTo>
                    <a:pt x="42" y="50"/>
                  </a:lnTo>
                  <a:lnTo>
                    <a:pt x="48" y="48"/>
                  </a:lnTo>
                  <a:lnTo>
                    <a:pt x="48" y="46"/>
                  </a:lnTo>
                  <a:lnTo>
                    <a:pt x="48" y="44"/>
                  </a:lnTo>
                  <a:lnTo>
                    <a:pt x="48" y="32"/>
                  </a:lnTo>
                  <a:lnTo>
                    <a:pt x="50" y="28"/>
                  </a:lnTo>
                  <a:lnTo>
                    <a:pt x="52" y="28"/>
                  </a:lnTo>
                  <a:lnTo>
                    <a:pt x="52" y="26"/>
                  </a:lnTo>
                  <a:lnTo>
                    <a:pt x="40" y="26"/>
                  </a:lnTo>
                  <a:lnTo>
                    <a:pt x="38" y="26"/>
                  </a:lnTo>
                  <a:lnTo>
                    <a:pt x="36" y="26"/>
                  </a:lnTo>
                  <a:lnTo>
                    <a:pt x="38" y="28"/>
                  </a:lnTo>
                  <a:lnTo>
                    <a:pt x="42" y="28"/>
                  </a:lnTo>
                  <a:lnTo>
                    <a:pt x="42" y="34"/>
                  </a:lnTo>
                  <a:lnTo>
                    <a:pt x="42" y="40"/>
                  </a:lnTo>
                  <a:close/>
                </a:path>
              </a:pathLst>
            </a:custGeom>
            <a:solidFill>
              <a:schemeClr val="tx1"/>
            </a:solidFill>
            <a:ln>
              <a:noFill/>
            </a:ln>
            <a:extLst>
              <a:ext uri="{91240B29-F687-4F45-9708-019B960494DF}">
                <a14:hiddenLine xmlns:a14="http://schemas.microsoft.com/office/drawing/2010/main" w="3175" cmpd="sng">
                  <a:solidFill>
                    <a:schemeClr val="tx1"/>
                  </a:solidFill>
                  <a:round/>
                  <a:headEnd/>
                  <a:tailEnd/>
                </a14:hiddenLine>
              </a:ext>
            </a:extLst>
          </p:spPr>
          <p:txBody>
            <a:bodyPr/>
            <a:lstStyle/>
            <a:p>
              <a:endParaRPr lang="en-US" dirty="0">
                <a:latin typeface="Calibri" pitchFamily="34" charset="0"/>
              </a:endParaRPr>
            </a:p>
          </p:txBody>
        </p:sp>
        <p:sp>
          <p:nvSpPr>
            <p:cNvPr id="37" name="Freeform 36"/>
            <p:cNvSpPr>
              <a:spLocks noEditPoints="1"/>
            </p:cNvSpPr>
            <p:nvPr/>
          </p:nvSpPr>
          <p:spPr bwMode="auto">
            <a:xfrm>
              <a:off x="1432" y="1194"/>
              <a:ext cx="31" cy="31"/>
            </a:xfrm>
            <a:custGeom>
              <a:avLst/>
              <a:gdLst>
                <a:gd name="T0" fmla="*/ 18 w 54"/>
                <a:gd name="T1" fmla="*/ 20 h 54"/>
                <a:gd name="T2" fmla="*/ 21 w 54"/>
                <a:gd name="T3" fmla="*/ 21 h 54"/>
                <a:gd name="T4" fmla="*/ 22 w 54"/>
                <a:gd name="T5" fmla="*/ 24 h 54"/>
                <a:gd name="T6" fmla="*/ 23 w 54"/>
                <a:gd name="T7" fmla="*/ 29 h 54"/>
                <a:gd name="T8" fmla="*/ 22 w 54"/>
                <a:gd name="T9" fmla="*/ 30 h 54"/>
                <a:gd name="T10" fmla="*/ 21 w 54"/>
                <a:gd name="T11" fmla="*/ 30 h 54"/>
                <a:gd name="T12" fmla="*/ 22 w 54"/>
                <a:gd name="T13" fmla="*/ 31 h 54"/>
                <a:gd name="T14" fmla="*/ 22 w 54"/>
                <a:gd name="T15" fmla="*/ 31 h 54"/>
                <a:gd name="T16" fmla="*/ 26 w 54"/>
                <a:gd name="T17" fmla="*/ 31 h 54"/>
                <a:gd name="T18" fmla="*/ 30 w 54"/>
                <a:gd name="T19" fmla="*/ 31 h 54"/>
                <a:gd name="T20" fmla="*/ 31 w 54"/>
                <a:gd name="T21" fmla="*/ 31 h 54"/>
                <a:gd name="T22" fmla="*/ 31 w 54"/>
                <a:gd name="T23" fmla="*/ 30 h 54"/>
                <a:gd name="T24" fmla="*/ 31 w 54"/>
                <a:gd name="T25" fmla="*/ 30 h 54"/>
                <a:gd name="T26" fmla="*/ 26 w 54"/>
                <a:gd name="T27" fmla="*/ 26 h 54"/>
                <a:gd name="T28" fmla="*/ 26 w 54"/>
                <a:gd name="T29" fmla="*/ 24 h 54"/>
                <a:gd name="T30" fmla="*/ 16 w 54"/>
                <a:gd name="T31" fmla="*/ 0 h 54"/>
                <a:gd name="T32" fmla="*/ 16 w 54"/>
                <a:gd name="T33" fmla="*/ 0 h 54"/>
                <a:gd name="T34" fmla="*/ 5 w 54"/>
                <a:gd name="T35" fmla="*/ 25 h 54"/>
                <a:gd name="T36" fmla="*/ 2 w 54"/>
                <a:gd name="T37" fmla="*/ 29 h 54"/>
                <a:gd name="T38" fmla="*/ 1 w 54"/>
                <a:gd name="T39" fmla="*/ 30 h 54"/>
                <a:gd name="T40" fmla="*/ 0 w 54"/>
                <a:gd name="T41" fmla="*/ 30 h 54"/>
                <a:gd name="T42" fmla="*/ 0 w 54"/>
                <a:gd name="T43" fmla="*/ 31 h 54"/>
                <a:gd name="T44" fmla="*/ 1 w 54"/>
                <a:gd name="T45" fmla="*/ 31 h 54"/>
                <a:gd name="T46" fmla="*/ 2 w 54"/>
                <a:gd name="T47" fmla="*/ 31 h 54"/>
                <a:gd name="T48" fmla="*/ 5 w 54"/>
                <a:gd name="T49" fmla="*/ 31 h 54"/>
                <a:gd name="T50" fmla="*/ 8 w 54"/>
                <a:gd name="T51" fmla="*/ 31 h 54"/>
                <a:gd name="T52" fmla="*/ 8 w 54"/>
                <a:gd name="T53" fmla="*/ 31 h 54"/>
                <a:gd name="T54" fmla="*/ 8 w 54"/>
                <a:gd name="T55" fmla="*/ 30 h 54"/>
                <a:gd name="T56" fmla="*/ 6 w 54"/>
                <a:gd name="T57" fmla="*/ 28 h 54"/>
                <a:gd name="T58" fmla="*/ 6 w 54"/>
                <a:gd name="T59" fmla="*/ 24 h 54"/>
                <a:gd name="T60" fmla="*/ 8 w 54"/>
                <a:gd name="T61" fmla="*/ 21 h 54"/>
                <a:gd name="T62" fmla="*/ 10 w 54"/>
                <a:gd name="T63" fmla="*/ 20 h 54"/>
                <a:gd name="T64" fmla="*/ 18 w 54"/>
                <a:gd name="T65" fmla="*/ 16 h 54"/>
                <a:gd name="T66" fmla="*/ 20 w 54"/>
                <a:gd name="T67" fmla="*/ 16 h 54"/>
                <a:gd name="T68" fmla="*/ 17 w 54"/>
                <a:gd name="T69" fmla="*/ 17 h 54"/>
                <a:gd name="T70" fmla="*/ 11 w 54"/>
                <a:gd name="T71" fmla="*/ 17 h 54"/>
                <a:gd name="T72" fmla="*/ 10 w 54"/>
                <a:gd name="T73" fmla="*/ 16 h 54"/>
                <a:gd name="T74" fmla="*/ 10 w 54"/>
                <a:gd name="T75" fmla="*/ 16 h 54"/>
                <a:gd name="T76" fmla="*/ 15 w 54"/>
                <a:gd name="T77" fmla="*/ 6 h 54"/>
                <a:gd name="T78" fmla="*/ 15 w 54"/>
                <a:gd name="T79" fmla="*/ 6 h 54"/>
                <a:gd name="T80" fmla="*/ 18 w 54"/>
                <a:gd name="T81" fmla="*/ 16 h 54"/>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54" h="54">
                  <a:moveTo>
                    <a:pt x="32" y="34"/>
                  </a:moveTo>
                  <a:lnTo>
                    <a:pt x="32" y="34"/>
                  </a:lnTo>
                  <a:lnTo>
                    <a:pt x="36" y="34"/>
                  </a:lnTo>
                  <a:lnTo>
                    <a:pt x="36" y="36"/>
                  </a:lnTo>
                  <a:lnTo>
                    <a:pt x="38" y="42"/>
                  </a:lnTo>
                  <a:lnTo>
                    <a:pt x="40" y="50"/>
                  </a:lnTo>
                  <a:lnTo>
                    <a:pt x="38" y="52"/>
                  </a:lnTo>
                  <a:lnTo>
                    <a:pt x="36" y="52"/>
                  </a:lnTo>
                  <a:lnTo>
                    <a:pt x="38" y="54"/>
                  </a:lnTo>
                  <a:lnTo>
                    <a:pt x="46" y="54"/>
                  </a:lnTo>
                  <a:lnTo>
                    <a:pt x="52" y="54"/>
                  </a:lnTo>
                  <a:lnTo>
                    <a:pt x="54" y="54"/>
                  </a:lnTo>
                  <a:lnTo>
                    <a:pt x="54" y="52"/>
                  </a:lnTo>
                  <a:lnTo>
                    <a:pt x="50" y="50"/>
                  </a:lnTo>
                  <a:lnTo>
                    <a:pt x="46" y="46"/>
                  </a:lnTo>
                  <a:lnTo>
                    <a:pt x="46" y="42"/>
                  </a:lnTo>
                  <a:lnTo>
                    <a:pt x="28" y="0"/>
                  </a:lnTo>
                  <a:lnTo>
                    <a:pt x="26" y="0"/>
                  </a:lnTo>
                  <a:lnTo>
                    <a:pt x="8" y="44"/>
                  </a:lnTo>
                  <a:lnTo>
                    <a:pt x="4" y="50"/>
                  </a:lnTo>
                  <a:lnTo>
                    <a:pt x="2" y="52"/>
                  </a:lnTo>
                  <a:lnTo>
                    <a:pt x="0" y="52"/>
                  </a:lnTo>
                  <a:lnTo>
                    <a:pt x="0" y="54"/>
                  </a:lnTo>
                  <a:lnTo>
                    <a:pt x="2" y="54"/>
                  </a:lnTo>
                  <a:lnTo>
                    <a:pt x="4" y="54"/>
                  </a:lnTo>
                  <a:lnTo>
                    <a:pt x="8" y="54"/>
                  </a:lnTo>
                  <a:lnTo>
                    <a:pt x="14" y="54"/>
                  </a:lnTo>
                  <a:lnTo>
                    <a:pt x="14" y="52"/>
                  </a:lnTo>
                  <a:lnTo>
                    <a:pt x="10" y="50"/>
                  </a:lnTo>
                  <a:lnTo>
                    <a:pt x="10" y="48"/>
                  </a:lnTo>
                  <a:lnTo>
                    <a:pt x="10" y="42"/>
                  </a:lnTo>
                  <a:lnTo>
                    <a:pt x="14" y="36"/>
                  </a:lnTo>
                  <a:lnTo>
                    <a:pt x="16" y="34"/>
                  </a:lnTo>
                  <a:lnTo>
                    <a:pt x="18" y="34"/>
                  </a:lnTo>
                  <a:lnTo>
                    <a:pt x="32" y="34"/>
                  </a:lnTo>
                  <a:close/>
                  <a:moveTo>
                    <a:pt x="32" y="28"/>
                  </a:moveTo>
                  <a:lnTo>
                    <a:pt x="32" y="28"/>
                  </a:lnTo>
                  <a:lnTo>
                    <a:pt x="34" y="28"/>
                  </a:lnTo>
                  <a:lnTo>
                    <a:pt x="30" y="30"/>
                  </a:lnTo>
                  <a:lnTo>
                    <a:pt x="20" y="30"/>
                  </a:lnTo>
                  <a:lnTo>
                    <a:pt x="18" y="30"/>
                  </a:lnTo>
                  <a:lnTo>
                    <a:pt x="18" y="28"/>
                  </a:lnTo>
                  <a:lnTo>
                    <a:pt x="26" y="10"/>
                  </a:lnTo>
                  <a:lnTo>
                    <a:pt x="26" y="12"/>
                  </a:lnTo>
                  <a:lnTo>
                    <a:pt x="32" y="28"/>
                  </a:lnTo>
                  <a:close/>
                </a:path>
              </a:pathLst>
            </a:custGeom>
            <a:solidFill>
              <a:schemeClr val="tx1"/>
            </a:solidFill>
            <a:ln>
              <a:noFill/>
            </a:ln>
            <a:extLst>
              <a:ext uri="{91240B29-F687-4F45-9708-019B960494DF}">
                <a14:hiddenLine xmlns:a14="http://schemas.microsoft.com/office/drawing/2010/main" w="3175" cmpd="sng">
                  <a:solidFill>
                    <a:schemeClr val="tx1"/>
                  </a:solidFill>
                  <a:round/>
                  <a:headEnd/>
                  <a:tailEnd/>
                </a14:hiddenLine>
              </a:ext>
            </a:extLst>
          </p:spPr>
          <p:txBody>
            <a:bodyPr/>
            <a:lstStyle/>
            <a:p>
              <a:endParaRPr lang="en-US" dirty="0">
                <a:latin typeface="Calibri" pitchFamily="34" charset="0"/>
              </a:endParaRPr>
            </a:p>
          </p:txBody>
        </p:sp>
        <p:sp>
          <p:nvSpPr>
            <p:cNvPr id="38" name="Freeform 37"/>
            <p:cNvSpPr>
              <a:spLocks/>
            </p:cNvSpPr>
            <p:nvPr/>
          </p:nvSpPr>
          <p:spPr bwMode="auto">
            <a:xfrm>
              <a:off x="1465" y="1194"/>
              <a:ext cx="23" cy="31"/>
            </a:xfrm>
            <a:custGeom>
              <a:avLst/>
              <a:gdLst>
                <a:gd name="T0" fmla="*/ 8 w 40"/>
                <a:gd name="T1" fmla="*/ 7 h 54"/>
                <a:gd name="T2" fmla="*/ 8 w 40"/>
                <a:gd name="T3" fmla="*/ 7 h 54"/>
                <a:gd name="T4" fmla="*/ 8 w 40"/>
                <a:gd name="T5" fmla="*/ 3 h 54"/>
                <a:gd name="T6" fmla="*/ 9 w 40"/>
                <a:gd name="T7" fmla="*/ 2 h 54"/>
                <a:gd name="T8" fmla="*/ 9 w 40"/>
                <a:gd name="T9" fmla="*/ 2 h 54"/>
                <a:gd name="T10" fmla="*/ 10 w 40"/>
                <a:gd name="T11" fmla="*/ 1 h 54"/>
                <a:gd name="T12" fmla="*/ 10 w 40"/>
                <a:gd name="T13" fmla="*/ 1 h 54"/>
                <a:gd name="T14" fmla="*/ 10 w 40"/>
                <a:gd name="T15" fmla="*/ 1 h 54"/>
                <a:gd name="T16" fmla="*/ 10 w 40"/>
                <a:gd name="T17" fmla="*/ 1 h 54"/>
                <a:gd name="T18" fmla="*/ 9 w 40"/>
                <a:gd name="T19" fmla="*/ 1 h 54"/>
                <a:gd name="T20" fmla="*/ 9 w 40"/>
                <a:gd name="T21" fmla="*/ 1 h 54"/>
                <a:gd name="T22" fmla="*/ 6 w 40"/>
                <a:gd name="T23" fmla="*/ 1 h 54"/>
                <a:gd name="T24" fmla="*/ 6 w 40"/>
                <a:gd name="T25" fmla="*/ 1 h 54"/>
                <a:gd name="T26" fmla="*/ 2 w 40"/>
                <a:gd name="T27" fmla="*/ 1 h 54"/>
                <a:gd name="T28" fmla="*/ 2 w 40"/>
                <a:gd name="T29" fmla="*/ 1 h 54"/>
                <a:gd name="T30" fmla="*/ 1 w 40"/>
                <a:gd name="T31" fmla="*/ 0 h 54"/>
                <a:gd name="T32" fmla="*/ 1 w 40"/>
                <a:gd name="T33" fmla="*/ 0 h 54"/>
                <a:gd name="T34" fmla="*/ 0 w 40"/>
                <a:gd name="T35" fmla="*/ 1 h 54"/>
                <a:gd name="T36" fmla="*/ 0 w 40"/>
                <a:gd name="T37" fmla="*/ 1 h 54"/>
                <a:gd name="T38" fmla="*/ 1 w 40"/>
                <a:gd name="T39" fmla="*/ 1 h 54"/>
                <a:gd name="T40" fmla="*/ 1 w 40"/>
                <a:gd name="T41" fmla="*/ 1 h 54"/>
                <a:gd name="T42" fmla="*/ 3 w 40"/>
                <a:gd name="T43" fmla="*/ 2 h 54"/>
                <a:gd name="T44" fmla="*/ 3 w 40"/>
                <a:gd name="T45" fmla="*/ 2 h 54"/>
                <a:gd name="T46" fmla="*/ 5 w 40"/>
                <a:gd name="T47" fmla="*/ 6 h 54"/>
                <a:gd name="T48" fmla="*/ 5 w 40"/>
                <a:gd name="T49" fmla="*/ 24 h 54"/>
                <a:gd name="T50" fmla="*/ 5 w 40"/>
                <a:gd name="T51" fmla="*/ 24 h 54"/>
                <a:gd name="T52" fmla="*/ 3 w 40"/>
                <a:gd name="T53" fmla="*/ 29 h 54"/>
                <a:gd name="T54" fmla="*/ 1 w 40"/>
                <a:gd name="T55" fmla="*/ 30 h 54"/>
                <a:gd name="T56" fmla="*/ 1 w 40"/>
                <a:gd name="T57" fmla="*/ 30 h 54"/>
                <a:gd name="T58" fmla="*/ 1 w 40"/>
                <a:gd name="T59" fmla="*/ 31 h 54"/>
                <a:gd name="T60" fmla="*/ 1 w 40"/>
                <a:gd name="T61" fmla="*/ 31 h 54"/>
                <a:gd name="T62" fmla="*/ 1 w 40"/>
                <a:gd name="T63" fmla="*/ 31 h 54"/>
                <a:gd name="T64" fmla="*/ 1 w 40"/>
                <a:gd name="T65" fmla="*/ 31 h 54"/>
                <a:gd name="T66" fmla="*/ 2 w 40"/>
                <a:gd name="T67" fmla="*/ 31 h 54"/>
                <a:gd name="T68" fmla="*/ 2 w 40"/>
                <a:gd name="T69" fmla="*/ 31 h 54"/>
                <a:gd name="T70" fmla="*/ 7 w 40"/>
                <a:gd name="T71" fmla="*/ 31 h 54"/>
                <a:gd name="T72" fmla="*/ 7 w 40"/>
                <a:gd name="T73" fmla="*/ 31 h 54"/>
                <a:gd name="T74" fmla="*/ 12 w 40"/>
                <a:gd name="T75" fmla="*/ 31 h 54"/>
                <a:gd name="T76" fmla="*/ 12 w 40"/>
                <a:gd name="T77" fmla="*/ 31 h 54"/>
                <a:gd name="T78" fmla="*/ 16 w 40"/>
                <a:gd name="T79" fmla="*/ 31 h 54"/>
                <a:gd name="T80" fmla="*/ 16 w 40"/>
                <a:gd name="T81" fmla="*/ 31 h 54"/>
                <a:gd name="T82" fmla="*/ 20 w 40"/>
                <a:gd name="T83" fmla="*/ 31 h 54"/>
                <a:gd name="T84" fmla="*/ 22 w 40"/>
                <a:gd name="T85" fmla="*/ 29 h 54"/>
                <a:gd name="T86" fmla="*/ 22 w 40"/>
                <a:gd name="T87" fmla="*/ 29 h 54"/>
                <a:gd name="T88" fmla="*/ 23 w 40"/>
                <a:gd name="T89" fmla="*/ 25 h 54"/>
                <a:gd name="T90" fmla="*/ 23 w 40"/>
                <a:gd name="T91" fmla="*/ 25 h 54"/>
                <a:gd name="T92" fmla="*/ 23 w 40"/>
                <a:gd name="T93" fmla="*/ 25 h 54"/>
                <a:gd name="T94" fmla="*/ 23 w 40"/>
                <a:gd name="T95" fmla="*/ 25 h 54"/>
                <a:gd name="T96" fmla="*/ 22 w 40"/>
                <a:gd name="T97" fmla="*/ 25 h 54"/>
                <a:gd name="T98" fmla="*/ 22 w 40"/>
                <a:gd name="T99" fmla="*/ 25 h 54"/>
                <a:gd name="T100" fmla="*/ 21 w 40"/>
                <a:gd name="T101" fmla="*/ 26 h 54"/>
                <a:gd name="T102" fmla="*/ 18 w 40"/>
                <a:gd name="T103" fmla="*/ 28 h 54"/>
                <a:gd name="T104" fmla="*/ 12 w 40"/>
                <a:gd name="T105" fmla="*/ 29 h 54"/>
                <a:gd name="T106" fmla="*/ 12 w 40"/>
                <a:gd name="T107" fmla="*/ 29 h 54"/>
                <a:gd name="T108" fmla="*/ 9 w 40"/>
                <a:gd name="T109" fmla="*/ 29 h 54"/>
                <a:gd name="T110" fmla="*/ 8 w 40"/>
                <a:gd name="T111" fmla="*/ 29 h 54"/>
                <a:gd name="T112" fmla="*/ 8 w 40"/>
                <a:gd name="T113" fmla="*/ 29 h 54"/>
                <a:gd name="T114" fmla="*/ 8 w 40"/>
                <a:gd name="T115" fmla="*/ 24 h 54"/>
                <a:gd name="T116" fmla="*/ 8 w 40"/>
                <a:gd name="T117" fmla="*/ 7 h 54"/>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40" h="54">
                  <a:moveTo>
                    <a:pt x="14" y="12"/>
                  </a:moveTo>
                  <a:lnTo>
                    <a:pt x="14" y="12"/>
                  </a:lnTo>
                  <a:lnTo>
                    <a:pt x="14" y="6"/>
                  </a:lnTo>
                  <a:lnTo>
                    <a:pt x="16" y="4"/>
                  </a:lnTo>
                  <a:lnTo>
                    <a:pt x="18" y="2"/>
                  </a:lnTo>
                  <a:lnTo>
                    <a:pt x="16" y="2"/>
                  </a:lnTo>
                  <a:lnTo>
                    <a:pt x="10" y="2"/>
                  </a:lnTo>
                  <a:lnTo>
                    <a:pt x="4" y="2"/>
                  </a:lnTo>
                  <a:lnTo>
                    <a:pt x="2" y="0"/>
                  </a:lnTo>
                  <a:lnTo>
                    <a:pt x="0" y="2"/>
                  </a:lnTo>
                  <a:lnTo>
                    <a:pt x="2" y="2"/>
                  </a:lnTo>
                  <a:lnTo>
                    <a:pt x="6" y="4"/>
                  </a:lnTo>
                  <a:lnTo>
                    <a:pt x="8" y="10"/>
                  </a:lnTo>
                  <a:lnTo>
                    <a:pt x="8" y="42"/>
                  </a:lnTo>
                  <a:lnTo>
                    <a:pt x="6" y="50"/>
                  </a:lnTo>
                  <a:lnTo>
                    <a:pt x="2" y="52"/>
                  </a:lnTo>
                  <a:lnTo>
                    <a:pt x="2" y="54"/>
                  </a:lnTo>
                  <a:lnTo>
                    <a:pt x="4" y="54"/>
                  </a:lnTo>
                  <a:lnTo>
                    <a:pt x="12" y="54"/>
                  </a:lnTo>
                  <a:lnTo>
                    <a:pt x="20" y="54"/>
                  </a:lnTo>
                  <a:lnTo>
                    <a:pt x="28" y="54"/>
                  </a:lnTo>
                  <a:lnTo>
                    <a:pt x="34" y="54"/>
                  </a:lnTo>
                  <a:lnTo>
                    <a:pt x="38" y="50"/>
                  </a:lnTo>
                  <a:lnTo>
                    <a:pt x="40" y="44"/>
                  </a:lnTo>
                  <a:lnTo>
                    <a:pt x="38" y="44"/>
                  </a:lnTo>
                  <a:lnTo>
                    <a:pt x="36" y="46"/>
                  </a:lnTo>
                  <a:lnTo>
                    <a:pt x="32" y="48"/>
                  </a:lnTo>
                  <a:lnTo>
                    <a:pt x="20" y="50"/>
                  </a:lnTo>
                  <a:lnTo>
                    <a:pt x="16" y="50"/>
                  </a:lnTo>
                  <a:lnTo>
                    <a:pt x="14" y="50"/>
                  </a:lnTo>
                  <a:lnTo>
                    <a:pt x="14" y="42"/>
                  </a:lnTo>
                  <a:lnTo>
                    <a:pt x="14" y="12"/>
                  </a:lnTo>
                  <a:close/>
                </a:path>
              </a:pathLst>
            </a:custGeom>
            <a:solidFill>
              <a:schemeClr val="tx1"/>
            </a:solidFill>
            <a:ln>
              <a:noFill/>
            </a:ln>
            <a:extLst>
              <a:ext uri="{91240B29-F687-4F45-9708-019B960494DF}">
                <a14:hiddenLine xmlns:a14="http://schemas.microsoft.com/office/drawing/2010/main" w="3175" cmpd="sng">
                  <a:solidFill>
                    <a:schemeClr val="tx1"/>
                  </a:solidFill>
                  <a:round/>
                  <a:headEnd/>
                  <a:tailEnd/>
                </a14:hiddenLine>
              </a:ext>
            </a:extLst>
          </p:spPr>
          <p:txBody>
            <a:bodyPr/>
            <a:lstStyle/>
            <a:p>
              <a:endParaRPr lang="en-US" dirty="0">
                <a:latin typeface="Calibri" pitchFamily="34" charset="0"/>
              </a:endParaRPr>
            </a:p>
          </p:txBody>
        </p:sp>
        <p:sp>
          <p:nvSpPr>
            <p:cNvPr id="39" name="Freeform 38"/>
            <p:cNvSpPr>
              <a:spLocks/>
            </p:cNvSpPr>
            <p:nvPr/>
          </p:nvSpPr>
          <p:spPr bwMode="auto">
            <a:xfrm>
              <a:off x="1488" y="1194"/>
              <a:ext cx="23" cy="31"/>
            </a:xfrm>
            <a:custGeom>
              <a:avLst/>
              <a:gdLst>
                <a:gd name="T0" fmla="*/ 8 w 40"/>
                <a:gd name="T1" fmla="*/ 5 h 54"/>
                <a:gd name="T2" fmla="*/ 9 w 40"/>
                <a:gd name="T3" fmla="*/ 2 h 54"/>
                <a:gd name="T4" fmla="*/ 13 w 40"/>
                <a:gd name="T5" fmla="*/ 2 h 54"/>
                <a:gd name="T6" fmla="*/ 20 w 40"/>
                <a:gd name="T7" fmla="*/ 5 h 54"/>
                <a:gd name="T8" fmla="*/ 20 w 40"/>
                <a:gd name="T9" fmla="*/ 6 h 54"/>
                <a:gd name="T10" fmla="*/ 21 w 40"/>
                <a:gd name="T11" fmla="*/ 7 h 54"/>
                <a:gd name="T12" fmla="*/ 21 w 40"/>
                <a:gd name="T13" fmla="*/ 5 h 54"/>
                <a:gd name="T14" fmla="*/ 21 w 40"/>
                <a:gd name="T15" fmla="*/ 1 h 54"/>
                <a:gd name="T16" fmla="*/ 21 w 40"/>
                <a:gd name="T17" fmla="*/ 1 h 54"/>
                <a:gd name="T18" fmla="*/ 21 w 40"/>
                <a:gd name="T19" fmla="*/ 0 h 54"/>
                <a:gd name="T20" fmla="*/ 20 w 40"/>
                <a:gd name="T21" fmla="*/ 0 h 54"/>
                <a:gd name="T22" fmla="*/ 9 w 40"/>
                <a:gd name="T23" fmla="*/ 1 h 54"/>
                <a:gd name="T24" fmla="*/ 2 w 40"/>
                <a:gd name="T25" fmla="*/ 0 h 54"/>
                <a:gd name="T26" fmla="*/ 1 w 40"/>
                <a:gd name="T27" fmla="*/ 0 h 54"/>
                <a:gd name="T28" fmla="*/ 0 w 40"/>
                <a:gd name="T29" fmla="*/ 1 h 54"/>
                <a:gd name="T30" fmla="*/ 1 w 40"/>
                <a:gd name="T31" fmla="*/ 1 h 54"/>
                <a:gd name="T32" fmla="*/ 3 w 40"/>
                <a:gd name="T33" fmla="*/ 2 h 54"/>
                <a:gd name="T34" fmla="*/ 5 w 40"/>
                <a:gd name="T35" fmla="*/ 7 h 54"/>
                <a:gd name="T36" fmla="*/ 5 w 40"/>
                <a:gd name="T37" fmla="*/ 24 h 54"/>
                <a:gd name="T38" fmla="*/ 2 w 40"/>
                <a:gd name="T39" fmla="*/ 30 h 54"/>
                <a:gd name="T40" fmla="*/ 1 w 40"/>
                <a:gd name="T41" fmla="*/ 30 h 54"/>
                <a:gd name="T42" fmla="*/ 2 w 40"/>
                <a:gd name="T43" fmla="*/ 31 h 54"/>
                <a:gd name="T44" fmla="*/ 3 w 40"/>
                <a:gd name="T45" fmla="*/ 31 h 54"/>
                <a:gd name="T46" fmla="*/ 8 w 40"/>
                <a:gd name="T47" fmla="*/ 31 h 54"/>
                <a:gd name="T48" fmla="*/ 15 w 40"/>
                <a:gd name="T49" fmla="*/ 31 h 54"/>
                <a:gd name="T50" fmla="*/ 17 w 40"/>
                <a:gd name="T51" fmla="*/ 31 h 54"/>
                <a:gd name="T52" fmla="*/ 20 w 40"/>
                <a:gd name="T53" fmla="*/ 31 h 54"/>
                <a:gd name="T54" fmla="*/ 22 w 40"/>
                <a:gd name="T55" fmla="*/ 29 h 54"/>
                <a:gd name="T56" fmla="*/ 23 w 40"/>
                <a:gd name="T57" fmla="*/ 25 h 54"/>
                <a:gd name="T58" fmla="*/ 23 w 40"/>
                <a:gd name="T59" fmla="*/ 24 h 54"/>
                <a:gd name="T60" fmla="*/ 23 w 40"/>
                <a:gd name="T61" fmla="*/ 25 h 54"/>
                <a:gd name="T62" fmla="*/ 22 w 40"/>
                <a:gd name="T63" fmla="*/ 26 h 54"/>
                <a:gd name="T64" fmla="*/ 20 w 40"/>
                <a:gd name="T65" fmla="*/ 28 h 54"/>
                <a:gd name="T66" fmla="*/ 12 w 40"/>
                <a:gd name="T67" fmla="*/ 29 h 54"/>
                <a:gd name="T68" fmla="*/ 8 w 40"/>
                <a:gd name="T69" fmla="*/ 29 h 54"/>
                <a:gd name="T70" fmla="*/ 8 w 40"/>
                <a:gd name="T71" fmla="*/ 25 h 54"/>
                <a:gd name="T72" fmla="*/ 8 w 40"/>
                <a:gd name="T73" fmla="*/ 17 h 54"/>
                <a:gd name="T74" fmla="*/ 8 w 40"/>
                <a:gd name="T75" fmla="*/ 17 h 54"/>
                <a:gd name="T76" fmla="*/ 8 w 40"/>
                <a:gd name="T77" fmla="*/ 16 h 54"/>
                <a:gd name="T78" fmla="*/ 14 w 40"/>
                <a:gd name="T79" fmla="*/ 16 h 54"/>
                <a:gd name="T80" fmla="*/ 16 w 40"/>
                <a:gd name="T81" fmla="*/ 16 h 54"/>
                <a:gd name="T82" fmla="*/ 17 w 40"/>
                <a:gd name="T83" fmla="*/ 17 h 54"/>
                <a:gd name="T84" fmla="*/ 18 w 40"/>
                <a:gd name="T85" fmla="*/ 18 h 54"/>
                <a:gd name="T86" fmla="*/ 18 w 40"/>
                <a:gd name="T87" fmla="*/ 20 h 54"/>
                <a:gd name="T88" fmla="*/ 20 w 40"/>
                <a:gd name="T89" fmla="*/ 20 h 54"/>
                <a:gd name="T90" fmla="*/ 18 w 40"/>
                <a:gd name="T91" fmla="*/ 18 h 54"/>
                <a:gd name="T92" fmla="*/ 18 w 40"/>
                <a:gd name="T93" fmla="*/ 16 h 54"/>
                <a:gd name="T94" fmla="*/ 18 w 40"/>
                <a:gd name="T95" fmla="*/ 13 h 54"/>
                <a:gd name="T96" fmla="*/ 20 w 40"/>
                <a:gd name="T97" fmla="*/ 11 h 54"/>
                <a:gd name="T98" fmla="*/ 18 w 40"/>
                <a:gd name="T99" fmla="*/ 11 h 54"/>
                <a:gd name="T100" fmla="*/ 18 w 40"/>
                <a:gd name="T101" fmla="*/ 11 h 54"/>
                <a:gd name="T102" fmla="*/ 16 w 40"/>
                <a:gd name="T103" fmla="*/ 14 h 54"/>
                <a:gd name="T104" fmla="*/ 13 w 40"/>
                <a:gd name="T105" fmla="*/ 15 h 54"/>
                <a:gd name="T106" fmla="*/ 9 w 40"/>
                <a:gd name="T107" fmla="*/ 15 h 54"/>
                <a:gd name="T108" fmla="*/ 8 w 40"/>
                <a:gd name="T109" fmla="*/ 13 h 54"/>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40" h="54">
                  <a:moveTo>
                    <a:pt x="14" y="8"/>
                  </a:moveTo>
                  <a:lnTo>
                    <a:pt x="14" y="8"/>
                  </a:lnTo>
                  <a:lnTo>
                    <a:pt x="14" y="4"/>
                  </a:lnTo>
                  <a:lnTo>
                    <a:pt x="16" y="4"/>
                  </a:lnTo>
                  <a:lnTo>
                    <a:pt x="22" y="4"/>
                  </a:lnTo>
                  <a:lnTo>
                    <a:pt x="32" y="6"/>
                  </a:lnTo>
                  <a:lnTo>
                    <a:pt x="34" y="8"/>
                  </a:lnTo>
                  <a:lnTo>
                    <a:pt x="34" y="10"/>
                  </a:lnTo>
                  <a:lnTo>
                    <a:pt x="36" y="12"/>
                  </a:lnTo>
                  <a:lnTo>
                    <a:pt x="36" y="10"/>
                  </a:lnTo>
                  <a:lnTo>
                    <a:pt x="36" y="8"/>
                  </a:lnTo>
                  <a:lnTo>
                    <a:pt x="36" y="6"/>
                  </a:lnTo>
                  <a:lnTo>
                    <a:pt x="36" y="2"/>
                  </a:lnTo>
                  <a:lnTo>
                    <a:pt x="36" y="0"/>
                  </a:lnTo>
                  <a:lnTo>
                    <a:pt x="34" y="0"/>
                  </a:lnTo>
                  <a:lnTo>
                    <a:pt x="16" y="2"/>
                  </a:lnTo>
                  <a:lnTo>
                    <a:pt x="4" y="0"/>
                  </a:lnTo>
                  <a:lnTo>
                    <a:pt x="2" y="0"/>
                  </a:lnTo>
                  <a:lnTo>
                    <a:pt x="0" y="2"/>
                  </a:lnTo>
                  <a:lnTo>
                    <a:pt x="2" y="2"/>
                  </a:lnTo>
                  <a:lnTo>
                    <a:pt x="4" y="4"/>
                  </a:lnTo>
                  <a:lnTo>
                    <a:pt x="6" y="4"/>
                  </a:lnTo>
                  <a:lnTo>
                    <a:pt x="8" y="12"/>
                  </a:lnTo>
                  <a:lnTo>
                    <a:pt x="8" y="42"/>
                  </a:lnTo>
                  <a:lnTo>
                    <a:pt x="6" y="50"/>
                  </a:lnTo>
                  <a:lnTo>
                    <a:pt x="4" y="52"/>
                  </a:lnTo>
                  <a:lnTo>
                    <a:pt x="2" y="52"/>
                  </a:lnTo>
                  <a:lnTo>
                    <a:pt x="4" y="54"/>
                  </a:lnTo>
                  <a:lnTo>
                    <a:pt x="6" y="54"/>
                  </a:lnTo>
                  <a:lnTo>
                    <a:pt x="14" y="54"/>
                  </a:lnTo>
                  <a:lnTo>
                    <a:pt x="26" y="54"/>
                  </a:lnTo>
                  <a:lnTo>
                    <a:pt x="30" y="54"/>
                  </a:lnTo>
                  <a:lnTo>
                    <a:pt x="34" y="54"/>
                  </a:lnTo>
                  <a:lnTo>
                    <a:pt x="38" y="50"/>
                  </a:lnTo>
                  <a:lnTo>
                    <a:pt x="40" y="48"/>
                  </a:lnTo>
                  <a:lnTo>
                    <a:pt x="40" y="44"/>
                  </a:lnTo>
                  <a:lnTo>
                    <a:pt x="40" y="42"/>
                  </a:lnTo>
                  <a:lnTo>
                    <a:pt x="40" y="44"/>
                  </a:lnTo>
                  <a:lnTo>
                    <a:pt x="38" y="46"/>
                  </a:lnTo>
                  <a:lnTo>
                    <a:pt x="34" y="48"/>
                  </a:lnTo>
                  <a:lnTo>
                    <a:pt x="28" y="50"/>
                  </a:lnTo>
                  <a:lnTo>
                    <a:pt x="20" y="50"/>
                  </a:lnTo>
                  <a:lnTo>
                    <a:pt x="14" y="50"/>
                  </a:lnTo>
                  <a:lnTo>
                    <a:pt x="14" y="44"/>
                  </a:lnTo>
                  <a:lnTo>
                    <a:pt x="14" y="32"/>
                  </a:lnTo>
                  <a:lnTo>
                    <a:pt x="14" y="30"/>
                  </a:lnTo>
                  <a:lnTo>
                    <a:pt x="14" y="28"/>
                  </a:lnTo>
                  <a:lnTo>
                    <a:pt x="16" y="28"/>
                  </a:lnTo>
                  <a:lnTo>
                    <a:pt x="24" y="28"/>
                  </a:lnTo>
                  <a:lnTo>
                    <a:pt x="28" y="28"/>
                  </a:lnTo>
                  <a:lnTo>
                    <a:pt x="30" y="30"/>
                  </a:lnTo>
                  <a:lnTo>
                    <a:pt x="32" y="32"/>
                  </a:lnTo>
                  <a:lnTo>
                    <a:pt x="32" y="34"/>
                  </a:lnTo>
                  <a:lnTo>
                    <a:pt x="34" y="34"/>
                  </a:lnTo>
                  <a:lnTo>
                    <a:pt x="32" y="32"/>
                  </a:lnTo>
                  <a:lnTo>
                    <a:pt x="32" y="28"/>
                  </a:lnTo>
                  <a:lnTo>
                    <a:pt x="32" y="22"/>
                  </a:lnTo>
                  <a:lnTo>
                    <a:pt x="34" y="20"/>
                  </a:lnTo>
                  <a:lnTo>
                    <a:pt x="32" y="20"/>
                  </a:lnTo>
                  <a:lnTo>
                    <a:pt x="30" y="24"/>
                  </a:lnTo>
                  <a:lnTo>
                    <a:pt x="28" y="24"/>
                  </a:lnTo>
                  <a:lnTo>
                    <a:pt x="22" y="26"/>
                  </a:lnTo>
                  <a:lnTo>
                    <a:pt x="16" y="26"/>
                  </a:lnTo>
                  <a:lnTo>
                    <a:pt x="14" y="24"/>
                  </a:lnTo>
                  <a:lnTo>
                    <a:pt x="14" y="22"/>
                  </a:lnTo>
                  <a:lnTo>
                    <a:pt x="14" y="8"/>
                  </a:lnTo>
                  <a:close/>
                </a:path>
              </a:pathLst>
            </a:custGeom>
            <a:solidFill>
              <a:schemeClr val="tx1"/>
            </a:solidFill>
            <a:ln>
              <a:noFill/>
            </a:ln>
            <a:extLst>
              <a:ext uri="{91240B29-F687-4F45-9708-019B960494DF}">
                <a14:hiddenLine xmlns:a14="http://schemas.microsoft.com/office/drawing/2010/main" w="3175" cmpd="sng">
                  <a:solidFill>
                    <a:schemeClr val="tx1"/>
                  </a:solidFill>
                  <a:round/>
                  <a:headEnd/>
                  <a:tailEnd/>
                </a14:hiddenLine>
              </a:ext>
            </a:extLst>
          </p:spPr>
          <p:txBody>
            <a:bodyPr/>
            <a:lstStyle/>
            <a:p>
              <a:endParaRPr lang="en-US" dirty="0">
                <a:latin typeface="Calibri" pitchFamily="34" charset="0"/>
              </a:endParaRPr>
            </a:p>
          </p:txBody>
        </p:sp>
      </p:grpSp>
      <p:sp>
        <p:nvSpPr>
          <p:cNvPr id="40" name="Rectangle 39"/>
          <p:cNvSpPr>
            <a:spLocks noChangeArrowheads="1"/>
          </p:cNvSpPr>
          <p:nvPr/>
        </p:nvSpPr>
        <p:spPr bwMode="auto">
          <a:xfrm rot="21000000">
            <a:off x="827088" y="836613"/>
            <a:ext cx="90487" cy="4535487"/>
          </a:xfrm>
          <a:prstGeom prst="rect">
            <a:avLst/>
          </a:prstGeom>
          <a:solidFill>
            <a:srgbClr val="B21B3A"/>
          </a:solidFill>
          <a:ln w="3175" algn="ctr">
            <a:solidFill>
              <a:srgbClr val="B21B3A"/>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dirty="0">
              <a:latin typeface="Calibri" pitchFamily="34" charset="0"/>
            </a:endParaRPr>
          </a:p>
        </p:txBody>
      </p:sp>
      <p:sp>
        <p:nvSpPr>
          <p:cNvPr id="41" name="Text Box 40"/>
          <p:cNvSpPr txBox="1">
            <a:spLocks noChangeArrowheads="1"/>
          </p:cNvSpPr>
          <p:nvPr/>
        </p:nvSpPr>
        <p:spPr bwMode="auto">
          <a:xfrm>
            <a:off x="530225" y="6305550"/>
            <a:ext cx="1185863" cy="236538"/>
          </a:xfrm>
          <a:prstGeom prst="rect">
            <a:avLst/>
          </a:prstGeom>
          <a:noFill/>
          <a:ln>
            <a:noFill/>
          </a:ln>
          <a:effectLst/>
          <a:extLst>
            <a:ext uri="{909E8E84-426E-40DD-AFC4-6F175D3DCCD1}">
              <a14:hiddenFill xmlns:a14="http://schemas.microsoft.com/office/drawing/2010/main">
                <a:solidFill>
                  <a:srgbClr val="B21B3A"/>
                </a:solidFill>
              </a14:hiddenFill>
            </a:ext>
            <a:ext uri="{91240B29-F687-4F45-9708-019B960494DF}">
              <a14:hiddenLine xmlns:a14="http://schemas.microsoft.com/office/drawing/2010/main" w="3175" algn="ctr">
                <a:solidFill>
                  <a:srgbClr val="B21B3A"/>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lnSpc>
                <a:spcPct val="85000"/>
              </a:lnSpc>
            </a:pPr>
            <a:r>
              <a:rPr lang="it-IT" sz="1100" dirty="0">
                <a:solidFill>
                  <a:srgbClr val="B92533"/>
                </a:solidFill>
                <a:latin typeface="Calibri" pitchFamily="34" charset="0"/>
                <a:cs typeface="Calibri" pitchFamily="34" charset="0"/>
                <a:sym typeface="Profile-Light" pitchFamily="2" charset="0"/>
              </a:rPr>
              <a:t>www.beplex.com</a:t>
            </a:r>
          </a:p>
        </p:txBody>
      </p:sp>
      <p:sp>
        <p:nvSpPr>
          <p:cNvPr id="532482" name="Rectangle 2"/>
          <p:cNvSpPr>
            <a:spLocks noGrp="1" noChangeArrowheads="1"/>
          </p:cNvSpPr>
          <p:nvPr>
            <p:ph type="ctrTitle"/>
          </p:nvPr>
        </p:nvSpPr>
        <p:spPr>
          <a:xfrm>
            <a:off x="3911600" y="1628775"/>
            <a:ext cx="4837113" cy="2808288"/>
          </a:xfrm>
        </p:spPr>
        <p:txBody>
          <a:bodyPr anchor="b"/>
          <a:lstStyle>
            <a:lvl1pPr>
              <a:defRPr sz="3100"/>
            </a:lvl1pPr>
          </a:lstStyle>
          <a:p>
            <a:pPr lvl="0"/>
            <a:r>
              <a:rPr lang="en-US" noProof="0" smtClean="0">
                <a:sym typeface="Profile-Medium" pitchFamily="2" charset="0"/>
              </a:rPr>
              <a:t>Click to edit Master title style</a:t>
            </a:r>
            <a:endParaRPr lang="it-IT" noProof="0" dirty="0" smtClean="0">
              <a:sym typeface="Profile-Medium" pitchFamily="2" charset="0"/>
            </a:endParaRPr>
          </a:p>
        </p:txBody>
      </p:sp>
      <p:sp>
        <p:nvSpPr>
          <p:cNvPr id="532521" name="Rectangle 41"/>
          <p:cNvSpPr>
            <a:spLocks noGrp="1" noChangeArrowheads="1"/>
          </p:cNvSpPr>
          <p:nvPr>
            <p:ph type="subTitle" sz="quarter" idx="1"/>
          </p:nvPr>
        </p:nvSpPr>
        <p:spPr>
          <a:xfrm>
            <a:off x="3911600" y="4724400"/>
            <a:ext cx="4837113" cy="430213"/>
          </a:xfr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40" tIns="45720" bIns="45720"/>
          <a:lstStyle>
            <a:lvl1pPr marL="0" indent="0">
              <a:buFontTx/>
              <a:buNone/>
              <a:defRPr sz="2000"/>
            </a:lvl1pPr>
          </a:lstStyle>
          <a:p>
            <a:pPr lvl="0"/>
            <a:r>
              <a:rPr lang="en-US" noProof="0" smtClean="0">
                <a:sym typeface="Profile-Light" pitchFamily="2" charset="0"/>
              </a:rPr>
              <a:t>Click to edit Master subtitle style</a:t>
            </a:r>
            <a:endParaRPr lang="it-IT" noProof="0" smtClean="0">
              <a:sym typeface="Profile-Light" pitchFamily="2" charset="0"/>
            </a:endParaRPr>
          </a:p>
        </p:txBody>
      </p:sp>
    </p:spTree>
    <p:extLst>
      <p:ext uri="{BB962C8B-B14F-4D97-AF65-F5344CB8AC3E}">
        <p14:creationId xmlns:p14="http://schemas.microsoft.com/office/powerpoint/2010/main" val="1265288875"/>
      </p:ext>
    </p:extLst>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Box 4"/>
          <p:cNvSpPr txBox="1">
            <a:spLocks noGrp="1" noChangeArrowheads="1"/>
          </p:cNvSpPr>
          <p:nvPr>
            <p:ph type="sldNum" sz="quarter" idx="10"/>
          </p:nvPr>
        </p:nvSpPr>
        <p:spPr>
          <a:ln/>
        </p:spPr>
        <p:txBody>
          <a:bodyPr/>
          <a:lstStyle>
            <a:lvl1pPr>
              <a:defRPr/>
            </a:lvl1pPr>
          </a:lstStyle>
          <a:p>
            <a:fld id="{E23024A0-3FA4-46F3-8B47-B215125738BF}" type="slidenum">
              <a:rPr lang="en-GB"/>
              <a:pPr/>
              <a:t>‹#›</a:t>
            </a:fld>
            <a:endParaRPr lang="en-GB" dirty="0"/>
          </a:p>
        </p:txBody>
      </p:sp>
      <p:sp>
        <p:nvSpPr>
          <p:cNvPr id="5" name="Rectangle 5"/>
          <p:cNvSpPr>
            <a:spLocks noGrp="1" noChangeArrowheads="1"/>
          </p:cNvSpPr>
          <p:nvPr>
            <p:ph type="ftr" sz="quarter" idx="11"/>
          </p:nvPr>
        </p:nvSpPr>
        <p:spPr>
          <a:ln/>
        </p:spPr>
        <p:txBody>
          <a:bodyPr/>
          <a:lstStyle>
            <a:lvl1pPr>
              <a:defRPr/>
            </a:lvl1pPr>
          </a:lstStyle>
          <a:p>
            <a:endParaRPr lang="it-IT" dirty="0"/>
          </a:p>
        </p:txBody>
      </p:sp>
    </p:spTree>
    <p:extLst>
      <p:ext uri="{BB962C8B-B14F-4D97-AF65-F5344CB8AC3E}">
        <p14:creationId xmlns:p14="http://schemas.microsoft.com/office/powerpoint/2010/main" val="1812773965"/>
      </p:ext>
    </p:extLst>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94488" y="898525"/>
            <a:ext cx="2051050" cy="539908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39750" y="898525"/>
            <a:ext cx="6002338" cy="539908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Box 4"/>
          <p:cNvSpPr txBox="1">
            <a:spLocks noGrp="1" noChangeArrowheads="1"/>
          </p:cNvSpPr>
          <p:nvPr>
            <p:ph type="sldNum" sz="quarter" idx="10"/>
          </p:nvPr>
        </p:nvSpPr>
        <p:spPr>
          <a:ln/>
        </p:spPr>
        <p:txBody>
          <a:bodyPr/>
          <a:lstStyle>
            <a:lvl1pPr>
              <a:defRPr/>
            </a:lvl1pPr>
          </a:lstStyle>
          <a:p>
            <a:fld id="{33A46E68-B2A9-4F5A-89F7-EC02977C3A3A}" type="slidenum">
              <a:rPr lang="en-GB"/>
              <a:pPr/>
              <a:t>‹#›</a:t>
            </a:fld>
            <a:endParaRPr lang="en-GB" dirty="0"/>
          </a:p>
        </p:txBody>
      </p:sp>
      <p:sp>
        <p:nvSpPr>
          <p:cNvPr id="5" name="Rectangle 5"/>
          <p:cNvSpPr>
            <a:spLocks noGrp="1" noChangeArrowheads="1"/>
          </p:cNvSpPr>
          <p:nvPr>
            <p:ph type="ftr" sz="quarter" idx="11"/>
          </p:nvPr>
        </p:nvSpPr>
        <p:spPr>
          <a:ln/>
        </p:spPr>
        <p:txBody>
          <a:bodyPr/>
          <a:lstStyle>
            <a:lvl1pPr>
              <a:defRPr/>
            </a:lvl1pPr>
          </a:lstStyle>
          <a:p>
            <a:endParaRPr lang="it-IT" dirty="0"/>
          </a:p>
        </p:txBody>
      </p:sp>
    </p:spTree>
    <p:extLst>
      <p:ext uri="{BB962C8B-B14F-4D97-AF65-F5344CB8AC3E}">
        <p14:creationId xmlns:p14="http://schemas.microsoft.com/office/powerpoint/2010/main" val="266658952"/>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Box 4"/>
          <p:cNvSpPr txBox="1">
            <a:spLocks noGrp="1" noChangeArrowheads="1"/>
          </p:cNvSpPr>
          <p:nvPr>
            <p:ph type="sldNum" sz="quarter" idx="10"/>
          </p:nvPr>
        </p:nvSpPr>
        <p:spPr>
          <a:ln/>
        </p:spPr>
        <p:txBody>
          <a:bodyPr/>
          <a:lstStyle>
            <a:lvl1pPr>
              <a:defRPr/>
            </a:lvl1pPr>
          </a:lstStyle>
          <a:p>
            <a:fld id="{4EC73B31-C306-4288-99E3-43EE01556046}" type="slidenum">
              <a:rPr lang="en-GB"/>
              <a:pPr/>
              <a:t>‹#›</a:t>
            </a:fld>
            <a:endParaRPr lang="en-GB" dirty="0"/>
          </a:p>
        </p:txBody>
      </p:sp>
      <p:sp>
        <p:nvSpPr>
          <p:cNvPr id="5" name="Rectangle 5"/>
          <p:cNvSpPr>
            <a:spLocks noGrp="1" noChangeArrowheads="1"/>
          </p:cNvSpPr>
          <p:nvPr>
            <p:ph type="ftr" sz="quarter" idx="11"/>
          </p:nvPr>
        </p:nvSpPr>
        <p:spPr>
          <a:ln/>
        </p:spPr>
        <p:txBody>
          <a:bodyPr/>
          <a:lstStyle>
            <a:lvl1pPr>
              <a:defRPr/>
            </a:lvl1pPr>
          </a:lstStyle>
          <a:p>
            <a:endParaRPr lang="it-IT" dirty="0"/>
          </a:p>
        </p:txBody>
      </p:sp>
    </p:spTree>
    <p:extLst>
      <p:ext uri="{BB962C8B-B14F-4D97-AF65-F5344CB8AC3E}">
        <p14:creationId xmlns:p14="http://schemas.microsoft.com/office/powerpoint/2010/main" val="695562003"/>
      </p:ext>
    </p:extLst>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Text Box 4"/>
          <p:cNvSpPr txBox="1">
            <a:spLocks noGrp="1" noChangeArrowheads="1"/>
          </p:cNvSpPr>
          <p:nvPr>
            <p:ph type="sldNum" sz="quarter" idx="10"/>
          </p:nvPr>
        </p:nvSpPr>
        <p:spPr>
          <a:ln/>
        </p:spPr>
        <p:txBody>
          <a:bodyPr/>
          <a:lstStyle>
            <a:lvl1pPr>
              <a:defRPr/>
            </a:lvl1pPr>
          </a:lstStyle>
          <a:p>
            <a:fld id="{A8B5B5D1-2730-445A-86B7-022B0C293D95}" type="slidenum">
              <a:rPr lang="en-GB"/>
              <a:pPr/>
              <a:t>‹#›</a:t>
            </a:fld>
            <a:endParaRPr lang="en-GB" dirty="0"/>
          </a:p>
        </p:txBody>
      </p:sp>
      <p:sp>
        <p:nvSpPr>
          <p:cNvPr id="5" name="Rectangle 5"/>
          <p:cNvSpPr>
            <a:spLocks noGrp="1" noChangeArrowheads="1"/>
          </p:cNvSpPr>
          <p:nvPr>
            <p:ph type="ftr" sz="quarter" idx="11"/>
          </p:nvPr>
        </p:nvSpPr>
        <p:spPr>
          <a:ln/>
        </p:spPr>
        <p:txBody>
          <a:bodyPr/>
          <a:lstStyle>
            <a:lvl1pPr>
              <a:defRPr/>
            </a:lvl1pPr>
          </a:lstStyle>
          <a:p>
            <a:endParaRPr lang="it-IT" dirty="0"/>
          </a:p>
        </p:txBody>
      </p:sp>
    </p:spTree>
    <p:extLst>
      <p:ext uri="{BB962C8B-B14F-4D97-AF65-F5344CB8AC3E}">
        <p14:creationId xmlns:p14="http://schemas.microsoft.com/office/powerpoint/2010/main" val="1891681247"/>
      </p:ext>
    </p:extLst>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39750" y="1798638"/>
            <a:ext cx="4025900" cy="44989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18050" y="1798638"/>
            <a:ext cx="4027488" cy="44989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Box 4"/>
          <p:cNvSpPr txBox="1">
            <a:spLocks noGrp="1" noChangeArrowheads="1"/>
          </p:cNvSpPr>
          <p:nvPr>
            <p:ph type="sldNum" sz="quarter" idx="10"/>
          </p:nvPr>
        </p:nvSpPr>
        <p:spPr>
          <a:ln/>
        </p:spPr>
        <p:txBody>
          <a:bodyPr/>
          <a:lstStyle>
            <a:lvl1pPr>
              <a:defRPr/>
            </a:lvl1pPr>
          </a:lstStyle>
          <a:p>
            <a:fld id="{96C532F4-7E6D-481F-837C-24E99CF518C7}" type="slidenum">
              <a:rPr lang="en-GB"/>
              <a:pPr/>
              <a:t>‹#›</a:t>
            </a:fld>
            <a:endParaRPr lang="en-GB" dirty="0"/>
          </a:p>
        </p:txBody>
      </p:sp>
      <p:sp>
        <p:nvSpPr>
          <p:cNvPr id="6" name="Rectangle 5"/>
          <p:cNvSpPr>
            <a:spLocks noGrp="1" noChangeArrowheads="1"/>
          </p:cNvSpPr>
          <p:nvPr>
            <p:ph type="ftr" sz="quarter" idx="11"/>
          </p:nvPr>
        </p:nvSpPr>
        <p:spPr>
          <a:ln/>
        </p:spPr>
        <p:txBody>
          <a:bodyPr/>
          <a:lstStyle>
            <a:lvl1pPr>
              <a:defRPr/>
            </a:lvl1pPr>
          </a:lstStyle>
          <a:p>
            <a:endParaRPr lang="it-IT" dirty="0"/>
          </a:p>
        </p:txBody>
      </p:sp>
    </p:spTree>
    <p:extLst>
      <p:ext uri="{BB962C8B-B14F-4D97-AF65-F5344CB8AC3E}">
        <p14:creationId xmlns:p14="http://schemas.microsoft.com/office/powerpoint/2010/main" val="4258967230"/>
      </p:ext>
    </p:extLst>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Text Box 4"/>
          <p:cNvSpPr txBox="1">
            <a:spLocks noGrp="1" noChangeArrowheads="1"/>
          </p:cNvSpPr>
          <p:nvPr>
            <p:ph type="sldNum" sz="quarter" idx="10"/>
          </p:nvPr>
        </p:nvSpPr>
        <p:spPr>
          <a:ln/>
        </p:spPr>
        <p:txBody>
          <a:bodyPr/>
          <a:lstStyle>
            <a:lvl1pPr>
              <a:defRPr/>
            </a:lvl1pPr>
          </a:lstStyle>
          <a:p>
            <a:fld id="{CBAA1A4C-B069-41CE-98D1-9699A3E2DA4B}" type="slidenum">
              <a:rPr lang="en-GB"/>
              <a:pPr/>
              <a:t>‹#›</a:t>
            </a:fld>
            <a:endParaRPr lang="en-GB" dirty="0"/>
          </a:p>
        </p:txBody>
      </p:sp>
      <p:sp>
        <p:nvSpPr>
          <p:cNvPr id="8" name="Rectangle 5"/>
          <p:cNvSpPr>
            <a:spLocks noGrp="1" noChangeArrowheads="1"/>
          </p:cNvSpPr>
          <p:nvPr>
            <p:ph type="ftr" sz="quarter" idx="11"/>
          </p:nvPr>
        </p:nvSpPr>
        <p:spPr>
          <a:ln/>
        </p:spPr>
        <p:txBody>
          <a:bodyPr/>
          <a:lstStyle>
            <a:lvl1pPr>
              <a:defRPr/>
            </a:lvl1pPr>
          </a:lstStyle>
          <a:p>
            <a:endParaRPr lang="it-IT" dirty="0"/>
          </a:p>
        </p:txBody>
      </p:sp>
    </p:spTree>
    <p:extLst>
      <p:ext uri="{BB962C8B-B14F-4D97-AF65-F5344CB8AC3E}">
        <p14:creationId xmlns:p14="http://schemas.microsoft.com/office/powerpoint/2010/main" val="3990370581"/>
      </p:ext>
    </p:extLst>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Text Box 4"/>
          <p:cNvSpPr txBox="1">
            <a:spLocks noGrp="1" noChangeArrowheads="1"/>
          </p:cNvSpPr>
          <p:nvPr>
            <p:ph type="sldNum" sz="quarter" idx="10"/>
          </p:nvPr>
        </p:nvSpPr>
        <p:spPr>
          <a:ln/>
        </p:spPr>
        <p:txBody>
          <a:bodyPr/>
          <a:lstStyle>
            <a:lvl1pPr>
              <a:defRPr/>
            </a:lvl1pPr>
          </a:lstStyle>
          <a:p>
            <a:fld id="{8693E5B4-8C62-4918-A8AF-4E69CC2CA5AE}" type="slidenum">
              <a:rPr lang="en-GB"/>
              <a:pPr/>
              <a:t>‹#›</a:t>
            </a:fld>
            <a:endParaRPr lang="en-GB" dirty="0"/>
          </a:p>
        </p:txBody>
      </p:sp>
      <p:sp>
        <p:nvSpPr>
          <p:cNvPr id="4" name="Rectangle 5"/>
          <p:cNvSpPr>
            <a:spLocks noGrp="1" noChangeArrowheads="1"/>
          </p:cNvSpPr>
          <p:nvPr>
            <p:ph type="ftr" sz="quarter" idx="11"/>
          </p:nvPr>
        </p:nvSpPr>
        <p:spPr>
          <a:ln/>
        </p:spPr>
        <p:txBody>
          <a:bodyPr/>
          <a:lstStyle>
            <a:lvl1pPr>
              <a:defRPr/>
            </a:lvl1pPr>
          </a:lstStyle>
          <a:p>
            <a:endParaRPr lang="it-IT" dirty="0"/>
          </a:p>
        </p:txBody>
      </p:sp>
    </p:spTree>
    <p:extLst>
      <p:ext uri="{BB962C8B-B14F-4D97-AF65-F5344CB8AC3E}">
        <p14:creationId xmlns:p14="http://schemas.microsoft.com/office/powerpoint/2010/main" val="4003259932"/>
      </p:ext>
    </p:extLst>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Text Box 4"/>
          <p:cNvSpPr txBox="1">
            <a:spLocks noGrp="1" noChangeArrowheads="1"/>
          </p:cNvSpPr>
          <p:nvPr>
            <p:ph type="sldNum" sz="quarter" idx="10"/>
          </p:nvPr>
        </p:nvSpPr>
        <p:spPr>
          <a:ln/>
        </p:spPr>
        <p:txBody>
          <a:bodyPr/>
          <a:lstStyle>
            <a:lvl1pPr>
              <a:defRPr/>
            </a:lvl1pPr>
          </a:lstStyle>
          <a:p>
            <a:fld id="{4F7A9DB2-5206-4F1B-8BC2-270FCA7C3720}" type="slidenum">
              <a:rPr lang="en-GB"/>
              <a:pPr/>
              <a:t>‹#›</a:t>
            </a:fld>
            <a:endParaRPr lang="en-GB" dirty="0"/>
          </a:p>
        </p:txBody>
      </p:sp>
      <p:sp>
        <p:nvSpPr>
          <p:cNvPr id="3" name="Rectangle 5"/>
          <p:cNvSpPr>
            <a:spLocks noGrp="1" noChangeArrowheads="1"/>
          </p:cNvSpPr>
          <p:nvPr>
            <p:ph type="ftr" sz="quarter" idx="11"/>
          </p:nvPr>
        </p:nvSpPr>
        <p:spPr>
          <a:ln/>
        </p:spPr>
        <p:txBody>
          <a:bodyPr/>
          <a:lstStyle>
            <a:lvl1pPr>
              <a:defRPr/>
            </a:lvl1pPr>
          </a:lstStyle>
          <a:p>
            <a:endParaRPr lang="it-IT" dirty="0"/>
          </a:p>
        </p:txBody>
      </p:sp>
    </p:spTree>
    <p:extLst>
      <p:ext uri="{BB962C8B-B14F-4D97-AF65-F5344CB8AC3E}">
        <p14:creationId xmlns:p14="http://schemas.microsoft.com/office/powerpoint/2010/main" val="2345445464"/>
      </p:ext>
    </p:extLst>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Box 4"/>
          <p:cNvSpPr txBox="1">
            <a:spLocks noGrp="1" noChangeArrowheads="1"/>
          </p:cNvSpPr>
          <p:nvPr>
            <p:ph type="sldNum" sz="quarter" idx="10"/>
          </p:nvPr>
        </p:nvSpPr>
        <p:spPr>
          <a:ln/>
        </p:spPr>
        <p:txBody>
          <a:bodyPr/>
          <a:lstStyle>
            <a:lvl1pPr>
              <a:defRPr/>
            </a:lvl1pPr>
          </a:lstStyle>
          <a:p>
            <a:fld id="{7D528C9D-93FE-47B5-9F7E-6FEA982E4096}" type="slidenum">
              <a:rPr lang="en-GB"/>
              <a:pPr/>
              <a:t>‹#›</a:t>
            </a:fld>
            <a:endParaRPr lang="en-GB" dirty="0"/>
          </a:p>
        </p:txBody>
      </p:sp>
      <p:sp>
        <p:nvSpPr>
          <p:cNvPr id="6" name="Rectangle 5"/>
          <p:cNvSpPr>
            <a:spLocks noGrp="1" noChangeArrowheads="1"/>
          </p:cNvSpPr>
          <p:nvPr>
            <p:ph type="ftr" sz="quarter" idx="11"/>
          </p:nvPr>
        </p:nvSpPr>
        <p:spPr>
          <a:ln/>
        </p:spPr>
        <p:txBody>
          <a:bodyPr/>
          <a:lstStyle>
            <a:lvl1pPr>
              <a:defRPr/>
            </a:lvl1pPr>
          </a:lstStyle>
          <a:p>
            <a:endParaRPr lang="it-IT" dirty="0"/>
          </a:p>
        </p:txBody>
      </p:sp>
    </p:spTree>
    <p:extLst>
      <p:ext uri="{BB962C8B-B14F-4D97-AF65-F5344CB8AC3E}">
        <p14:creationId xmlns:p14="http://schemas.microsoft.com/office/powerpoint/2010/main" val="446789872"/>
      </p:ext>
    </p:extLst>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smtClean="0">
                <a:sym typeface="Profile-Light" pitchFamily="2" charset="0"/>
              </a:rPr>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Box 4"/>
          <p:cNvSpPr txBox="1">
            <a:spLocks noGrp="1" noChangeArrowheads="1"/>
          </p:cNvSpPr>
          <p:nvPr>
            <p:ph type="sldNum" sz="quarter" idx="10"/>
          </p:nvPr>
        </p:nvSpPr>
        <p:spPr>
          <a:ln/>
        </p:spPr>
        <p:txBody>
          <a:bodyPr/>
          <a:lstStyle>
            <a:lvl1pPr>
              <a:defRPr/>
            </a:lvl1pPr>
          </a:lstStyle>
          <a:p>
            <a:fld id="{858F3928-B042-42AE-AEED-81DA7EF57F6E}" type="slidenum">
              <a:rPr lang="en-GB"/>
              <a:pPr/>
              <a:t>‹#›</a:t>
            </a:fld>
            <a:endParaRPr lang="en-GB" dirty="0"/>
          </a:p>
        </p:txBody>
      </p:sp>
      <p:sp>
        <p:nvSpPr>
          <p:cNvPr id="6" name="Rectangle 5"/>
          <p:cNvSpPr>
            <a:spLocks noGrp="1" noChangeArrowheads="1"/>
          </p:cNvSpPr>
          <p:nvPr>
            <p:ph type="ftr" sz="quarter" idx="11"/>
          </p:nvPr>
        </p:nvSpPr>
        <p:spPr>
          <a:ln/>
        </p:spPr>
        <p:txBody>
          <a:bodyPr/>
          <a:lstStyle>
            <a:lvl1pPr>
              <a:defRPr/>
            </a:lvl1pPr>
          </a:lstStyle>
          <a:p>
            <a:endParaRPr lang="it-IT" dirty="0"/>
          </a:p>
        </p:txBody>
      </p:sp>
    </p:spTree>
    <p:extLst>
      <p:ext uri="{BB962C8B-B14F-4D97-AF65-F5344CB8AC3E}">
        <p14:creationId xmlns:p14="http://schemas.microsoft.com/office/powerpoint/2010/main" val="3784645049"/>
      </p:ext>
    </p:extLst>
  </p:cSld>
  <p:clrMapOvr>
    <a:masterClrMapping/>
  </p:clrMapOvr>
  <p:transition/>
</p:sldLayout>
</file>

<file path=ppt/slideMasters/_rels/slideMaster1.xml.rels>&#65279;<?xml version="1.0" encoding="UTF-8" standalone="yes"?>
<Relationships xmlns="http://schemas.openxmlformats.org/package/2006/relationships">
  <Relationship Id="rId8" Type="http://schemas.openxmlformats.org/officeDocument/2006/relationships/slideLayout" Target="../slideLayouts/slideLayout8.xml" />
  <Relationship Id="rId13" Type="http://schemas.openxmlformats.org/officeDocument/2006/relationships/image" Target="../media/image1.png" />
  <Relationship Id="rId3" Type="http://schemas.openxmlformats.org/officeDocument/2006/relationships/slideLayout" Target="../slideLayouts/slideLayout3.xml" />
  <Relationship Id="rId7" Type="http://schemas.openxmlformats.org/officeDocument/2006/relationships/slideLayout" Target="../slideLayouts/slideLayout7.xml" />
  <Relationship Id="rId12" Type="http://schemas.openxmlformats.org/officeDocument/2006/relationships/theme" Target="../theme/theme1.xml" />
  <Relationship Id="rId2" Type="http://schemas.openxmlformats.org/officeDocument/2006/relationships/slideLayout" Target="../slideLayouts/slideLayout2.xml" />
  <Relationship Id="rId1" Type="http://schemas.openxmlformats.org/officeDocument/2006/relationships/slideLayout" Target="../slideLayouts/slideLayout1.xml" />
  <Relationship Id="rId6" Type="http://schemas.openxmlformats.org/officeDocument/2006/relationships/slideLayout" Target="../slideLayouts/slideLayout6.xml" />
  <Relationship Id="rId11" Type="http://schemas.openxmlformats.org/officeDocument/2006/relationships/slideLayout" Target="../slideLayouts/slideLayout11.xml" />
  <Relationship Id="rId5" Type="http://schemas.openxmlformats.org/officeDocument/2006/relationships/slideLayout" Target="../slideLayouts/slideLayout5.xml" />
  <Relationship Id="rId10" Type="http://schemas.openxmlformats.org/officeDocument/2006/relationships/slideLayout" Target="../slideLayouts/slideLayout10.xml" />
  <Relationship Id="rId4" Type="http://schemas.openxmlformats.org/officeDocument/2006/relationships/slideLayout" Target="../slideLayouts/slideLayout4.xml" />
  <Relationship Id="rId9" Type="http://schemas.openxmlformats.org/officeDocument/2006/relationships/slideLayout" Target="../slideLayouts/slideLayout9.xml" />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F9F9F9"/>
            </a:gs>
            <a:gs pos="100000">
              <a:srgbClr val="FFFFFF"/>
            </a:gs>
          </a:gsLst>
          <a:lin ang="5400000" scaled="1"/>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539750" y="898525"/>
            <a:ext cx="8205788" cy="7207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50800" tIns="50800" rIns="91440" bIns="50800" numCol="1" anchor="ctr" anchorCtr="0" compatLnSpc="1">
            <a:prstTxWarp prst="textNoShape">
              <a:avLst/>
            </a:prstTxWarp>
          </a:bodyPr>
          <a:lstStyle/>
          <a:p>
            <a:pPr lvl="0"/>
            <a:r>
              <a:rPr lang="en-US" smtClean="0">
                <a:sym typeface="Profile-Medium" pitchFamily="2" charset="0"/>
              </a:rPr>
              <a:t>Click to edit Master title style</a:t>
            </a:r>
            <a:endParaRPr lang="en-GB" smtClean="0">
              <a:sym typeface="Profile-Medium" pitchFamily="2" charset="0"/>
            </a:endParaRPr>
          </a:p>
        </p:txBody>
      </p:sp>
      <p:sp>
        <p:nvSpPr>
          <p:cNvPr id="1027" name="Rectangle 3"/>
          <p:cNvSpPr>
            <a:spLocks noGrp="1" noChangeArrowheads="1"/>
          </p:cNvSpPr>
          <p:nvPr>
            <p:ph type="body" idx="1"/>
          </p:nvPr>
        </p:nvSpPr>
        <p:spPr bwMode="auto">
          <a:xfrm>
            <a:off x="539750" y="1798638"/>
            <a:ext cx="8205788" cy="44989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50800" tIns="50800" rIns="91440" bIns="50800" numCol="1" anchor="t" anchorCtr="0" compatLnSpc="1">
            <a:prstTxWarp prst="textNoShape">
              <a:avLst/>
            </a:prstTxWarp>
          </a:bodyPr>
          <a:lstStyle/>
          <a:p>
            <a:pPr lvl="0"/>
            <a:r>
              <a:rPr lang="en-US" smtClean="0">
                <a:sym typeface="Profile-Light" pitchFamily="2" charset="0"/>
              </a:rPr>
              <a:t>Click to edit Master text styles</a:t>
            </a:r>
          </a:p>
          <a:p>
            <a:pPr lvl="1"/>
            <a:r>
              <a:rPr lang="en-US" smtClean="0">
                <a:sym typeface="Profile-Light" pitchFamily="2" charset="0"/>
              </a:rPr>
              <a:t>Second level</a:t>
            </a:r>
          </a:p>
          <a:p>
            <a:pPr lvl="2"/>
            <a:r>
              <a:rPr lang="en-US" smtClean="0">
                <a:sym typeface="Profile-Light" pitchFamily="2" charset="0"/>
              </a:rPr>
              <a:t>Third level</a:t>
            </a:r>
          </a:p>
          <a:p>
            <a:pPr lvl="3"/>
            <a:r>
              <a:rPr lang="en-US" smtClean="0">
                <a:sym typeface="Profile-Light" pitchFamily="2" charset="0"/>
              </a:rPr>
              <a:t>Fourth level</a:t>
            </a:r>
          </a:p>
          <a:p>
            <a:pPr lvl="4"/>
            <a:r>
              <a:rPr lang="en-US" smtClean="0">
                <a:sym typeface="Profile-Light" pitchFamily="2" charset="0"/>
              </a:rPr>
              <a:t>Fifth level</a:t>
            </a:r>
            <a:endParaRPr lang="en-GB" dirty="0" smtClean="0">
              <a:sym typeface="Profile-Light" pitchFamily="2" charset="0"/>
            </a:endParaRPr>
          </a:p>
        </p:txBody>
      </p:sp>
      <p:sp>
        <p:nvSpPr>
          <p:cNvPr id="531460" name="Text Box 4"/>
          <p:cNvSpPr txBox="1">
            <a:spLocks noGrp="1" noChangeArrowheads="1"/>
          </p:cNvSpPr>
          <p:nvPr>
            <p:ph type="sldNum" sz="quarter" idx="4"/>
          </p:nvPr>
        </p:nvSpPr>
        <p:spPr bwMode="auto">
          <a:xfrm>
            <a:off x="8604250" y="6364288"/>
            <a:ext cx="271463" cy="304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none" lIns="91440" tIns="45720" rIns="91440" bIns="45720" numCol="1" anchor="t" anchorCtr="0" compatLnSpc="1">
            <a:prstTxWarp prst="textNoShape">
              <a:avLst/>
            </a:prstTxWarp>
          </a:bodyPr>
          <a:lstStyle>
            <a:lvl1pPr algn="r" eaLnBrk="1" hangingPunct="1">
              <a:defRPr sz="1200">
                <a:solidFill>
                  <a:srgbClr val="A50021"/>
                </a:solidFill>
                <a:latin typeface="Calibri" pitchFamily="34" charset="0"/>
                <a:cs typeface="Calibri" pitchFamily="34" charset="0"/>
                <a:sym typeface="Profile-Light" pitchFamily="2"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D25C9154-C0DC-42EA-9FBE-D888DB482A46}" type="slidenum">
              <a:rPr lang="en-GB"/>
              <a:pPr/>
              <a:t>‹#›</a:t>
            </a:fld>
            <a:endParaRPr lang="en-GB" dirty="0"/>
          </a:p>
        </p:txBody>
      </p:sp>
      <p:sp>
        <p:nvSpPr>
          <p:cNvPr id="531461" name="Rectangle 5"/>
          <p:cNvSpPr>
            <a:spLocks noGrp="1" noChangeArrowheads="1"/>
          </p:cNvSpPr>
          <p:nvPr>
            <p:ph type="ftr" sz="quarter" idx="3"/>
          </p:nvPr>
        </p:nvSpPr>
        <p:spPr bwMode="auto">
          <a:xfrm>
            <a:off x="539750" y="6369050"/>
            <a:ext cx="5545138" cy="2873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B925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atin typeface="Calibri" pitchFamily="34" charset="0"/>
                <a:cs typeface="Calibri" pitchFamily="34" charset="0"/>
              </a:defRPr>
            </a:lvl1pPr>
          </a:lstStyle>
          <a:p>
            <a:endParaRPr lang="it-IT" dirty="0"/>
          </a:p>
        </p:txBody>
      </p:sp>
      <p:sp>
        <p:nvSpPr>
          <p:cNvPr id="1030" name="Rectangle 6"/>
          <p:cNvSpPr>
            <a:spLocks noChangeAspect="1"/>
          </p:cNvSpPr>
          <p:nvPr/>
        </p:nvSpPr>
        <p:spPr bwMode="auto">
          <a:xfrm rot="605876">
            <a:off x="346075" y="44450"/>
            <a:ext cx="393700" cy="696913"/>
          </a:xfrm>
          <a:prstGeom prst="rect">
            <a:avLst/>
          </a:prstGeom>
          <a:gradFill rotWithShape="1">
            <a:gsLst>
              <a:gs pos="0">
                <a:srgbClr val="FCFDFE"/>
              </a:gs>
              <a:gs pos="100000">
                <a:srgbClr val="D6EEF6"/>
              </a:gs>
            </a:gsLst>
            <a:lin ang="5400000" scaled="1"/>
          </a:gradFill>
          <a:ln>
            <a:noFill/>
          </a:ln>
          <a:extLst>
            <a:ext uri="{91240B29-F687-4F45-9708-019B960494DF}">
              <a14:hiddenLine xmlns:a14="http://schemas.microsoft.com/office/drawing/2010/main" w="12700">
                <a:solidFill>
                  <a:schemeClr val="tx1"/>
                </a:solidFill>
                <a:miter lim="800000"/>
                <a:headEnd/>
                <a:tailEnd/>
              </a14:hiddenLine>
            </a:ext>
          </a:extLst>
        </p:spPr>
        <p:txBody>
          <a:bodyPr lIns="0" tIns="0" rIns="0" bIns="0"/>
          <a:lstStyle/>
          <a:p>
            <a:endParaRPr lang="en-US" dirty="0">
              <a:latin typeface="Calibri" pitchFamily="34" charset="0"/>
            </a:endParaRPr>
          </a:p>
        </p:txBody>
      </p:sp>
      <p:pic>
        <p:nvPicPr>
          <p:cNvPr id="1031" name="Immagine 3"/>
          <p:cNvPicPr>
            <a:picLocks noChangeAspect="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544513" y="241300"/>
            <a:ext cx="1838325" cy="193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2" name="Rectangle 8"/>
          <p:cNvSpPr>
            <a:spLocks noChangeArrowheads="1"/>
          </p:cNvSpPr>
          <p:nvPr/>
        </p:nvSpPr>
        <p:spPr bwMode="auto">
          <a:xfrm rot="-600000">
            <a:off x="323850" y="44450"/>
            <a:ext cx="17463" cy="749300"/>
          </a:xfrm>
          <a:prstGeom prst="rect">
            <a:avLst/>
          </a:prstGeom>
          <a:solidFill>
            <a:srgbClr val="B21B3A"/>
          </a:solidFill>
          <a:ln w="3175" algn="ctr">
            <a:solidFill>
              <a:srgbClr val="B21B3A"/>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dirty="0">
              <a:latin typeface="Calibri" pitchFamily="34" charset="0"/>
            </a:endParaRPr>
          </a:p>
        </p:txBody>
      </p:sp>
    </p:spTree>
  </p:cSld>
  <p:clrMap bg1="lt1" tx1="dk1" bg2="lt2" tx2="dk2" accent1="accent1" accent2="accent2" accent3="accent3" accent4="accent4" accent5="accent5" accent6="accent6" hlink="hlink" folHlink="folHlink"/>
  <p:sldLayoutIdLst>
    <p:sldLayoutId id="2147483677" r:id="rId1"/>
    <p:sldLayoutId id="2147483667" r:id="rId2"/>
    <p:sldLayoutId id="2147483668" r:id="rId3"/>
    <p:sldLayoutId id="2147483669" r:id="rId4"/>
    <p:sldLayoutId id="2147483670" r:id="rId5"/>
    <p:sldLayoutId id="2147483671" r:id="rId6"/>
    <p:sldLayoutId id="2147483672" r:id="rId7"/>
    <p:sldLayoutId id="2147483673" r:id="rId8"/>
    <p:sldLayoutId id="2147483674" r:id="rId9"/>
    <p:sldLayoutId id="2147483675" r:id="rId10"/>
    <p:sldLayoutId id="2147483676" r:id="rId11"/>
  </p:sldLayoutIdLst>
  <p:transition/>
  <p:timing>
    <p:tnLst>
      <p:par>
        <p:cTn id="1" dur="indefinite" restart="never" nodeType="tmRoot"/>
      </p:par>
    </p:tnLst>
  </p:timing>
  <p:hf hdr="0" ftr="0" dt="0"/>
  <p:txStyles>
    <p:titleStyle>
      <a:lvl1pPr algn="l" rtl="0" eaLnBrk="1" fontAlgn="base" hangingPunct="1">
        <a:spcBef>
          <a:spcPct val="0"/>
        </a:spcBef>
        <a:spcAft>
          <a:spcPct val="0"/>
        </a:spcAft>
        <a:defRPr sz="3200">
          <a:solidFill>
            <a:srgbClr val="B92533"/>
          </a:solidFill>
          <a:latin typeface="Calibri" pitchFamily="34" charset="0"/>
          <a:ea typeface="+mj-ea"/>
          <a:cs typeface="Calibri" pitchFamily="34" charset="0"/>
          <a:sym typeface="Profile-Medium" pitchFamily="2" charset="0"/>
        </a:defRPr>
      </a:lvl1pPr>
      <a:lvl2pPr algn="l" rtl="0" eaLnBrk="1" fontAlgn="base" hangingPunct="1">
        <a:spcBef>
          <a:spcPct val="0"/>
        </a:spcBef>
        <a:spcAft>
          <a:spcPct val="0"/>
        </a:spcAft>
        <a:defRPr sz="3200">
          <a:solidFill>
            <a:srgbClr val="B92533"/>
          </a:solidFill>
          <a:latin typeface="Calibri" pitchFamily="34" charset="0"/>
          <a:cs typeface="Calibri" pitchFamily="34" charset="0"/>
          <a:sym typeface="Profile-Medium" pitchFamily="2" charset="0"/>
        </a:defRPr>
      </a:lvl2pPr>
      <a:lvl3pPr algn="l" rtl="0" eaLnBrk="1" fontAlgn="base" hangingPunct="1">
        <a:spcBef>
          <a:spcPct val="0"/>
        </a:spcBef>
        <a:spcAft>
          <a:spcPct val="0"/>
        </a:spcAft>
        <a:defRPr sz="3200">
          <a:solidFill>
            <a:srgbClr val="B92533"/>
          </a:solidFill>
          <a:latin typeface="Calibri" pitchFamily="34" charset="0"/>
          <a:cs typeface="Calibri" pitchFamily="34" charset="0"/>
          <a:sym typeface="Profile-Medium" pitchFamily="2" charset="0"/>
        </a:defRPr>
      </a:lvl3pPr>
      <a:lvl4pPr algn="l" rtl="0" eaLnBrk="1" fontAlgn="base" hangingPunct="1">
        <a:spcBef>
          <a:spcPct val="0"/>
        </a:spcBef>
        <a:spcAft>
          <a:spcPct val="0"/>
        </a:spcAft>
        <a:defRPr sz="3200">
          <a:solidFill>
            <a:srgbClr val="B92533"/>
          </a:solidFill>
          <a:latin typeface="Calibri" pitchFamily="34" charset="0"/>
          <a:cs typeface="Calibri" pitchFamily="34" charset="0"/>
          <a:sym typeface="Profile-Medium" pitchFamily="2" charset="0"/>
        </a:defRPr>
      </a:lvl4pPr>
      <a:lvl5pPr algn="l" rtl="0" eaLnBrk="1" fontAlgn="base" hangingPunct="1">
        <a:spcBef>
          <a:spcPct val="0"/>
        </a:spcBef>
        <a:spcAft>
          <a:spcPct val="0"/>
        </a:spcAft>
        <a:defRPr sz="3200">
          <a:solidFill>
            <a:srgbClr val="B92533"/>
          </a:solidFill>
          <a:latin typeface="Calibri" pitchFamily="34" charset="0"/>
          <a:cs typeface="Calibri" pitchFamily="34" charset="0"/>
          <a:sym typeface="Profile-Medium" pitchFamily="2" charset="0"/>
        </a:defRPr>
      </a:lvl5pPr>
      <a:lvl6pPr marL="457200" algn="l" rtl="0" eaLnBrk="1" fontAlgn="base" hangingPunct="1">
        <a:spcBef>
          <a:spcPct val="0"/>
        </a:spcBef>
        <a:spcAft>
          <a:spcPct val="0"/>
        </a:spcAft>
        <a:defRPr sz="3200">
          <a:solidFill>
            <a:srgbClr val="B92533"/>
          </a:solidFill>
          <a:latin typeface="Profile-Medium" pitchFamily="2" charset="0"/>
          <a:sym typeface="Profile-Medium" pitchFamily="2" charset="0"/>
        </a:defRPr>
      </a:lvl6pPr>
      <a:lvl7pPr marL="914400" algn="l" rtl="0" eaLnBrk="1" fontAlgn="base" hangingPunct="1">
        <a:spcBef>
          <a:spcPct val="0"/>
        </a:spcBef>
        <a:spcAft>
          <a:spcPct val="0"/>
        </a:spcAft>
        <a:defRPr sz="3200">
          <a:solidFill>
            <a:srgbClr val="B92533"/>
          </a:solidFill>
          <a:latin typeface="Profile-Medium" pitchFamily="2" charset="0"/>
          <a:sym typeface="Profile-Medium" pitchFamily="2" charset="0"/>
        </a:defRPr>
      </a:lvl7pPr>
      <a:lvl8pPr marL="1371600" algn="l" rtl="0" eaLnBrk="1" fontAlgn="base" hangingPunct="1">
        <a:spcBef>
          <a:spcPct val="0"/>
        </a:spcBef>
        <a:spcAft>
          <a:spcPct val="0"/>
        </a:spcAft>
        <a:defRPr sz="3200">
          <a:solidFill>
            <a:srgbClr val="B92533"/>
          </a:solidFill>
          <a:latin typeface="Profile-Medium" pitchFamily="2" charset="0"/>
          <a:sym typeface="Profile-Medium" pitchFamily="2" charset="0"/>
        </a:defRPr>
      </a:lvl8pPr>
      <a:lvl9pPr marL="1828800" algn="l" rtl="0" eaLnBrk="1" fontAlgn="base" hangingPunct="1">
        <a:spcBef>
          <a:spcPct val="0"/>
        </a:spcBef>
        <a:spcAft>
          <a:spcPct val="0"/>
        </a:spcAft>
        <a:defRPr sz="3200">
          <a:solidFill>
            <a:srgbClr val="B92533"/>
          </a:solidFill>
          <a:latin typeface="Profile-Medium" pitchFamily="2" charset="0"/>
          <a:sym typeface="Profile-Medium" pitchFamily="2" charset="0"/>
        </a:defRPr>
      </a:lvl9pPr>
    </p:titleStyle>
    <p:bodyStyle>
      <a:lvl1pPr marL="266700" indent="-266700" algn="l" rtl="0" eaLnBrk="1" fontAlgn="base" hangingPunct="1">
        <a:spcBef>
          <a:spcPts val="700"/>
        </a:spcBef>
        <a:spcAft>
          <a:spcPct val="0"/>
        </a:spcAft>
        <a:buClr>
          <a:srgbClr val="B92533"/>
        </a:buClr>
        <a:buChar char="•"/>
        <a:defRPr sz="2600">
          <a:solidFill>
            <a:schemeClr val="tx1"/>
          </a:solidFill>
          <a:latin typeface="Calibri" pitchFamily="34" charset="0"/>
          <a:ea typeface="+mn-ea"/>
          <a:cs typeface="Calibri" pitchFamily="34" charset="0"/>
          <a:sym typeface="Profile-Light" pitchFamily="2" charset="0"/>
        </a:defRPr>
      </a:lvl1pPr>
      <a:lvl2pPr marL="714375" indent="-268288" algn="l" rtl="0" eaLnBrk="1" fontAlgn="base" hangingPunct="1">
        <a:spcBef>
          <a:spcPts val="600"/>
        </a:spcBef>
        <a:spcAft>
          <a:spcPct val="0"/>
        </a:spcAft>
        <a:buFont typeface="Profile-Light" pitchFamily="2" charset="0"/>
        <a:buChar char="–"/>
        <a:defRPr sz="2400">
          <a:solidFill>
            <a:schemeClr val="tx1"/>
          </a:solidFill>
          <a:latin typeface="Calibri" pitchFamily="34" charset="0"/>
          <a:cs typeface="Calibri" pitchFamily="34" charset="0"/>
          <a:sym typeface="Profile-Light" pitchFamily="2" charset="0"/>
        </a:defRPr>
      </a:lvl2pPr>
      <a:lvl3pPr marL="1076325" indent="-182563" algn="l" rtl="0" eaLnBrk="1" fontAlgn="base" hangingPunct="1">
        <a:spcBef>
          <a:spcPts val="500"/>
        </a:spcBef>
        <a:spcAft>
          <a:spcPct val="0"/>
        </a:spcAft>
        <a:buSzPct val="70000"/>
        <a:buFont typeface="Profile-Light" pitchFamily="2" charset="0"/>
        <a:buChar char="§"/>
        <a:defRPr sz="2000">
          <a:solidFill>
            <a:schemeClr val="tx1"/>
          </a:solidFill>
          <a:latin typeface="Calibri" pitchFamily="34" charset="0"/>
          <a:cs typeface="Calibri" pitchFamily="34" charset="0"/>
          <a:sym typeface="Profile-Light" pitchFamily="2" charset="0"/>
        </a:defRPr>
      </a:lvl3pPr>
      <a:lvl4pPr marL="1438275" indent="-182563" algn="l" rtl="0" eaLnBrk="1" fontAlgn="base" hangingPunct="1">
        <a:spcBef>
          <a:spcPts val="400"/>
        </a:spcBef>
        <a:spcAft>
          <a:spcPct val="0"/>
        </a:spcAft>
        <a:buChar char="•"/>
        <a:defRPr>
          <a:solidFill>
            <a:schemeClr val="tx1"/>
          </a:solidFill>
          <a:latin typeface="Calibri" pitchFamily="34" charset="0"/>
          <a:cs typeface="Calibri" pitchFamily="34" charset="0"/>
          <a:sym typeface="Profile-Light" pitchFamily="2" charset="0"/>
        </a:defRPr>
      </a:lvl4pPr>
      <a:lvl5pPr marL="1885950" indent="-266700" algn="l" rtl="0" eaLnBrk="1" fontAlgn="base" hangingPunct="1">
        <a:spcBef>
          <a:spcPts val="400"/>
        </a:spcBef>
        <a:spcAft>
          <a:spcPct val="0"/>
        </a:spcAft>
        <a:buFont typeface="Profile-Light" pitchFamily="2" charset="0"/>
        <a:buChar char="–"/>
        <a:defRPr sz="1600">
          <a:solidFill>
            <a:schemeClr val="tx1"/>
          </a:solidFill>
          <a:latin typeface="Calibri" pitchFamily="34" charset="0"/>
          <a:cs typeface="Calibri" pitchFamily="34" charset="0"/>
          <a:sym typeface="Profile-Light" pitchFamily="2" charset="0"/>
        </a:defRPr>
      </a:lvl5pPr>
      <a:lvl6pPr marL="2343150" indent="-266700" algn="l" rtl="0" eaLnBrk="1" fontAlgn="base" hangingPunct="1">
        <a:spcBef>
          <a:spcPts val="400"/>
        </a:spcBef>
        <a:spcAft>
          <a:spcPct val="0"/>
        </a:spcAft>
        <a:buFont typeface="Profile-Light" pitchFamily="2" charset="0"/>
        <a:buChar char="–"/>
        <a:defRPr sz="1600">
          <a:solidFill>
            <a:schemeClr val="tx1"/>
          </a:solidFill>
          <a:latin typeface="+mn-lt"/>
          <a:sym typeface="Profile-Light" pitchFamily="2" charset="0"/>
        </a:defRPr>
      </a:lvl6pPr>
      <a:lvl7pPr marL="2800350" indent="-266700" algn="l" rtl="0" eaLnBrk="1" fontAlgn="base" hangingPunct="1">
        <a:spcBef>
          <a:spcPts val="400"/>
        </a:spcBef>
        <a:spcAft>
          <a:spcPct val="0"/>
        </a:spcAft>
        <a:buFont typeface="Profile-Light" pitchFamily="2" charset="0"/>
        <a:buChar char="–"/>
        <a:defRPr sz="1600">
          <a:solidFill>
            <a:schemeClr val="tx1"/>
          </a:solidFill>
          <a:latin typeface="+mn-lt"/>
          <a:sym typeface="Profile-Light" pitchFamily="2" charset="0"/>
        </a:defRPr>
      </a:lvl7pPr>
      <a:lvl8pPr marL="3257550" indent="-266700" algn="l" rtl="0" eaLnBrk="1" fontAlgn="base" hangingPunct="1">
        <a:spcBef>
          <a:spcPts val="400"/>
        </a:spcBef>
        <a:spcAft>
          <a:spcPct val="0"/>
        </a:spcAft>
        <a:buFont typeface="Profile-Light" pitchFamily="2" charset="0"/>
        <a:buChar char="–"/>
        <a:defRPr sz="1600">
          <a:solidFill>
            <a:schemeClr val="tx1"/>
          </a:solidFill>
          <a:latin typeface="+mn-lt"/>
          <a:sym typeface="Profile-Light" pitchFamily="2" charset="0"/>
        </a:defRPr>
      </a:lvl8pPr>
      <a:lvl9pPr marL="3714750" indent="-266700" algn="l" rtl="0" eaLnBrk="1" fontAlgn="base" hangingPunct="1">
        <a:spcBef>
          <a:spcPts val="400"/>
        </a:spcBef>
        <a:spcAft>
          <a:spcPct val="0"/>
        </a:spcAft>
        <a:buFont typeface="Profile-Light" pitchFamily="2" charset="0"/>
        <a:buChar char="–"/>
        <a:defRPr sz="1600">
          <a:solidFill>
            <a:schemeClr val="tx1"/>
          </a:solidFill>
          <a:latin typeface="+mn-lt"/>
          <a:sym typeface="Profile-Light" pitchFamily="2"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&#65279;<?xml version="1.0" encoding="UTF-8" standalone="yes"?>
<Relationships xmlns="http://schemas.openxmlformats.org/package/2006/relationships">
  <Relationship Id="rId1" Type="http://schemas.openxmlformats.org/officeDocument/2006/relationships/slideLayout" Target="../slideLayouts/slideLayout1.xml" />
</Relationships>
</file>

<file path=ppt/slides/_rels/slide10.xml.rels>&#65279;<?xml version="1.0" encoding="UTF-8" standalone="yes"?>
<Relationships xmlns="http://schemas.openxmlformats.org/package/2006/relationships">
  <Relationship Id="rId1" Type="http://schemas.openxmlformats.org/officeDocument/2006/relationships/slideLayout" Target="../slideLayouts/slideLayout2.xml" />
</Relationships>
</file>

<file path=ppt/slides/_rels/slide11.xml.rels>&#65279;<?xml version="1.0" encoding="UTF-8" standalone="yes"?>
<Relationships xmlns="http://schemas.openxmlformats.org/package/2006/relationships">
  <Relationship Id="rId1" Type="http://schemas.openxmlformats.org/officeDocument/2006/relationships/slideLayout" Target="../slideLayouts/slideLayout2.xml" />
</Relationships>
</file>

<file path=ppt/slides/_rels/slide12.xml.rels>&#65279;<?xml version="1.0" encoding="UTF-8" standalone="yes"?>
<Relationships xmlns="http://schemas.openxmlformats.org/package/2006/relationships">
  <Relationship Id="rId1" Type="http://schemas.openxmlformats.org/officeDocument/2006/relationships/slideLayout" Target="../slideLayouts/slideLayout2.xml" />
</Relationships>
</file>

<file path=ppt/slides/_rels/slide13.xml.rels>&#65279;<?xml version="1.0" encoding="UTF-8" standalone="yes"?>
<Relationships xmlns="http://schemas.openxmlformats.org/package/2006/relationships">
  <Relationship Id="rId1" Type="http://schemas.openxmlformats.org/officeDocument/2006/relationships/slideLayout" Target="../slideLayouts/slideLayout2.xml" />
</Relationships>
</file>

<file path=ppt/slides/_rels/slide14.xml.rels>&#65279;<?xml version="1.0" encoding="UTF-8" standalone="yes"?>
<Relationships xmlns="http://schemas.openxmlformats.org/package/2006/relationships">
  <Relationship Id="rId1" Type="http://schemas.openxmlformats.org/officeDocument/2006/relationships/slideLayout" Target="../slideLayouts/slideLayout2.xml" />
</Relationships>
</file>

<file path=ppt/slides/_rels/slide15.xml.rels>&#65279;<?xml version="1.0" encoding="UTF-8" standalone="yes"?>
<Relationships xmlns="http://schemas.openxmlformats.org/package/2006/relationships">
  <Relationship Id="rId1" Type="http://schemas.openxmlformats.org/officeDocument/2006/relationships/slideLayout" Target="../slideLayouts/slideLayout2.xml" />
</Relationships>
</file>

<file path=ppt/slides/_rels/slide16.xml.rels>&#65279;<?xml version="1.0" encoding="UTF-8" standalone="yes"?>
<Relationships xmlns="http://schemas.openxmlformats.org/package/2006/relationships">
  <Relationship Id="rId1" Type="http://schemas.openxmlformats.org/officeDocument/2006/relationships/slideLayout" Target="../slideLayouts/slideLayout2.xml" />
</Relationships>
</file>

<file path=ppt/slides/_rels/slide17.xml.rels>&#65279;<?xml version="1.0" encoding="UTF-8" standalone="yes"?>
<Relationships xmlns="http://schemas.openxmlformats.org/package/2006/relationships">
  <Relationship Id="rId1" Type="http://schemas.openxmlformats.org/officeDocument/2006/relationships/slideLayout" Target="../slideLayouts/slideLayout2.xml" />
</Relationships>
</file>

<file path=ppt/slides/_rels/slide18.xml.rels>&#65279;<?xml version="1.0" encoding="UTF-8" standalone="yes"?>
<Relationships xmlns="http://schemas.openxmlformats.org/package/2006/relationships">
  <Relationship Id="rId2" Type="http://schemas.openxmlformats.org/officeDocument/2006/relationships/hyperlink" Target="mailto:giovanni.guglielmetti@beplex.com" TargetMode="External" />
  <Relationship Id="rId1" Type="http://schemas.openxmlformats.org/officeDocument/2006/relationships/slideLayout" Target="../slideLayouts/slideLayout2.xml" />
</Relationships>
</file>

<file path=ppt/slides/_rels/slide2.xml.rels>&#65279;<?xml version="1.0" encoding="UTF-8" standalone="yes"?>
<Relationships xmlns="http://schemas.openxmlformats.org/package/2006/relationships">
  <Relationship Id="rId1" Type="http://schemas.openxmlformats.org/officeDocument/2006/relationships/slideLayout" Target="../slideLayouts/slideLayout2.xml" />
</Relationships>
</file>

<file path=ppt/slides/_rels/slide3.xml.rels>&#65279;<?xml version="1.0" encoding="UTF-8" standalone="yes"?>
<Relationships xmlns="http://schemas.openxmlformats.org/package/2006/relationships">
  <Relationship Id="rId1" Type="http://schemas.openxmlformats.org/officeDocument/2006/relationships/slideLayout" Target="../slideLayouts/slideLayout2.xml" />
</Relationships>
</file>

<file path=ppt/slides/_rels/slide4.xml.rels>&#65279;<?xml version="1.0" encoding="UTF-8" standalone="yes"?>
<Relationships xmlns="http://schemas.openxmlformats.org/package/2006/relationships">
  <Relationship Id="rId1" Type="http://schemas.openxmlformats.org/officeDocument/2006/relationships/slideLayout" Target="../slideLayouts/slideLayout2.xml" />
</Relationships>
</file>

<file path=ppt/slides/_rels/slide5.xml.rels>&#65279;<?xml version="1.0" encoding="UTF-8" standalone="yes"?>
<Relationships xmlns="http://schemas.openxmlformats.org/package/2006/relationships">
  <Relationship Id="rId1" Type="http://schemas.openxmlformats.org/officeDocument/2006/relationships/slideLayout" Target="../slideLayouts/slideLayout2.xml" />
</Relationships>
</file>

<file path=ppt/slides/_rels/slide6.xml.rels>&#65279;<?xml version="1.0" encoding="UTF-8" standalone="yes"?>
<Relationships xmlns="http://schemas.openxmlformats.org/package/2006/relationships">
  <Relationship Id="rId1" Type="http://schemas.openxmlformats.org/officeDocument/2006/relationships/slideLayout" Target="../slideLayouts/slideLayout2.xml" />
</Relationships>
</file>

<file path=ppt/slides/_rels/slide7.xml.rels>&#65279;<?xml version="1.0" encoding="UTF-8" standalone="yes"?>
<Relationships xmlns="http://schemas.openxmlformats.org/package/2006/relationships">
  <Relationship Id="rId1" Type="http://schemas.openxmlformats.org/officeDocument/2006/relationships/slideLayout" Target="../slideLayouts/slideLayout2.xml" />
</Relationships>
</file>

<file path=ppt/slides/_rels/slide8.xml.rels>&#65279;<?xml version="1.0" encoding="UTF-8" standalone="yes"?>
<Relationships xmlns="http://schemas.openxmlformats.org/package/2006/relationships">
  <Relationship Id="rId1" Type="http://schemas.openxmlformats.org/officeDocument/2006/relationships/slideLayout" Target="../slideLayouts/slideLayout2.xml" />
</Relationships>
</file>

<file path=ppt/slides/_rels/slide9.xml.rels>&#65279;<?xml version="1.0" encoding="UTF-8" standalone="yes"?>
<Relationships xmlns="http://schemas.openxmlformats.org/package/2006/relationships">
  <Relationship Id="rId1" Type="http://schemas.openxmlformats.org/officeDocument/2006/relationships/slideLayout" Target="../slideLayouts/slideLayout2.xml" />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911600" y="945397"/>
            <a:ext cx="4837113" cy="3491666"/>
          </a:xfrm>
        </p:spPr>
        <p:txBody>
          <a:bodyPr/>
          <a:lstStyle/>
          <a:p>
            <a:r>
              <a:rPr lang="it-IT" dirty="0" smtClean="0"/>
              <a:t>I più recenti sviluppi della giurisprudenza italiana in materia di brevetti farmaceutici</a:t>
            </a:r>
            <a:br>
              <a:rPr lang="it-IT" dirty="0" smtClean="0"/>
            </a:br>
            <a:r>
              <a:rPr lang="it-IT" dirty="0" smtClean="0"/>
              <a:t/>
            </a:r>
            <a:br>
              <a:rPr lang="it-IT" dirty="0" smtClean="0"/>
            </a:br>
            <a:r>
              <a:rPr lang="it-IT" sz="1800" dirty="0" smtClean="0">
                <a:solidFill>
                  <a:schemeClr val="tx1"/>
                </a:solidFill>
              </a:rPr>
              <a:t>Milano, 26 giugno 2013</a:t>
            </a:r>
            <a:endParaRPr lang="en-US" sz="1800" dirty="0">
              <a:solidFill>
                <a:schemeClr val="tx1"/>
              </a:solidFill>
            </a:endParaRPr>
          </a:p>
        </p:txBody>
      </p:sp>
      <p:sp>
        <p:nvSpPr>
          <p:cNvPr id="3" name="Subtitle 2"/>
          <p:cNvSpPr>
            <a:spLocks noGrp="1"/>
          </p:cNvSpPr>
          <p:nvPr>
            <p:ph type="subTitle" sz="quarter" idx="1"/>
          </p:nvPr>
        </p:nvSpPr>
        <p:spPr/>
        <p:txBody>
          <a:bodyPr/>
          <a:lstStyle/>
          <a:p>
            <a:r>
              <a:rPr lang="it-IT" dirty="0" smtClean="0"/>
              <a:t>avv. prof. Giovanni Guglielmetti</a:t>
            </a:r>
          </a:p>
        </p:txBody>
      </p:sp>
    </p:spTree>
    <p:extLst>
      <p:ext uri="{BB962C8B-B14F-4D97-AF65-F5344CB8AC3E}">
        <p14:creationId xmlns:p14="http://schemas.microsoft.com/office/powerpoint/2010/main" val="1843986433"/>
      </p:ext>
    </p:extLst>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750" y="871093"/>
            <a:ext cx="8205788" cy="720725"/>
          </a:xfrm>
        </p:spPr>
        <p:txBody>
          <a:bodyPr/>
          <a:lstStyle/>
          <a:p>
            <a:r>
              <a:rPr lang="it-IT" dirty="0" smtClean="0"/>
              <a:t>2) Segue: Problem and solution Approach</a:t>
            </a:r>
            <a:endParaRPr lang="en-US" dirty="0"/>
          </a:p>
        </p:txBody>
      </p:sp>
      <p:sp>
        <p:nvSpPr>
          <p:cNvPr id="3" name="Content Placeholder 2"/>
          <p:cNvSpPr>
            <a:spLocks noGrp="1"/>
          </p:cNvSpPr>
          <p:nvPr>
            <p:ph idx="1"/>
          </p:nvPr>
        </p:nvSpPr>
        <p:spPr/>
        <p:txBody>
          <a:bodyPr/>
          <a:lstStyle/>
          <a:p>
            <a:r>
              <a:rPr lang="it-IT" sz="1800" dirty="0" smtClean="0"/>
              <a:t>Soluzione del problema: secondo l’approccio could-</a:t>
            </a:r>
            <a:r>
              <a:rPr lang="it-IT" sz="1800" dirty="0" err="1" smtClean="0"/>
              <a:t>would</a:t>
            </a:r>
            <a:r>
              <a:rPr lang="it-IT" sz="1800" dirty="0" smtClean="0"/>
              <a:t> si deve verificare se il tecnico del ramo sarebbe stato sospinto/incentivato dallo stato della tecnica a risolvere il problema (ad es. </a:t>
            </a:r>
            <a:r>
              <a:rPr lang="it-IT" sz="1800" dirty="0"/>
              <a:t>Trib Torino 2-3-2011 caso </a:t>
            </a:r>
            <a:r>
              <a:rPr lang="it-IT" sz="1800" dirty="0" smtClean="0"/>
              <a:t>«</a:t>
            </a:r>
            <a:r>
              <a:rPr lang="it-IT" sz="1800" dirty="0"/>
              <a:t>c</a:t>
            </a:r>
            <a:r>
              <a:rPr lang="it-IT" sz="1800" dirty="0" smtClean="0"/>
              <a:t>alcipotriolo</a:t>
            </a:r>
            <a:r>
              <a:rPr lang="it-IT" sz="1800" dirty="0"/>
              <a:t>», </a:t>
            </a:r>
            <a:r>
              <a:rPr lang="it-IT" sz="1800" dirty="0" smtClean="0"/>
              <a:t>Sandoz/Leo; </a:t>
            </a:r>
            <a:r>
              <a:rPr lang="it-IT" sz="1800" dirty="0"/>
              <a:t>Trib Torino 11-4-2011 </a:t>
            </a:r>
            <a:r>
              <a:rPr lang="it-IT" sz="1800" dirty="0" smtClean="0"/>
              <a:t>caso «coformulazione </a:t>
            </a:r>
            <a:r>
              <a:rPr lang="it-IT" sz="1800" dirty="0"/>
              <a:t>oftalmica per il trattamento del glaucoma», </a:t>
            </a:r>
            <a:r>
              <a:rPr lang="it-IT" sz="1800" dirty="0" smtClean="0"/>
              <a:t>Merck/Sandoz; </a:t>
            </a:r>
            <a:r>
              <a:rPr lang="it-IT" sz="1800" dirty="0"/>
              <a:t>Trib Milano 19-9-2008, caso </a:t>
            </a:r>
            <a:r>
              <a:rPr lang="it-IT" sz="1800" dirty="0" smtClean="0"/>
              <a:t>«repaglinide», </a:t>
            </a:r>
            <a:r>
              <a:rPr lang="it-IT" sz="1800" dirty="0"/>
              <a:t>EG/Boehringer). </a:t>
            </a:r>
            <a:endParaRPr lang="it-IT" sz="1800" dirty="0" smtClean="0"/>
          </a:p>
          <a:p>
            <a:pPr marL="0" indent="0">
              <a:buNone/>
            </a:pPr>
            <a:endParaRPr lang="it-IT" sz="1800" dirty="0" smtClean="0"/>
          </a:p>
          <a:p>
            <a:r>
              <a:rPr lang="it-IT" sz="1800" dirty="0" smtClean="0"/>
              <a:t>La rilevanza di soluzioni analoghe per composti simili (caso «calcipotriolo», cit., per altri composti simili lo stato della tecnica insegnava come risolvere il problema passando dalla forma anidra a quella monoidrata).</a:t>
            </a:r>
          </a:p>
          <a:p>
            <a:pPr marL="0" indent="0">
              <a:buNone/>
            </a:pPr>
            <a:endParaRPr lang="it-IT" sz="1800" dirty="0" smtClean="0"/>
          </a:p>
          <a:p>
            <a:r>
              <a:rPr lang="it-IT" sz="1800" dirty="0" smtClean="0"/>
              <a:t>Se il problema tecnico rende immediata la soluzione, diviene rilevante se nello stato della tecnica vi fossero pregiudizi a ricercarla (caso «coformulazione oftalmica», cit.) ad es. nel caso di individuazione dell’enantiomero da un racemo noto (caso «repaglinide», cit., e </a:t>
            </a:r>
            <a:r>
              <a:rPr lang="it-IT" sz="1800" dirty="0"/>
              <a:t>Trib Roma 6-9-2010 e 27-10-2010 caso «nebivololo» Actavis/ Janssen e EG/Janssen</a:t>
            </a:r>
            <a:r>
              <a:rPr lang="it-IT" sz="1800" dirty="0" smtClean="0"/>
              <a:t>).</a:t>
            </a:r>
          </a:p>
        </p:txBody>
      </p:sp>
      <p:sp>
        <p:nvSpPr>
          <p:cNvPr id="4" name="Slide Number Placeholder 3"/>
          <p:cNvSpPr>
            <a:spLocks noGrp="1"/>
          </p:cNvSpPr>
          <p:nvPr>
            <p:ph type="sldNum" sz="quarter" idx="10"/>
          </p:nvPr>
        </p:nvSpPr>
        <p:spPr/>
        <p:txBody>
          <a:bodyPr/>
          <a:lstStyle/>
          <a:p>
            <a:fld id="{4EC73B31-C306-4288-99E3-43EE01556046}" type="slidenum">
              <a:rPr lang="en-GB" smtClean="0"/>
              <a:pPr/>
              <a:t>10</a:t>
            </a:fld>
            <a:endParaRPr lang="en-GB" dirty="0"/>
          </a:p>
        </p:txBody>
      </p:sp>
    </p:spTree>
    <p:extLst>
      <p:ext uri="{BB962C8B-B14F-4D97-AF65-F5344CB8AC3E}">
        <p14:creationId xmlns:p14="http://schemas.microsoft.com/office/powerpoint/2010/main" val="521787866"/>
      </p:ext>
    </p:extLst>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69925" y="395605"/>
            <a:ext cx="8205788" cy="720725"/>
          </a:xfrm>
        </p:spPr>
        <p:txBody>
          <a:bodyPr/>
          <a:lstStyle/>
          <a:p>
            <a:r>
              <a:rPr lang="it-IT" dirty="0" smtClean="0"/>
              <a:t>2) Segue: Problem and solution approach</a:t>
            </a:r>
            <a:endParaRPr lang="en-US" dirty="0"/>
          </a:p>
        </p:txBody>
      </p:sp>
      <p:sp>
        <p:nvSpPr>
          <p:cNvPr id="3" name="Content Placeholder 2"/>
          <p:cNvSpPr>
            <a:spLocks noGrp="1"/>
          </p:cNvSpPr>
          <p:nvPr>
            <p:ph idx="1"/>
          </p:nvPr>
        </p:nvSpPr>
        <p:spPr>
          <a:xfrm>
            <a:off x="539750" y="1323150"/>
            <a:ext cx="8205788" cy="4757145"/>
          </a:xfrm>
        </p:spPr>
        <p:txBody>
          <a:bodyPr/>
          <a:lstStyle/>
          <a:p>
            <a:r>
              <a:rPr lang="it-IT" sz="1600" dirty="0" smtClean="0"/>
              <a:t>Casi in cui può essere ovvio intraprendere la ricerca («obvious to try») ma non è ovvio il risultato della stessa («obvious to invent»): sussiste attività inventiva.</a:t>
            </a:r>
          </a:p>
          <a:p>
            <a:r>
              <a:rPr lang="it-IT" sz="1600" dirty="0" smtClean="0"/>
              <a:t>La concomitanza di indicazioni terapeutiche di due composti noti non è sufficiente a rendere di per sé ovvia l’invenzione della loro combinazione ove esistano tanti altri composti utili per la stessa indicazione, il tribunale ha ritenuto questo un caso di «could» rilevando la sorprendente additività degli effetti della specifica combinazione </a:t>
            </a:r>
            <a:r>
              <a:rPr lang="it-IT" sz="1600" dirty="0"/>
              <a:t>(Trib Milano 17-12-2010, caso «composizione di EFA e disolfuro per la produzione di un medicamento», Giellepi/Meda</a:t>
            </a:r>
            <a:r>
              <a:rPr lang="it-IT" sz="1600" dirty="0" smtClean="0"/>
              <a:t>).</a:t>
            </a:r>
          </a:p>
          <a:p>
            <a:r>
              <a:rPr lang="it-IT" sz="1600" dirty="0" smtClean="0"/>
              <a:t>Se lo stato della tecnica contiene indicazioni che possono indurre il tecnico del ramo a prendere in esame una certa classe nota di composti (derivati dell’acido pamidromico) per ottenere un certo effetto (attività rispetto alla densità ossea) ma la selezione inventiva ottiene congiuntamente anche effetti diversi (migliore tollerabilità, assenza di controindicazioni) da quelli la cui ricerca avrebbe indotto il tecnico a iniziare la sperimentazione, guardando al complesso dei risultati non era un caso in cui sarebbe stato ovvio selezionare il composto ma solo procedere in una certa direzione non obbligata nel suo risultato </a:t>
            </a:r>
            <a:r>
              <a:rPr lang="it-IT" sz="1600" dirty="0"/>
              <a:t>(Trib Milano 15-1-2009 caso «acido alendronico», Ist. Gentili/Trifarma</a:t>
            </a:r>
            <a:r>
              <a:rPr lang="it-IT" sz="1600" dirty="0" smtClean="0"/>
              <a:t>). Differenze con </a:t>
            </a:r>
            <a:r>
              <a:rPr lang="it-IT" sz="1600" dirty="0"/>
              <a:t>il </a:t>
            </a:r>
            <a:r>
              <a:rPr lang="it-IT" sz="1600" dirty="0" smtClean="0"/>
              <a:t>"doppio </a:t>
            </a:r>
            <a:r>
              <a:rPr lang="it-IT" sz="1600" dirty="0"/>
              <a:t>problema" </a:t>
            </a:r>
            <a:r>
              <a:rPr lang="it-IT" sz="1600" dirty="0" smtClean="0"/>
              <a:t>tecnico in Trib </a:t>
            </a:r>
            <a:r>
              <a:rPr lang="it-IT" sz="1600" dirty="0"/>
              <a:t>Torino </a:t>
            </a:r>
            <a:r>
              <a:rPr lang="it-IT" sz="1600" dirty="0" smtClean="0"/>
              <a:t>2-3-2011 caso </a:t>
            </a:r>
            <a:r>
              <a:rPr lang="it-IT" sz="1600" dirty="0"/>
              <a:t>«calcipotriolo</a:t>
            </a:r>
            <a:r>
              <a:rPr lang="it-IT" sz="1600" dirty="0" smtClean="0"/>
              <a:t>», Sandoz/Leo.</a:t>
            </a:r>
            <a:endParaRPr lang="it-IT" sz="1600" dirty="0"/>
          </a:p>
          <a:p>
            <a:r>
              <a:rPr lang="it-IT" sz="1600" dirty="0" smtClean="0"/>
              <a:t>Non </a:t>
            </a:r>
            <a:r>
              <a:rPr lang="it-IT" sz="1600" dirty="0"/>
              <a:t>basta che la ricerca sia ovvia da intraprendere («obvious to try») se non è ovvio come si raggiunge il risultato (Trib Genova 9-1-2006 caso «alendronato», Ist. Gentili/Teva).</a:t>
            </a:r>
            <a:endParaRPr lang="en-US" sz="1600" dirty="0"/>
          </a:p>
          <a:p>
            <a:pPr marL="0" indent="0">
              <a:buNone/>
            </a:pPr>
            <a:endParaRPr lang="en-US" sz="1600" dirty="0"/>
          </a:p>
        </p:txBody>
      </p:sp>
      <p:sp>
        <p:nvSpPr>
          <p:cNvPr id="4" name="Slide Number Placeholder 3"/>
          <p:cNvSpPr>
            <a:spLocks noGrp="1"/>
          </p:cNvSpPr>
          <p:nvPr>
            <p:ph type="sldNum" sz="quarter" idx="10"/>
          </p:nvPr>
        </p:nvSpPr>
        <p:spPr/>
        <p:txBody>
          <a:bodyPr/>
          <a:lstStyle/>
          <a:p>
            <a:fld id="{4EC73B31-C306-4288-99E3-43EE01556046}" type="slidenum">
              <a:rPr lang="en-GB" smtClean="0"/>
              <a:pPr/>
              <a:t>11</a:t>
            </a:fld>
            <a:endParaRPr lang="en-GB" dirty="0"/>
          </a:p>
        </p:txBody>
      </p:sp>
    </p:spTree>
    <p:extLst>
      <p:ext uri="{BB962C8B-B14F-4D97-AF65-F5344CB8AC3E}">
        <p14:creationId xmlns:p14="http://schemas.microsoft.com/office/powerpoint/2010/main" val="4101636071"/>
      </p:ext>
    </p:extLst>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6063" y="418454"/>
            <a:ext cx="8239475" cy="573438"/>
          </a:xfrm>
        </p:spPr>
        <p:txBody>
          <a:bodyPr/>
          <a:lstStyle/>
          <a:p>
            <a:r>
              <a:rPr lang="it-IT" dirty="0" smtClean="0"/>
              <a:t>2) Segue: Problem and solution approach</a:t>
            </a:r>
            <a:endParaRPr lang="en-US" dirty="0"/>
          </a:p>
        </p:txBody>
      </p:sp>
      <p:sp>
        <p:nvSpPr>
          <p:cNvPr id="3" name="Content Placeholder 2"/>
          <p:cNvSpPr>
            <a:spLocks noGrp="1"/>
          </p:cNvSpPr>
          <p:nvPr>
            <p:ph idx="1"/>
          </p:nvPr>
        </p:nvSpPr>
        <p:spPr>
          <a:xfrm>
            <a:off x="273587" y="1238779"/>
            <a:ext cx="8602125" cy="5677197"/>
          </a:xfrm>
        </p:spPr>
        <p:txBody>
          <a:bodyPr/>
          <a:lstStyle/>
          <a:p>
            <a:r>
              <a:rPr lang="it-IT" sz="1600" dirty="0"/>
              <a:t>La rilevanza della definizione del tecnico esperto del ramo. </a:t>
            </a:r>
            <a:endParaRPr lang="it-IT" sz="1600" dirty="0" smtClean="0"/>
          </a:p>
          <a:p>
            <a:r>
              <a:rPr lang="it-IT" sz="1600" dirty="0" smtClean="0"/>
              <a:t>La </a:t>
            </a:r>
            <a:r>
              <a:rPr lang="it-IT" sz="1600" dirty="0"/>
              <a:t>giurisprudenza lo </a:t>
            </a:r>
            <a:r>
              <a:rPr lang="it-IT" sz="1600" dirty="0" smtClean="0"/>
              <a:t>ricostruisce </a:t>
            </a:r>
            <a:r>
              <a:rPr lang="it-IT" sz="1600" dirty="0"/>
              <a:t>come un tecnico specializzato del settore che opera in un team di ricerca (dottore di ricerca in chimica con esperienza di sintesi di principi attivi e applicazione nel campo farmaceutico e con particolare esperienza nel settore degli analoghi della vitamina D, parte di un </a:t>
            </a:r>
            <a:r>
              <a:rPr lang="it-IT" sz="1600" dirty="0" smtClean="0"/>
              <a:t>team </a:t>
            </a:r>
            <a:r>
              <a:rPr lang="it-IT" sz="1600" dirty="0"/>
              <a:t>per lo sviluppo di un principio attivo da </a:t>
            </a:r>
            <a:r>
              <a:rPr lang="it-IT" sz="1600" dirty="0" smtClean="0"/>
              <a:t>formulare, Trib </a:t>
            </a:r>
            <a:r>
              <a:rPr lang="it-IT" sz="1600" dirty="0"/>
              <a:t>Torino 2-3-2011 caso «Calcipotriolo», </a:t>
            </a:r>
            <a:r>
              <a:rPr lang="it-IT" sz="1600" dirty="0" smtClean="0"/>
              <a:t>Sandoz/Leo; </a:t>
            </a:r>
            <a:r>
              <a:rPr lang="it-IT" sz="1600" dirty="0"/>
              <a:t>chimico farmaceutico formulatore dotato di </a:t>
            </a:r>
            <a:r>
              <a:rPr lang="it-IT" sz="1600" dirty="0" smtClean="0"/>
              <a:t>particolare esperienza nei composti oftalmologici che collabori in team con un medico oftalmologo specializzato, Trib </a:t>
            </a:r>
            <a:r>
              <a:rPr lang="it-IT" sz="1600" dirty="0"/>
              <a:t>Torino 11-4-2011 </a:t>
            </a:r>
            <a:r>
              <a:rPr lang="it-IT" sz="1600" dirty="0" smtClean="0"/>
              <a:t>caso «coformulazione </a:t>
            </a:r>
            <a:r>
              <a:rPr lang="it-IT" sz="1600" dirty="0"/>
              <a:t>oftalmica per il trattamento del glaucoma», Merck/Sandoz</a:t>
            </a:r>
            <a:r>
              <a:rPr lang="it-IT" sz="1600" dirty="0" smtClean="0"/>
              <a:t>).</a:t>
            </a:r>
          </a:p>
          <a:p>
            <a:r>
              <a:rPr lang="it-IT" sz="1600" dirty="0" smtClean="0"/>
              <a:t>Il tecnico esperto procede anche a sperimentazioni (trial and error) anche se la soluzione non è immediata (caso «coformulazione oftalmica», cit.).</a:t>
            </a:r>
          </a:p>
          <a:p>
            <a:r>
              <a:rPr lang="it-IT" sz="1600" dirty="0" smtClean="0"/>
              <a:t>Nel campo farmaceutico la ricerca di routine comprende la ricerca e sperimentazione sui composti noti (ad es. verifica in un composto racemico per esaminare l’attività delle copie di enantiomeri, </a:t>
            </a:r>
            <a:r>
              <a:rPr lang="it-IT" sz="1600" dirty="0"/>
              <a:t>Trib Roma 6-9-2010 e 27-10-2010 caso «nebivololo</a:t>
            </a:r>
            <a:r>
              <a:rPr lang="it-IT" sz="1600" dirty="0" smtClean="0"/>
              <a:t>», </a:t>
            </a:r>
            <a:r>
              <a:rPr lang="it-IT" sz="1600" dirty="0"/>
              <a:t>Actavis/ Janssen e EG/Janssen</a:t>
            </a:r>
            <a:r>
              <a:rPr lang="it-IT" sz="1600" dirty="0" smtClean="0"/>
              <a:t>).</a:t>
            </a:r>
          </a:p>
          <a:p>
            <a:r>
              <a:rPr lang="it-IT" sz="1600" dirty="0" smtClean="0"/>
              <a:t>L’esperto del ramo è colui che ha acquisito capacità tecniche e sia fornito di un patrimonio di doti intellettuali e professionali che gli consentono di muoversi nel settore con spirito moderatamente creativo verso sviluppi ovvi/di facile portata </a:t>
            </a:r>
            <a:r>
              <a:rPr lang="it-IT" sz="1600" dirty="0"/>
              <a:t>(Trib Milano 19-9-2008, caso </a:t>
            </a:r>
            <a:r>
              <a:rPr lang="it-IT" sz="1600" dirty="0" smtClean="0"/>
              <a:t>«repaglinide», EG/Boehringer).</a:t>
            </a:r>
          </a:p>
        </p:txBody>
      </p:sp>
      <p:sp>
        <p:nvSpPr>
          <p:cNvPr id="4" name="Slide Number Placeholder 3"/>
          <p:cNvSpPr>
            <a:spLocks noGrp="1"/>
          </p:cNvSpPr>
          <p:nvPr>
            <p:ph type="sldNum" sz="quarter" idx="10"/>
          </p:nvPr>
        </p:nvSpPr>
        <p:spPr/>
        <p:txBody>
          <a:bodyPr/>
          <a:lstStyle/>
          <a:p>
            <a:fld id="{4EC73B31-C306-4288-99E3-43EE01556046}" type="slidenum">
              <a:rPr lang="en-GB" smtClean="0"/>
              <a:pPr/>
              <a:t>12</a:t>
            </a:fld>
            <a:endParaRPr lang="en-GB" dirty="0"/>
          </a:p>
        </p:txBody>
      </p:sp>
    </p:spTree>
    <p:extLst>
      <p:ext uri="{BB962C8B-B14F-4D97-AF65-F5344CB8AC3E}">
        <p14:creationId xmlns:p14="http://schemas.microsoft.com/office/powerpoint/2010/main" val="68364201"/>
      </p:ext>
    </p:extLst>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smtClean="0"/>
              <a:t>3) Indizi di evidenza e di non evidenza </a:t>
            </a:r>
            <a:endParaRPr lang="en-US" dirty="0"/>
          </a:p>
        </p:txBody>
      </p:sp>
      <p:sp>
        <p:nvSpPr>
          <p:cNvPr id="3" name="Content Placeholder 2"/>
          <p:cNvSpPr>
            <a:spLocks noGrp="1"/>
          </p:cNvSpPr>
          <p:nvPr>
            <p:ph idx="1"/>
          </p:nvPr>
        </p:nvSpPr>
        <p:spPr/>
        <p:txBody>
          <a:bodyPr/>
          <a:lstStyle/>
          <a:p>
            <a:r>
              <a:rPr lang="it-IT" sz="1800" dirty="0" smtClean="0"/>
              <a:t>Secondo la casistica e le direttive EPO :</a:t>
            </a:r>
          </a:p>
          <a:p>
            <a:pPr marL="0" indent="0">
              <a:buNone/>
            </a:pPr>
            <a:r>
              <a:rPr lang="it-IT" sz="1800" dirty="0"/>
              <a:t>	</a:t>
            </a:r>
            <a:r>
              <a:rPr lang="it-IT" sz="1800" dirty="0" smtClean="0"/>
              <a:t>- successo commerciale</a:t>
            </a:r>
          </a:p>
          <a:p>
            <a:pPr marL="0" indent="0">
              <a:buNone/>
            </a:pPr>
            <a:r>
              <a:rPr lang="it-IT" sz="1800" dirty="0"/>
              <a:t>	</a:t>
            </a:r>
            <a:r>
              <a:rPr lang="it-IT" sz="1800" dirty="0" smtClean="0"/>
              <a:t>- effetto sorprendente</a:t>
            </a:r>
          </a:p>
          <a:p>
            <a:pPr marL="0" indent="0">
              <a:buNone/>
            </a:pPr>
            <a:r>
              <a:rPr lang="it-IT" sz="1800" dirty="0"/>
              <a:t>	</a:t>
            </a:r>
            <a:r>
              <a:rPr lang="it-IT" sz="1800" dirty="0" smtClean="0"/>
              <a:t>- bisogno da lungo tempo avvertito</a:t>
            </a:r>
          </a:p>
          <a:p>
            <a:pPr marL="0" indent="0">
              <a:buNone/>
            </a:pPr>
            <a:r>
              <a:rPr lang="it-IT" sz="1800" dirty="0"/>
              <a:t>	</a:t>
            </a:r>
            <a:r>
              <a:rPr lang="it-IT" sz="1800" dirty="0" smtClean="0"/>
              <a:t>- esistenza di pregiudizi nel settore</a:t>
            </a:r>
          </a:p>
          <a:p>
            <a:pPr marL="0" indent="0">
              <a:buNone/>
            </a:pPr>
            <a:r>
              <a:rPr lang="it-IT" sz="1800" dirty="0" smtClean="0"/>
              <a:t> </a:t>
            </a:r>
          </a:p>
          <a:p>
            <a:r>
              <a:rPr lang="it-IT" sz="1800" dirty="0" smtClean="0"/>
              <a:t>In generale sono circostanze di fatto che riguardano i risultati ottenuti con l’invenzione o la storia del settore che ha portato all’invenzione e che servono a convalidare il giudizio di attività inventiva</a:t>
            </a:r>
          </a:p>
          <a:p>
            <a:pPr lvl="1">
              <a:buFontTx/>
              <a:buChar char="-"/>
            </a:pPr>
            <a:endParaRPr lang="en-US" dirty="0"/>
          </a:p>
        </p:txBody>
      </p:sp>
      <p:sp>
        <p:nvSpPr>
          <p:cNvPr id="4" name="Slide Number Placeholder 3"/>
          <p:cNvSpPr>
            <a:spLocks noGrp="1"/>
          </p:cNvSpPr>
          <p:nvPr>
            <p:ph type="sldNum" sz="quarter" idx="10"/>
          </p:nvPr>
        </p:nvSpPr>
        <p:spPr/>
        <p:txBody>
          <a:bodyPr/>
          <a:lstStyle/>
          <a:p>
            <a:fld id="{4EC73B31-C306-4288-99E3-43EE01556046}" type="slidenum">
              <a:rPr lang="en-GB" smtClean="0"/>
              <a:pPr/>
              <a:t>13</a:t>
            </a:fld>
            <a:endParaRPr lang="en-GB" dirty="0"/>
          </a:p>
        </p:txBody>
      </p:sp>
    </p:spTree>
    <p:extLst>
      <p:ext uri="{BB962C8B-B14F-4D97-AF65-F5344CB8AC3E}">
        <p14:creationId xmlns:p14="http://schemas.microsoft.com/office/powerpoint/2010/main" val="1846520579"/>
      </p:ext>
    </p:extLst>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750" y="650930"/>
            <a:ext cx="8205788" cy="635429"/>
          </a:xfrm>
        </p:spPr>
        <p:txBody>
          <a:bodyPr/>
          <a:lstStyle/>
          <a:p>
            <a:r>
              <a:rPr lang="it-IT" dirty="0" smtClean="0"/>
              <a:t>3) Segue: Indizi</a:t>
            </a:r>
            <a:endParaRPr lang="en-US" dirty="0"/>
          </a:p>
        </p:txBody>
      </p:sp>
      <p:sp>
        <p:nvSpPr>
          <p:cNvPr id="3" name="Content Placeholder 2"/>
          <p:cNvSpPr>
            <a:spLocks noGrp="1"/>
          </p:cNvSpPr>
          <p:nvPr>
            <p:ph idx="1"/>
          </p:nvPr>
        </p:nvSpPr>
        <p:spPr>
          <a:xfrm>
            <a:off x="539750" y="1387158"/>
            <a:ext cx="8205788" cy="5281930"/>
          </a:xfrm>
        </p:spPr>
        <p:txBody>
          <a:bodyPr/>
          <a:lstStyle/>
          <a:p>
            <a:r>
              <a:rPr lang="it-IT" sz="1700" dirty="0" smtClean="0"/>
              <a:t>Nella giurisprudenza italiana non sono sempre chiaramente usati in forma indiziaria a volte sembrano «sostituire» il giudizio di attività inventiva, e non sono associati alla precedente applicazione di una metodologia di verifica dell’attività inventiva come il problem and solution approach; ciò vale soprattutto per l’effetto sorprendente che viene spesso di per sé equiparato a non ovvietà se la ricerca era aperta e non condizionata in una sola direzione (ad es. </a:t>
            </a:r>
            <a:r>
              <a:rPr lang="it-IT" sz="1700" dirty="0"/>
              <a:t>Trib Milano 15-1-2009 caso «acido alendronico», Ist. Gentili/Trifarma, Trib Genova 9-1-2006 caso «alendronato», Ist. Gentili/Teva</a:t>
            </a:r>
            <a:r>
              <a:rPr lang="it-IT" sz="1700" dirty="0" smtClean="0"/>
              <a:t>).</a:t>
            </a:r>
          </a:p>
          <a:p>
            <a:r>
              <a:rPr lang="it-IT" sz="1700" dirty="0" smtClean="0"/>
              <a:t>All’effetto sorprendente si riconduce anche il sinergismo inatteso (</a:t>
            </a:r>
            <a:r>
              <a:rPr lang="it-IT" sz="1700" dirty="0"/>
              <a:t>Trib Milano 17-12-2010, caso «composizione di EFA e disolfuro per la produzione di un medicamento», Giellepi/Meda</a:t>
            </a:r>
            <a:r>
              <a:rPr lang="it-IT" sz="1700" dirty="0" smtClean="0"/>
              <a:t>).</a:t>
            </a:r>
          </a:p>
          <a:p>
            <a:r>
              <a:rPr lang="it-IT" sz="1700" dirty="0" smtClean="0"/>
              <a:t>L’assenza di attività inventiva è stata ritenuta ricavabile dalla assenza di indizi positivi unita alla presenza di ipotesi tipiche del progresso di routine (es. sostituzione di materiali, di forma, di proporzioni), realizzazione indipendente dell’invenzione da parte di più inventori, licenze a basso prezzo, molteplicità di contraffazioni, soluzione equivalente (</a:t>
            </a:r>
            <a:r>
              <a:rPr lang="it-IT" sz="1700" dirty="0"/>
              <a:t>Trib Milano 19-9-2008, caso </a:t>
            </a:r>
            <a:r>
              <a:rPr lang="it-IT" sz="1700" dirty="0" smtClean="0"/>
              <a:t>«repaglinide», EG/Boehringer).</a:t>
            </a:r>
          </a:p>
          <a:p>
            <a:r>
              <a:rPr lang="it-IT" sz="1700" dirty="0" smtClean="0"/>
              <a:t>Valore della prova storica (il problema risolto dall’invenzione era sentito già in precedenza) (</a:t>
            </a:r>
            <a:r>
              <a:rPr lang="it-IT" sz="1700" dirty="0"/>
              <a:t>Trib Roma 6-9-2010 e 27-10-2010 caso «nebivololo</a:t>
            </a:r>
            <a:r>
              <a:rPr lang="it-IT" sz="1700" dirty="0" smtClean="0"/>
              <a:t>», </a:t>
            </a:r>
            <a:r>
              <a:rPr lang="it-IT" sz="1700" dirty="0"/>
              <a:t>Actavis/ Janssen e EG/Janssen</a:t>
            </a:r>
            <a:r>
              <a:rPr lang="it-IT" sz="1700" dirty="0" smtClean="0"/>
              <a:t>).</a:t>
            </a:r>
          </a:p>
          <a:p>
            <a:endParaRPr lang="en-US" sz="1700" dirty="0"/>
          </a:p>
        </p:txBody>
      </p:sp>
      <p:sp>
        <p:nvSpPr>
          <p:cNvPr id="4" name="Slide Number Placeholder 3"/>
          <p:cNvSpPr>
            <a:spLocks noGrp="1"/>
          </p:cNvSpPr>
          <p:nvPr>
            <p:ph type="sldNum" sz="quarter" idx="10"/>
          </p:nvPr>
        </p:nvSpPr>
        <p:spPr/>
        <p:txBody>
          <a:bodyPr/>
          <a:lstStyle/>
          <a:p>
            <a:fld id="{4EC73B31-C306-4288-99E3-43EE01556046}" type="slidenum">
              <a:rPr lang="en-GB" smtClean="0"/>
              <a:pPr/>
              <a:t>14</a:t>
            </a:fld>
            <a:endParaRPr lang="en-GB" dirty="0"/>
          </a:p>
        </p:txBody>
      </p:sp>
    </p:spTree>
    <p:extLst>
      <p:ext uri="{BB962C8B-B14F-4D97-AF65-F5344CB8AC3E}">
        <p14:creationId xmlns:p14="http://schemas.microsoft.com/office/powerpoint/2010/main" val="3584350348"/>
      </p:ext>
    </p:extLst>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smtClean="0"/>
              <a:t>4) Il rilievo della file history del brevetto </a:t>
            </a:r>
            <a:endParaRPr lang="en-US" dirty="0"/>
          </a:p>
        </p:txBody>
      </p:sp>
      <p:sp>
        <p:nvSpPr>
          <p:cNvPr id="3" name="Content Placeholder 2"/>
          <p:cNvSpPr>
            <a:spLocks noGrp="1"/>
          </p:cNvSpPr>
          <p:nvPr>
            <p:ph idx="1"/>
          </p:nvPr>
        </p:nvSpPr>
        <p:spPr/>
        <p:txBody>
          <a:bodyPr/>
          <a:lstStyle/>
          <a:p>
            <a:endParaRPr lang="it-IT" sz="1800" dirty="0" smtClean="0"/>
          </a:p>
          <a:p>
            <a:r>
              <a:rPr lang="it-IT" sz="1800" dirty="0" smtClean="0"/>
              <a:t>Art. 69 CBE e Protocollo interpretativo, e art. 52 c.p.i.: la protezione del brevetto è determinata dalle rivendicazioni, interpretate alla luce di descrizione e disegni, in modo da assicurare equa protezione al titolare e una ragionevole sicurezza giuridica dei terzi.</a:t>
            </a:r>
          </a:p>
          <a:p>
            <a:endParaRPr lang="it-IT" sz="1800" dirty="0" smtClean="0"/>
          </a:p>
          <a:p>
            <a:r>
              <a:rPr lang="it-IT" sz="1800" dirty="0" smtClean="0"/>
              <a:t>La file history non è indicata tra il materiale da prendere in considerazione nell’interpretazione.</a:t>
            </a:r>
          </a:p>
          <a:p>
            <a:endParaRPr lang="it-IT" sz="1800" dirty="0" smtClean="0"/>
          </a:p>
          <a:p>
            <a:r>
              <a:rPr lang="it-IT" sz="1800" dirty="0" smtClean="0"/>
              <a:t>Dunque: </a:t>
            </a:r>
            <a:r>
              <a:rPr lang="it-IT" sz="1800" dirty="0"/>
              <a:t>q</a:t>
            </a:r>
            <a:r>
              <a:rPr lang="it-IT" sz="1800" dirty="0" smtClean="0"/>
              <a:t>uale rilievo può avere, se ne ha ?</a:t>
            </a:r>
            <a:endParaRPr lang="en-US" sz="1800" dirty="0"/>
          </a:p>
        </p:txBody>
      </p:sp>
      <p:sp>
        <p:nvSpPr>
          <p:cNvPr id="4" name="Slide Number Placeholder 3"/>
          <p:cNvSpPr>
            <a:spLocks noGrp="1"/>
          </p:cNvSpPr>
          <p:nvPr>
            <p:ph type="sldNum" sz="quarter" idx="10"/>
          </p:nvPr>
        </p:nvSpPr>
        <p:spPr/>
        <p:txBody>
          <a:bodyPr/>
          <a:lstStyle/>
          <a:p>
            <a:fld id="{4EC73B31-C306-4288-99E3-43EE01556046}" type="slidenum">
              <a:rPr lang="en-GB" smtClean="0"/>
              <a:pPr/>
              <a:t>15</a:t>
            </a:fld>
            <a:endParaRPr lang="en-GB" dirty="0"/>
          </a:p>
        </p:txBody>
      </p:sp>
    </p:spTree>
    <p:extLst>
      <p:ext uri="{BB962C8B-B14F-4D97-AF65-F5344CB8AC3E}">
        <p14:creationId xmlns:p14="http://schemas.microsoft.com/office/powerpoint/2010/main" val="3399465258"/>
      </p:ext>
    </p:extLst>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smtClean="0"/>
              <a:t>4) Segue: file history</a:t>
            </a:r>
            <a:endParaRPr lang="en-US" dirty="0"/>
          </a:p>
        </p:txBody>
      </p:sp>
      <p:sp>
        <p:nvSpPr>
          <p:cNvPr id="3" name="Content Placeholder 2"/>
          <p:cNvSpPr>
            <a:spLocks noGrp="1"/>
          </p:cNvSpPr>
          <p:nvPr>
            <p:ph idx="1"/>
          </p:nvPr>
        </p:nvSpPr>
        <p:spPr/>
        <p:txBody>
          <a:bodyPr/>
          <a:lstStyle/>
          <a:p>
            <a:pPr marL="0" indent="0">
              <a:buNone/>
            </a:pPr>
            <a:r>
              <a:rPr lang="it-IT" sz="1800" dirty="0"/>
              <a:t>P</a:t>
            </a:r>
            <a:r>
              <a:rPr lang="it-IT" sz="1800" dirty="0" smtClean="0"/>
              <a:t>er negare rilievo si è evidenziato che:</a:t>
            </a:r>
          </a:p>
          <a:p>
            <a:r>
              <a:rPr lang="it-IT" sz="1800" dirty="0" smtClean="0"/>
              <a:t>la file history introdurrebbe un elemento volontaristico non coerente con gli scopi cui mira l’interpretazione del brevetto (Trib Roma 7-8-2008 Pronova, v. già Trib Roma 9-2-2006); i motivi che hanno portato alla concessione del brevetto non rilevano;</a:t>
            </a:r>
          </a:p>
          <a:p>
            <a:r>
              <a:rPr lang="it-IT" sz="1800" dirty="0" smtClean="0"/>
              <a:t>Le dichiarazioni del richiedente non possono avere valore confessorio in quanto suggerite da molteplici possibili ragioni anche estranee all’ambito della protezione (Trib Milano 18-6-2008 caso «atorvastatina», Ranbaxy/Warner Lambert, in un caso di interpretazione del brevetto avente ad oggetto un racemo per comprendere se la sua tutela si estendeva anche all’oggetto del successivo certificato sull’enantiomero; v. già Trib Torino 14-7-1997);</a:t>
            </a:r>
          </a:p>
          <a:p>
            <a:r>
              <a:rPr lang="it-IT" sz="1800" dirty="0" smtClean="0"/>
              <a:t>la domanda di brevetto è una dichiarazione di volontà e non di scienza per cui le dichiarazioni rese dal richiedente in sede di esame non potrebbero avere natura confessoria anche perché sarebbero rese in incertam personam (App Torino 7-7-2009 caso «uso di transferosomi per il trasporto di sostanze», Idea/Mika; richiama Trib Milano 7-10-1999).</a:t>
            </a:r>
            <a:endParaRPr lang="en-US" sz="1800" dirty="0"/>
          </a:p>
        </p:txBody>
      </p:sp>
      <p:sp>
        <p:nvSpPr>
          <p:cNvPr id="4" name="Slide Number Placeholder 3"/>
          <p:cNvSpPr>
            <a:spLocks noGrp="1"/>
          </p:cNvSpPr>
          <p:nvPr>
            <p:ph type="sldNum" sz="quarter" idx="10"/>
          </p:nvPr>
        </p:nvSpPr>
        <p:spPr/>
        <p:txBody>
          <a:bodyPr/>
          <a:lstStyle/>
          <a:p>
            <a:fld id="{4EC73B31-C306-4288-99E3-43EE01556046}" type="slidenum">
              <a:rPr lang="en-GB" smtClean="0"/>
              <a:pPr/>
              <a:t>16</a:t>
            </a:fld>
            <a:endParaRPr lang="en-GB" dirty="0"/>
          </a:p>
        </p:txBody>
      </p:sp>
    </p:spTree>
    <p:extLst>
      <p:ext uri="{BB962C8B-B14F-4D97-AF65-F5344CB8AC3E}">
        <p14:creationId xmlns:p14="http://schemas.microsoft.com/office/powerpoint/2010/main" val="2176650733"/>
      </p:ext>
    </p:extLst>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smtClean="0"/>
              <a:t>4) Segue: file history</a:t>
            </a:r>
            <a:endParaRPr lang="en-US" dirty="0"/>
          </a:p>
        </p:txBody>
      </p:sp>
      <p:sp>
        <p:nvSpPr>
          <p:cNvPr id="3" name="Content Placeholder 2"/>
          <p:cNvSpPr>
            <a:spLocks noGrp="1"/>
          </p:cNvSpPr>
          <p:nvPr>
            <p:ph idx="1"/>
          </p:nvPr>
        </p:nvSpPr>
        <p:spPr>
          <a:xfrm>
            <a:off x="539749" y="1870614"/>
            <a:ext cx="8335963" cy="4798474"/>
          </a:xfrm>
        </p:spPr>
        <p:txBody>
          <a:bodyPr/>
          <a:lstStyle/>
          <a:p>
            <a:pPr marL="0" indent="0">
              <a:buNone/>
            </a:pPr>
            <a:r>
              <a:rPr lang="it-IT" sz="1800" dirty="0" smtClean="0"/>
              <a:t>Rilevanza della file history:</a:t>
            </a:r>
          </a:p>
          <a:p>
            <a:r>
              <a:rPr lang="it-IT" sz="1800" dirty="0" smtClean="0"/>
              <a:t>Si è assegnata rilevanza a una limitazione introdotta in sede di esame (con corrispondente riduzione dell’ambito della tutela) per escludere la protezione di oggetti che non la contemplano (es. Trib Milano 14-7-2011 WSP/Hi Tech; Trib</a:t>
            </a:r>
            <a:r>
              <a:rPr lang="it-IT" sz="1800" dirty="0"/>
              <a:t> </a:t>
            </a:r>
            <a:r>
              <a:rPr lang="it-IT" sz="1800" dirty="0" smtClean="0"/>
              <a:t>Milano 5-4-2011 </a:t>
            </a:r>
            <a:r>
              <a:rPr lang="it-IT" sz="1800" dirty="0" err="1" smtClean="0"/>
              <a:t>Uretek</a:t>
            </a:r>
            <a:r>
              <a:rPr lang="it-IT" sz="1800" dirty="0" smtClean="0"/>
              <a:t>/</a:t>
            </a:r>
            <a:r>
              <a:rPr lang="it-IT" sz="1800" dirty="0" err="1" smtClean="0"/>
              <a:t>Kappazeta</a:t>
            </a:r>
            <a:r>
              <a:rPr lang="it-IT" sz="1800" dirty="0" smtClean="0"/>
              <a:t>): quindi il comportamento del richiedente in sede di esame può manifestare la volontà di escludere dalla protezione  oggetti privi della limitazione introdotta, ma sempre per il modo in cui è stata formulata la rivendicazione.</a:t>
            </a:r>
          </a:p>
          <a:p>
            <a:r>
              <a:rPr lang="it-IT" sz="1800" u="sng" dirty="0" smtClean="0"/>
              <a:t>In conclusione</a:t>
            </a:r>
            <a:r>
              <a:rPr lang="it-IT" sz="1800" dirty="0" smtClean="0"/>
              <a:t> la file history non è fonte tipizzata di interpretazione, e non sembra quindi «vincolare» il richiedente, ma può contribuire come qualsiasi altro materiale a formare il convincimento del giudice in una certa direzione, in quanto tale convincimento sia fondato sul tenore delle rivendicazioni alla luce della descrizione (v. anche Trib Torino 1-4-2011 caso «esomeprazolo» EG/Astra Zeneca, sul valore attribuito al grado di purezza 99,8% rivendicato, in un caso in cui il richiedente aveva dichiarato in sede di esame che la soglia minima era necessaria per distinguere l’invenzione dalla prior art).</a:t>
            </a:r>
            <a:endParaRPr lang="en-US" sz="1800" dirty="0"/>
          </a:p>
        </p:txBody>
      </p:sp>
      <p:sp>
        <p:nvSpPr>
          <p:cNvPr id="4" name="Slide Number Placeholder 3"/>
          <p:cNvSpPr>
            <a:spLocks noGrp="1"/>
          </p:cNvSpPr>
          <p:nvPr>
            <p:ph type="sldNum" sz="quarter" idx="10"/>
          </p:nvPr>
        </p:nvSpPr>
        <p:spPr/>
        <p:txBody>
          <a:bodyPr/>
          <a:lstStyle/>
          <a:p>
            <a:fld id="{4EC73B31-C306-4288-99E3-43EE01556046}" type="slidenum">
              <a:rPr lang="en-GB" smtClean="0"/>
              <a:pPr/>
              <a:t>17</a:t>
            </a:fld>
            <a:endParaRPr lang="en-GB" dirty="0"/>
          </a:p>
        </p:txBody>
      </p:sp>
    </p:spTree>
    <p:extLst>
      <p:ext uri="{BB962C8B-B14F-4D97-AF65-F5344CB8AC3E}">
        <p14:creationId xmlns:p14="http://schemas.microsoft.com/office/powerpoint/2010/main" val="3356976815"/>
      </p:ext>
    </p:extLst>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pPr marL="0" indent="0">
              <a:buNone/>
            </a:pPr>
            <a:r>
              <a:rPr lang="it-IT" dirty="0" smtClean="0">
                <a:solidFill>
                  <a:srgbClr val="FF0000"/>
                </a:solidFill>
              </a:rPr>
              <a:t>Grazie per l’attenzione</a:t>
            </a:r>
          </a:p>
          <a:p>
            <a:pPr marL="0" indent="0">
              <a:buNone/>
            </a:pPr>
            <a:endParaRPr lang="it-IT" dirty="0" smtClean="0"/>
          </a:p>
          <a:p>
            <a:pPr marL="0" indent="0">
              <a:buNone/>
            </a:pPr>
            <a:endParaRPr lang="it-IT" dirty="0" smtClean="0"/>
          </a:p>
          <a:p>
            <a:pPr marL="0" indent="0">
              <a:buNone/>
            </a:pPr>
            <a:endParaRPr lang="it-IT" dirty="0"/>
          </a:p>
          <a:p>
            <a:pPr marL="0" indent="0">
              <a:buNone/>
            </a:pPr>
            <a:r>
              <a:rPr lang="it-IT" dirty="0" smtClean="0"/>
              <a:t>Per informazioni:</a:t>
            </a:r>
            <a:endParaRPr lang="it-IT" dirty="0"/>
          </a:p>
          <a:p>
            <a:pPr marL="0" indent="0">
              <a:buNone/>
            </a:pPr>
            <a:r>
              <a:rPr lang="it-IT" dirty="0" smtClean="0">
                <a:hlinkClick r:id="rId2"/>
              </a:rPr>
              <a:t>giovanni.guglielmetti@beplex.com</a:t>
            </a:r>
            <a:endParaRPr lang="it-IT" dirty="0" smtClean="0"/>
          </a:p>
          <a:p>
            <a:pPr marL="0" indent="0">
              <a:buNone/>
            </a:pPr>
            <a:endParaRPr lang="en-US" dirty="0"/>
          </a:p>
        </p:txBody>
      </p:sp>
      <p:sp>
        <p:nvSpPr>
          <p:cNvPr id="4" name="Slide Number Placeholder 3"/>
          <p:cNvSpPr>
            <a:spLocks noGrp="1"/>
          </p:cNvSpPr>
          <p:nvPr>
            <p:ph type="sldNum" sz="quarter" idx="10"/>
          </p:nvPr>
        </p:nvSpPr>
        <p:spPr/>
        <p:txBody>
          <a:bodyPr/>
          <a:lstStyle/>
          <a:p>
            <a:fld id="{4EC73B31-C306-4288-99E3-43EE01556046}" type="slidenum">
              <a:rPr lang="en-GB" smtClean="0"/>
              <a:pPr/>
              <a:t>18</a:t>
            </a:fld>
            <a:endParaRPr lang="en-GB" dirty="0"/>
          </a:p>
        </p:txBody>
      </p:sp>
    </p:spTree>
    <p:extLst>
      <p:ext uri="{BB962C8B-B14F-4D97-AF65-F5344CB8AC3E}">
        <p14:creationId xmlns:p14="http://schemas.microsoft.com/office/powerpoint/2010/main" val="1735525418"/>
      </p:ext>
    </p:extLst>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smtClean="0"/>
              <a:t>Argomenti trattati</a:t>
            </a:r>
            <a:endParaRPr lang="en-US" dirty="0"/>
          </a:p>
        </p:txBody>
      </p:sp>
      <p:sp>
        <p:nvSpPr>
          <p:cNvPr id="3" name="Content Placeholder 2"/>
          <p:cNvSpPr>
            <a:spLocks noGrp="1"/>
          </p:cNvSpPr>
          <p:nvPr>
            <p:ph idx="1"/>
          </p:nvPr>
        </p:nvSpPr>
        <p:spPr/>
        <p:txBody>
          <a:bodyPr/>
          <a:lstStyle/>
          <a:p>
            <a:endParaRPr lang="it-IT" sz="1800" dirty="0" smtClean="0"/>
          </a:p>
          <a:p>
            <a:r>
              <a:rPr lang="it-IT" sz="1800" dirty="0" smtClean="0"/>
              <a:t>Novità e innovazione ricavabili in modo diretto e non equivoco dalla anteriorità</a:t>
            </a:r>
          </a:p>
          <a:p>
            <a:endParaRPr lang="it-IT" sz="1800" dirty="0" smtClean="0"/>
          </a:p>
          <a:p>
            <a:r>
              <a:rPr lang="it-IT" sz="1800" dirty="0" smtClean="0"/>
              <a:t>Attività inventiva e problem and solution approach</a:t>
            </a:r>
          </a:p>
          <a:p>
            <a:endParaRPr lang="it-IT" sz="1800" dirty="0"/>
          </a:p>
          <a:p>
            <a:r>
              <a:rPr lang="it-IT" sz="1800" dirty="0" smtClean="0"/>
              <a:t>Indizi di non evidenza</a:t>
            </a:r>
          </a:p>
          <a:p>
            <a:endParaRPr lang="it-IT" sz="1800" dirty="0"/>
          </a:p>
          <a:p>
            <a:r>
              <a:rPr lang="it-IT" sz="1800" dirty="0" smtClean="0"/>
              <a:t>Il rilievo della file history del brevetto</a:t>
            </a:r>
            <a:endParaRPr lang="en-US" sz="1800" dirty="0"/>
          </a:p>
        </p:txBody>
      </p:sp>
      <p:sp>
        <p:nvSpPr>
          <p:cNvPr id="4" name="Slide Number Placeholder 3"/>
          <p:cNvSpPr>
            <a:spLocks noGrp="1"/>
          </p:cNvSpPr>
          <p:nvPr>
            <p:ph type="sldNum" sz="quarter" idx="10"/>
          </p:nvPr>
        </p:nvSpPr>
        <p:spPr/>
        <p:txBody>
          <a:bodyPr/>
          <a:lstStyle/>
          <a:p>
            <a:fld id="{4EC73B31-C306-4288-99E3-43EE01556046}" type="slidenum">
              <a:rPr lang="en-GB" smtClean="0"/>
              <a:pPr/>
              <a:t>2</a:t>
            </a:fld>
            <a:endParaRPr lang="en-GB" dirty="0"/>
          </a:p>
        </p:txBody>
      </p:sp>
    </p:spTree>
    <p:extLst>
      <p:ext uri="{BB962C8B-B14F-4D97-AF65-F5344CB8AC3E}">
        <p14:creationId xmlns:p14="http://schemas.microsoft.com/office/powerpoint/2010/main" val="248493814"/>
      </p:ext>
    </p:extLst>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smtClean="0"/>
              <a:t>1) Novità e innovazioni ricavabili in modo diretto e non equivoco</a:t>
            </a:r>
            <a:endParaRPr lang="en-US" dirty="0"/>
          </a:p>
        </p:txBody>
      </p:sp>
      <p:sp>
        <p:nvSpPr>
          <p:cNvPr id="3" name="Content Placeholder 2"/>
          <p:cNvSpPr>
            <a:spLocks noGrp="1"/>
          </p:cNvSpPr>
          <p:nvPr>
            <p:ph idx="1"/>
          </p:nvPr>
        </p:nvSpPr>
        <p:spPr/>
        <p:txBody>
          <a:bodyPr/>
          <a:lstStyle/>
          <a:p>
            <a:endParaRPr lang="it-IT" sz="1800" dirty="0" smtClean="0"/>
          </a:p>
          <a:p>
            <a:r>
              <a:rPr lang="it-IT" sz="1800" dirty="0" smtClean="0"/>
              <a:t>Il test della novità: l’anteriorità deve contenere la descrizione diretta e non ambigua e in termini di insegnamento tecnico (i.e. assicurandone la riproducibilità) di quanto oggetto di protezione nella rivendicazione della cui novità si giudica. (1)</a:t>
            </a:r>
          </a:p>
          <a:p>
            <a:r>
              <a:rPr lang="it-IT" sz="1800" dirty="0" smtClean="0"/>
              <a:t>Quando il composto risulta in maniera inevitabile, senza alternative, da un procedimento descritto?</a:t>
            </a:r>
            <a:r>
              <a:rPr lang="en-US" sz="1800" dirty="0" smtClean="0"/>
              <a:t> (Trib Torino 1-2-2011, caso “Calcipotriolo” Sandoz/Leo).</a:t>
            </a:r>
          </a:p>
          <a:p>
            <a:r>
              <a:rPr lang="it-IT" sz="1800" dirty="0" smtClean="0"/>
              <a:t>Il problema di ripetere il procedimento secondo le indicazioni dello stato della tecnica. </a:t>
            </a:r>
          </a:p>
          <a:p>
            <a:r>
              <a:rPr lang="it-IT" sz="1800" dirty="0" smtClean="0"/>
              <a:t>Onere della prova in capo a chi impugna la validità ove siano adottate deviazioni nella riproduzione sperimentale dell’arte nota.</a:t>
            </a:r>
          </a:p>
          <a:p>
            <a:r>
              <a:rPr lang="it-IT" sz="1800" dirty="0" smtClean="0"/>
              <a:t>Il prodotto deve risultare senza un onere indebito, come identificare il prodotto se non era noto?</a:t>
            </a:r>
          </a:p>
          <a:p>
            <a:endParaRPr lang="it-IT" sz="1800" dirty="0"/>
          </a:p>
          <a:p>
            <a:pPr marL="0" indent="0">
              <a:buNone/>
            </a:pPr>
            <a:r>
              <a:rPr lang="it-IT" sz="1800" dirty="0" smtClean="0"/>
              <a:t>(1) In sede EPO: T 181/82</a:t>
            </a:r>
            <a:endParaRPr lang="it-IT" sz="1800" dirty="0"/>
          </a:p>
        </p:txBody>
      </p:sp>
      <p:sp>
        <p:nvSpPr>
          <p:cNvPr id="4" name="Slide Number Placeholder 3"/>
          <p:cNvSpPr>
            <a:spLocks noGrp="1"/>
          </p:cNvSpPr>
          <p:nvPr>
            <p:ph type="sldNum" sz="quarter" idx="10"/>
          </p:nvPr>
        </p:nvSpPr>
        <p:spPr/>
        <p:txBody>
          <a:bodyPr/>
          <a:lstStyle/>
          <a:p>
            <a:fld id="{4EC73B31-C306-4288-99E3-43EE01556046}" type="slidenum">
              <a:rPr lang="en-GB" smtClean="0"/>
              <a:pPr/>
              <a:t>3</a:t>
            </a:fld>
            <a:endParaRPr lang="en-GB" dirty="0"/>
          </a:p>
        </p:txBody>
      </p:sp>
    </p:spTree>
    <p:extLst>
      <p:ext uri="{BB962C8B-B14F-4D97-AF65-F5344CB8AC3E}">
        <p14:creationId xmlns:p14="http://schemas.microsoft.com/office/powerpoint/2010/main" val="1113567589"/>
      </p:ext>
    </p:extLst>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a:t>1</a:t>
            </a:r>
            <a:r>
              <a:rPr lang="it-IT" dirty="0" smtClean="0"/>
              <a:t>) Segue: Novità </a:t>
            </a:r>
            <a:endParaRPr lang="en-US" dirty="0"/>
          </a:p>
        </p:txBody>
      </p:sp>
      <p:sp>
        <p:nvSpPr>
          <p:cNvPr id="3" name="Content Placeholder 2"/>
          <p:cNvSpPr>
            <a:spLocks noGrp="1"/>
          </p:cNvSpPr>
          <p:nvPr>
            <p:ph idx="1"/>
          </p:nvPr>
        </p:nvSpPr>
        <p:spPr/>
        <p:txBody>
          <a:bodyPr/>
          <a:lstStyle/>
          <a:p>
            <a:r>
              <a:rPr lang="it-IT" sz="1800" dirty="0" smtClean="0"/>
              <a:t>Insieme / parti (miscela / singolo composto; formula generale / composto della stessa; ecc.).</a:t>
            </a:r>
          </a:p>
          <a:p>
            <a:r>
              <a:rPr lang="it-IT" sz="1800" dirty="0" smtClean="0"/>
              <a:t>La descrizione anteriore avente ad oggetto un racemo (1), e anche la procedura di separazione nei due enantiomeri, non rende derivabile in maniera diretta e senza ambiguità, l’uso specifico di uno dei due enantiomeri (Trib Milano 19-9-2008, caso «Repaglinide», EG/Boehringer).</a:t>
            </a:r>
          </a:p>
          <a:p>
            <a:r>
              <a:rPr lang="it-IT" sz="1800" dirty="0" smtClean="0"/>
              <a:t>Se lo stato della tecnica insegna anche a separare gli enantiomeri, la novità sussiste in un caso in cui la rivendicazione riguarda l’uso medico dell’enantiomero.</a:t>
            </a:r>
          </a:p>
          <a:p>
            <a:endParaRPr lang="it-IT" sz="1800" dirty="0"/>
          </a:p>
          <a:p>
            <a:pPr marL="0" indent="0">
              <a:buNone/>
            </a:pPr>
            <a:r>
              <a:rPr lang="it-IT" sz="1800" dirty="0" smtClean="0"/>
              <a:t>(1) In sede EPO ad es. T 296/87: le configurazioni spaziali degli enantiomeri di un racemo non sono predeterminate dalla conoscenza della formula di struttura del racemo, l’esistenza di un metodo per separare gli enantiomeri da un racemo rileva ai fini della attività inventiva.</a:t>
            </a:r>
          </a:p>
          <a:p>
            <a:pPr marL="0" indent="0">
              <a:buNone/>
            </a:pPr>
            <a:endParaRPr lang="en-US" dirty="0"/>
          </a:p>
        </p:txBody>
      </p:sp>
      <p:sp>
        <p:nvSpPr>
          <p:cNvPr id="4" name="Slide Number Placeholder 3"/>
          <p:cNvSpPr>
            <a:spLocks noGrp="1"/>
          </p:cNvSpPr>
          <p:nvPr>
            <p:ph type="sldNum" sz="quarter" idx="10"/>
          </p:nvPr>
        </p:nvSpPr>
        <p:spPr/>
        <p:txBody>
          <a:bodyPr/>
          <a:lstStyle/>
          <a:p>
            <a:fld id="{4EC73B31-C306-4288-99E3-43EE01556046}" type="slidenum">
              <a:rPr lang="en-GB" smtClean="0"/>
              <a:pPr/>
              <a:t>4</a:t>
            </a:fld>
            <a:endParaRPr lang="en-GB" dirty="0"/>
          </a:p>
        </p:txBody>
      </p:sp>
    </p:spTree>
    <p:extLst>
      <p:ext uri="{BB962C8B-B14F-4D97-AF65-F5344CB8AC3E}">
        <p14:creationId xmlns:p14="http://schemas.microsoft.com/office/powerpoint/2010/main" val="1865238150"/>
      </p:ext>
    </p:extLst>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smtClean="0"/>
              <a:t>1) Segue: Novità</a:t>
            </a:r>
            <a:endParaRPr lang="en-US" dirty="0"/>
          </a:p>
        </p:txBody>
      </p:sp>
      <p:sp>
        <p:nvSpPr>
          <p:cNvPr id="3" name="Content Placeholder 2"/>
          <p:cNvSpPr>
            <a:spLocks noGrp="1"/>
          </p:cNvSpPr>
          <p:nvPr>
            <p:ph idx="1"/>
          </p:nvPr>
        </p:nvSpPr>
        <p:spPr/>
        <p:txBody>
          <a:bodyPr/>
          <a:lstStyle/>
          <a:p>
            <a:r>
              <a:rPr lang="it-IT" sz="1800" dirty="0" smtClean="0"/>
              <a:t>La presenza nello stato della tecnica di una lista ristretta di composti (10) costituisce divulgazione distruttiva di uno di essi (Trib Milano 17-12-2010, caso «composizione di EFA e disolfuro per la produzione di un medicamento», Giellepi/Meda). </a:t>
            </a:r>
          </a:p>
          <a:p>
            <a:endParaRPr lang="it-IT" sz="1800" dirty="0" smtClean="0"/>
          </a:p>
          <a:p>
            <a:r>
              <a:rPr lang="it-IT" sz="1800" dirty="0" smtClean="0"/>
              <a:t>Anche un’anticipazione solo incidentale in un brevetto anteriore è distruttiva (caso «composizione di EFA» cit.).</a:t>
            </a:r>
          </a:p>
          <a:p>
            <a:endParaRPr lang="it-IT" sz="1800" dirty="0" smtClean="0"/>
          </a:p>
          <a:p>
            <a:r>
              <a:rPr lang="it-IT" sz="1800" dirty="0" smtClean="0"/>
              <a:t>Un disclaimer proposto in corso di causa per escludere dalle rivendicazioni la specifica composizione anticipata, è idonea a conferire novità delle rivendicazioni sulla classe così ristretta (caso «composizione di EFA» cit.).</a:t>
            </a:r>
            <a:endParaRPr lang="en-US" sz="1800" dirty="0"/>
          </a:p>
        </p:txBody>
      </p:sp>
      <p:sp>
        <p:nvSpPr>
          <p:cNvPr id="4" name="Slide Number Placeholder 3"/>
          <p:cNvSpPr>
            <a:spLocks noGrp="1"/>
          </p:cNvSpPr>
          <p:nvPr>
            <p:ph type="sldNum" sz="quarter" idx="10"/>
          </p:nvPr>
        </p:nvSpPr>
        <p:spPr/>
        <p:txBody>
          <a:bodyPr/>
          <a:lstStyle/>
          <a:p>
            <a:fld id="{4EC73B31-C306-4288-99E3-43EE01556046}" type="slidenum">
              <a:rPr lang="en-GB" smtClean="0"/>
              <a:pPr/>
              <a:t>5</a:t>
            </a:fld>
            <a:endParaRPr lang="en-GB" dirty="0"/>
          </a:p>
        </p:txBody>
      </p:sp>
    </p:spTree>
    <p:extLst>
      <p:ext uri="{BB962C8B-B14F-4D97-AF65-F5344CB8AC3E}">
        <p14:creationId xmlns:p14="http://schemas.microsoft.com/office/powerpoint/2010/main" val="542505874"/>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smtClean="0"/>
              <a:t>1) Segue: Novità</a:t>
            </a:r>
            <a:endParaRPr lang="en-US" dirty="0"/>
          </a:p>
        </p:txBody>
      </p:sp>
      <p:sp>
        <p:nvSpPr>
          <p:cNvPr id="3" name="Content Placeholder 2"/>
          <p:cNvSpPr>
            <a:spLocks noGrp="1"/>
          </p:cNvSpPr>
          <p:nvPr>
            <p:ph idx="1"/>
          </p:nvPr>
        </p:nvSpPr>
        <p:spPr/>
        <p:txBody>
          <a:bodyPr/>
          <a:lstStyle/>
          <a:p>
            <a:r>
              <a:rPr lang="it-IT" sz="1800" dirty="0" smtClean="0"/>
              <a:t>La diversa purezza della sostanza rispetto allo stato della tecnica conferisce novità? (Trib Milano, 1-8-2011 caso «Diacereina», Lab Medidom/Synteco).</a:t>
            </a:r>
          </a:p>
          <a:p>
            <a:r>
              <a:rPr lang="it-IT" sz="1800" dirty="0" smtClean="0"/>
              <a:t>Una sostanza già nota per procedimento di preparazione e struttura lo è in qualsiasi livello di purezza desiderato ottenibile con i procedimenti noti (EPO T 990/86; T 728/98). Chi ha l’onere della prova dell’impossibilità di raggiungere la purezza successivamente rivendicata? </a:t>
            </a:r>
          </a:p>
          <a:p>
            <a:r>
              <a:rPr lang="it-IT" sz="1800" dirty="0" smtClean="0"/>
              <a:t>Novità nelle rivendicazioni di uso (Trib Milano 22-11-2012 caso «Maltotritolo», Roquette Frers/Cargill).</a:t>
            </a:r>
          </a:p>
          <a:p>
            <a:r>
              <a:rPr lang="it-IT" sz="1800" dirty="0" smtClean="0"/>
              <a:t>La novità sussiste anche se è nota la sostanza e il prodotto che si ottiene con il suo impiego se non è noto l’uso per ottenere l’effetto rivendicato (caso «Maltotritolo», cit.; e Trib Milano 15-1-2009 caso «acido alendronico», Ist. Gentili/Trifarma).</a:t>
            </a:r>
          </a:p>
          <a:p>
            <a:r>
              <a:rPr lang="it-IT" sz="1800" dirty="0" smtClean="0"/>
              <a:t>Interpretazione delle rivendicazioni d’uso in brevetti concessi prima delle decisioni dell’EBA G1/83 5/83 6/83 in caso di rivendicazioni di «composizioni utili per» (caso «acido alendronico» cit.). </a:t>
            </a:r>
            <a:endParaRPr lang="en-US" sz="1800" dirty="0"/>
          </a:p>
        </p:txBody>
      </p:sp>
      <p:sp>
        <p:nvSpPr>
          <p:cNvPr id="4" name="Slide Number Placeholder 3"/>
          <p:cNvSpPr>
            <a:spLocks noGrp="1"/>
          </p:cNvSpPr>
          <p:nvPr>
            <p:ph type="sldNum" sz="quarter" idx="10"/>
          </p:nvPr>
        </p:nvSpPr>
        <p:spPr/>
        <p:txBody>
          <a:bodyPr/>
          <a:lstStyle/>
          <a:p>
            <a:fld id="{4EC73B31-C306-4288-99E3-43EE01556046}" type="slidenum">
              <a:rPr lang="en-GB" smtClean="0"/>
              <a:pPr/>
              <a:t>6</a:t>
            </a:fld>
            <a:endParaRPr lang="en-GB" dirty="0"/>
          </a:p>
        </p:txBody>
      </p:sp>
    </p:spTree>
    <p:extLst>
      <p:ext uri="{BB962C8B-B14F-4D97-AF65-F5344CB8AC3E}">
        <p14:creationId xmlns:p14="http://schemas.microsoft.com/office/powerpoint/2010/main" val="3057790368"/>
      </p:ext>
    </p:ext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smtClean="0"/>
              <a:t>2) Attività inventiva e problem and solution approach</a:t>
            </a:r>
            <a:endParaRPr lang="en-US" dirty="0"/>
          </a:p>
        </p:txBody>
      </p:sp>
      <p:sp>
        <p:nvSpPr>
          <p:cNvPr id="3" name="Content Placeholder 2"/>
          <p:cNvSpPr>
            <a:spLocks noGrp="1"/>
          </p:cNvSpPr>
          <p:nvPr>
            <p:ph idx="1"/>
          </p:nvPr>
        </p:nvSpPr>
        <p:spPr/>
        <p:txBody>
          <a:bodyPr/>
          <a:lstStyle/>
          <a:p>
            <a:r>
              <a:rPr lang="it-IT" sz="1800" dirty="0" smtClean="0"/>
              <a:t>Reg 27(1) (c) CBE l’invenzione deve essere descritta in maniera tale che il problema tecnico (anche se non espressamente indicato come tale) e la sua soluzione possano essere compresi, e deve essere indicato qualsiasi effetto vantaggioso dell’invenzione rispetto allo stato della tecnica.</a:t>
            </a:r>
          </a:p>
          <a:p>
            <a:endParaRPr lang="it-IT" sz="1800" dirty="0" smtClean="0"/>
          </a:p>
          <a:p>
            <a:r>
              <a:rPr lang="it-IT" sz="1800" dirty="0" smtClean="0"/>
              <a:t>Problem and solution approach (per evitare abbagli retrospettivi, e fornire un percorso metodologico e motivabile all’accertamento dell’attività inventiva): </a:t>
            </a:r>
          </a:p>
          <a:p>
            <a:pPr marL="0" indent="0">
              <a:buNone/>
            </a:pPr>
            <a:r>
              <a:rPr lang="it-IT" sz="1800" dirty="0"/>
              <a:t>	</a:t>
            </a:r>
            <a:r>
              <a:rPr lang="it-IT" sz="1800" u="sng" dirty="0" smtClean="0"/>
              <a:t>occorre individuare</a:t>
            </a:r>
            <a:r>
              <a:rPr lang="it-IT" sz="1800" dirty="0" smtClean="0"/>
              <a:t> </a:t>
            </a:r>
          </a:p>
          <a:p>
            <a:pPr marL="0" indent="0">
              <a:buNone/>
            </a:pPr>
            <a:r>
              <a:rPr lang="it-IT" sz="1800" dirty="0" smtClean="0"/>
              <a:t>	- la closest prior art rispetto all’invenzione</a:t>
            </a:r>
          </a:p>
          <a:p>
            <a:pPr marL="0" indent="0">
              <a:buNone/>
            </a:pPr>
            <a:r>
              <a:rPr lang="it-IT" sz="1800" dirty="0"/>
              <a:t>	</a:t>
            </a:r>
            <a:r>
              <a:rPr lang="it-IT" sz="1800" dirty="0" smtClean="0"/>
              <a:t>- il problema tecnico che a partire dalla c.p.a. l’invenzione risolve</a:t>
            </a:r>
          </a:p>
          <a:p>
            <a:pPr marL="0" indent="0">
              <a:buNone/>
            </a:pPr>
            <a:r>
              <a:rPr lang="it-IT" sz="1800" dirty="0" smtClean="0"/>
              <a:t>	</a:t>
            </a:r>
            <a:r>
              <a:rPr lang="it-IT" sz="1800" u="sng" dirty="0" smtClean="0"/>
              <a:t>e poi domandarsi:</a:t>
            </a:r>
          </a:p>
          <a:p>
            <a:pPr marL="0" indent="0">
              <a:buNone/>
            </a:pPr>
            <a:r>
              <a:rPr lang="it-IT" sz="1800" dirty="0"/>
              <a:t>	</a:t>
            </a:r>
            <a:r>
              <a:rPr lang="it-IT" sz="1800" dirty="0" smtClean="0"/>
              <a:t>- se il problema tecnico era già noto o ovvio</a:t>
            </a:r>
          </a:p>
          <a:p>
            <a:pPr marL="0" indent="0">
              <a:buNone/>
            </a:pPr>
            <a:r>
              <a:rPr lang="it-IT" sz="1800" dirty="0"/>
              <a:t>	</a:t>
            </a:r>
            <a:r>
              <a:rPr lang="it-IT" sz="1800" dirty="0" smtClean="0"/>
              <a:t>(se no: problem invention; se sì:)</a:t>
            </a:r>
          </a:p>
          <a:p>
            <a:pPr marL="0" indent="0">
              <a:buNone/>
            </a:pPr>
            <a:r>
              <a:rPr lang="it-IT" sz="1800" dirty="0"/>
              <a:t>	</a:t>
            </a:r>
            <a:r>
              <a:rPr lang="it-IT" sz="1800" dirty="0" smtClean="0"/>
              <a:t>- se la soluzione del problema era ovvia</a:t>
            </a:r>
          </a:p>
          <a:p>
            <a:pPr marL="0" indent="0">
              <a:buNone/>
            </a:pPr>
            <a:endParaRPr lang="it-IT" sz="1800" dirty="0" smtClean="0"/>
          </a:p>
          <a:p>
            <a:pPr marL="0" indent="0">
              <a:buNone/>
            </a:pPr>
            <a:r>
              <a:rPr lang="it-IT" sz="1800" dirty="0" smtClean="0"/>
              <a:t> </a:t>
            </a:r>
          </a:p>
          <a:p>
            <a:pPr marL="0" indent="0">
              <a:buNone/>
            </a:pPr>
            <a:r>
              <a:rPr lang="it-IT" sz="1800" dirty="0"/>
              <a:t>	</a:t>
            </a:r>
            <a:endParaRPr lang="it-IT" dirty="0" smtClean="0"/>
          </a:p>
        </p:txBody>
      </p:sp>
      <p:sp>
        <p:nvSpPr>
          <p:cNvPr id="4" name="Slide Number Placeholder 3"/>
          <p:cNvSpPr>
            <a:spLocks noGrp="1"/>
          </p:cNvSpPr>
          <p:nvPr>
            <p:ph type="sldNum" sz="quarter" idx="10"/>
          </p:nvPr>
        </p:nvSpPr>
        <p:spPr/>
        <p:txBody>
          <a:bodyPr/>
          <a:lstStyle/>
          <a:p>
            <a:fld id="{4EC73B31-C306-4288-99E3-43EE01556046}" type="slidenum">
              <a:rPr lang="en-GB" smtClean="0"/>
              <a:pPr/>
              <a:t>7</a:t>
            </a:fld>
            <a:endParaRPr lang="en-GB" dirty="0"/>
          </a:p>
        </p:txBody>
      </p:sp>
    </p:spTree>
    <p:extLst>
      <p:ext uri="{BB962C8B-B14F-4D97-AF65-F5344CB8AC3E}">
        <p14:creationId xmlns:p14="http://schemas.microsoft.com/office/powerpoint/2010/main" val="1288289934"/>
      </p:ext>
    </p:extLst>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smtClean="0"/>
              <a:t>2) Segue: </a:t>
            </a:r>
            <a:r>
              <a:rPr lang="it-IT" dirty="0"/>
              <a:t>P</a:t>
            </a:r>
            <a:r>
              <a:rPr lang="it-IT" dirty="0" smtClean="0"/>
              <a:t>roblem and solution approach</a:t>
            </a:r>
            <a:endParaRPr lang="en-US" dirty="0"/>
          </a:p>
        </p:txBody>
      </p:sp>
      <p:sp>
        <p:nvSpPr>
          <p:cNvPr id="3" name="Content Placeholder 2"/>
          <p:cNvSpPr>
            <a:spLocks noGrp="1"/>
          </p:cNvSpPr>
          <p:nvPr>
            <p:ph idx="1"/>
          </p:nvPr>
        </p:nvSpPr>
        <p:spPr/>
        <p:txBody>
          <a:bodyPr/>
          <a:lstStyle/>
          <a:p>
            <a:r>
              <a:rPr lang="it-IT" sz="1800" dirty="0" smtClean="0"/>
              <a:t>Il problem and solution approach è il principio da seguire in tema di valutazione di attività inventiva per evitare giudizi retrospettivi (Trib</a:t>
            </a:r>
            <a:r>
              <a:rPr lang="it-IT" sz="1800" dirty="0"/>
              <a:t> </a:t>
            </a:r>
            <a:r>
              <a:rPr lang="it-IT" sz="1800" dirty="0" smtClean="0"/>
              <a:t>Torino 11-4-2011 caso «coformulazione oftalmica per il trattamento del glaucoma», Merck/Sandoz; e già Trib Torino 2-3-2011 caso «calcipotriolo», Sandoz/Leo).</a:t>
            </a:r>
          </a:p>
          <a:p>
            <a:endParaRPr lang="it-IT" sz="1800" dirty="0" smtClean="0"/>
          </a:p>
          <a:p>
            <a:r>
              <a:rPr lang="it-IT" sz="1800" dirty="0" smtClean="0"/>
              <a:t>Metodo rilevante, affidabile, che porta a risultati coerenti (Trib Roma ord. 7-8-2008, Pronova).</a:t>
            </a:r>
          </a:p>
          <a:p>
            <a:endParaRPr lang="it-IT" sz="1800" dirty="0" smtClean="0"/>
          </a:p>
          <a:p>
            <a:r>
              <a:rPr lang="it-IT" sz="1800" dirty="0" smtClean="0"/>
              <a:t>Il problem and solution approach ben si ritrova nella definizione di: «procedura mentale corrispondente ad un certo modello di sviluppo normale della tecnica, che l’esperto del ramo, spogliato delle conoscenze rivelate dal brevetto, avrebbe logicamente percorso partendo dallo stato della tecnica già esistente per arrivare alla soluzione» evitando giudizi ex post (Trib Milano 19-9-2011 caso «repaglinide», EG/Boehringer, che tuttavia la confonde con gli «indizi»).</a:t>
            </a:r>
          </a:p>
          <a:p>
            <a:endParaRPr lang="it-IT" sz="1800" dirty="0" smtClean="0"/>
          </a:p>
          <a:p>
            <a:pPr marL="0" indent="0">
              <a:buNone/>
            </a:pPr>
            <a:endParaRPr lang="it-IT" sz="1800" dirty="0" smtClean="0"/>
          </a:p>
          <a:p>
            <a:pPr marL="0" indent="0">
              <a:buNone/>
            </a:pPr>
            <a:r>
              <a:rPr lang="it-IT" sz="1800" dirty="0" smtClean="0"/>
              <a:t> </a:t>
            </a:r>
            <a:endParaRPr lang="en-US" sz="1800" dirty="0"/>
          </a:p>
        </p:txBody>
      </p:sp>
      <p:sp>
        <p:nvSpPr>
          <p:cNvPr id="4" name="Slide Number Placeholder 3"/>
          <p:cNvSpPr>
            <a:spLocks noGrp="1"/>
          </p:cNvSpPr>
          <p:nvPr>
            <p:ph type="sldNum" sz="quarter" idx="10"/>
          </p:nvPr>
        </p:nvSpPr>
        <p:spPr/>
        <p:txBody>
          <a:bodyPr/>
          <a:lstStyle/>
          <a:p>
            <a:fld id="{4EC73B31-C306-4288-99E3-43EE01556046}" type="slidenum">
              <a:rPr lang="en-GB" smtClean="0"/>
              <a:pPr/>
              <a:t>8</a:t>
            </a:fld>
            <a:endParaRPr lang="en-GB" dirty="0"/>
          </a:p>
        </p:txBody>
      </p:sp>
    </p:spTree>
    <p:extLst>
      <p:ext uri="{BB962C8B-B14F-4D97-AF65-F5344CB8AC3E}">
        <p14:creationId xmlns:p14="http://schemas.microsoft.com/office/powerpoint/2010/main" val="4116399474"/>
      </p:ext>
    </p:extLst>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750" y="444647"/>
            <a:ext cx="8205788" cy="480447"/>
          </a:xfrm>
        </p:spPr>
        <p:txBody>
          <a:bodyPr/>
          <a:lstStyle/>
          <a:p>
            <a:r>
              <a:rPr lang="it-IT" dirty="0" smtClean="0"/>
              <a:t>2) Segue: Problem and solution approach</a:t>
            </a:r>
            <a:endParaRPr lang="en-US" dirty="0"/>
          </a:p>
        </p:txBody>
      </p:sp>
      <p:sp>
        <p:nvSpPr>
          <p:cNvPr id="3" name="Content Placeholder 2"/>
          <p:cNvSpPr>
            <a:spLocks noGrp="1"/>
          </p:cNvSpPr>
          <p:nvPr>
            <p:ph idx="1"/>
          </p:nvPr>
        </p:nvSpPr>
        <p:spPr>
          <a:xfrm>
            <a:off x="539750" y="1159274"/>
            <a:ext cx="8205788" cy="5661698"/>
          </a:xfrm>
        </p:spPr>
        <p:txBody>
          <a:bodyPr/>
          <a:lstStyle/>
          <a:p>
            <a:r>
              <a:rPr lang="it-IT" sz="1600" dirty="0" smtClean="0"/>
              <a:t>Formulazione del problema tecnico (oggettivo), è ricostruito anche ricavandolo dal testo del brevetto (ad es. in Trib </a:t>
            </a:r>
            <a:r>
              <a:rPr lang="it-IT" sz="1600" dirty="0"/>
              <a:t>Torino 2-3-2011 caso </a:t>
            </a:r>
            <a:r>
              <a:rPr lang="it-IT" sz="1600" dirty="0" smtClean="0"/>
              <a:t>«Calcipotriolo</a:t>
            </a:r>
            <a:r>
              <a:rPr lang="it-IT" sz="1600" dirty="0"/>
              <a:t>», </a:t>
            </a:r>
            <a:r>
              <a:rPr lang="it-IT" sz="1600" dirty="0" smtClean="0"/>
              <a:t>Sandoz/Leo, la scarsa stabilità del Calcipotriolo in forma anidra).</a:t>
            </a:r>
          </a:p>
          <a:p>
            <a:r>
              <a:rPr lang="it-IT" sz="1600" dirty="0" smtClean="0"/>
              <a:t>Se la closest prior art pone due distinti problemi tecnici distinti è sufficiente che uno dei due porti alla soluzione in maniera evidente, affinché sia dimostrata l’assenza di attività inventiva (caso «Calcipotriolo», cit., problemi di difficoltà di lavorazione dei cristalli anidri e di instabilità del composto anidro).</a:t>
            </a:r>
          </a:p>
          <a:p>
            <a:r>
              <a:rPr lang="it-IT" sz="1600" dirty="0" smtClean="0"/>
              <a:t>Se nel brevetto manca l’indicazione del problema risolto da una certa caratteristica rivendicata ? La caratteristica in questione non conferisce attività inventiva (</a:t>
            </a:r>
            <a:r>
              <a:rPr lang="it-IT" sz="1600" dirty="0"/>
              <a:t>Trib Torino 11-4-2011 </a:t>
            </a:r>
            <a:r>
              <a:rPr lang="it-IT" sz="1600" dirty="0" smtClean="0"/>
              <a:t>caso «coformulazione </a:t>
            </a:r>
            <a:r>
              <a:rPr lang="it-IT" sz="1600" dirty="0"/>
              <a:t>oftalmica per il trattamento del glaucoma», </a:t>
            </a:r>
            <a:r>
              <a:rPr lang="it-IT" sz="1600" dirty="0" smtClean="0"/>
              <a:t>Merck/Sandoz; Trib </a:t>
            </a:r>
            <a:r>
              <a:rPr lang="it-IT" sz="1600" dirty="0"/>
              <a:t>Milano, 1-8-2011 caso «Diacereina», Lab Medidom/Synteco</a:t>
            </a:r>
            <a:r>
              <a:rPr lang="it-IT" sz="1600" dirty="0" smtClean="0"/>
              <a:t>). </a:t>
            </a:r>
          </a:p>
          <a:p>
            <a:r>
              <a:rPr lang="it-IT" sz="1600" dirty="0" smtClean="0"/>
              <a:t>Il risultato che presenta non grandi differenze e non ha effetti diversi rispetto allo stato della tecnica è privo di attività inventiva (Trib Milano 29-3-2007 caso «lisati di ceppi batterici per medicamento immunobioterapico», Allchim/OM Pharma).</a:t>
            </a:r>
          </a:p>
          <a:p>
            <a:r>
              <a:rPr lang="it-IT" sz="1600" dirty="0" smtClean="0"/>
              <a:t>Per la valutazione dell’originalità dell’invenzione è imprescindibile che sia indicato nel brevetto il risultato che si ottiene (nuova funzione) dalla selezione (Trib </a:t>
            </a:r>
            <a:r>
              <a:rPr lang="it-IT" sz="1600" dirty="0"/>
              <a:t>Roma 6-9-2010 e 27-10-2010 caso «nebivololo</a:t>
            </a:r>
            <a:r>
              <a:rPr lang="it-IT" sz="1600" dirty="0" smtClean="0"/>
              <a:t>», </a:t>
            </a:r>
            <a:r>
              <a:rPr lang="it-IT" sz="1600" dirty="0"/>
              <a:t>Actavis/ Janssen e </a:t>
            </a:r>
            <a:r>
              <a:rPr lang="it-IT" sz="1600" dirty="0" smtClean="0"/>
              <a:t>EG/Janssen).</a:t>
            </a:r>
          </a:p>
          <a:p>
            <a:r>
              <a:rPr lang="it-IT" sz="1600" dirty="0" smtClean="0"/>
              <a:t>Il significato di Cass 14.10.2009 n. 21835 sulle conseguenze della mancanza, nell’ambito della descrizione, dell’indicazione del problema tecnico risolto.</a:t>
            </a:r>
          </a:p>
          <a:p>
            <a:endParaRPr lang="it-IT" sz="1600" dirty="0" smtClean="0"/>
          </a:p>
          <a:p>
            <a:endParaRPr lang="en-US" sz="1600" dirty="0"/>
          </a:p>
        </p:txBody>
      </p:sp>
      <p:sp>
        <p:nvSpPr>
          <p:cNvPr id="4" name="Slide Number Placeholder 3"/>
          <p:cNvSpPr>
            <a:spLocks noGrp="1"/>
          </p:cNvSpPr>
          <p:nvPr>
            <p:ph type="sldNum" sz="quarter" idx="10"/>
          </p:nvPr>
        </p:nvSpPr>
        <p:spPr/>
        <p:txBody>
          <a:bodyPr/>
          <a:lstStyle/>
          <a:p>
            <a:fld id="{4EC73B31-C306-4288-99E3-43EE01556046}" type="slidenum">
              <a:rPr lang="en-GB" smtClean="0"/>
              <a:pPr/>
              <a:t>9</a:t>
            </a:fld>
            <a:endParaRPr lang="en-GB" dirty="0"/>
          </a:p>
        </p:txBody>
      </p:sp>
    </p:spTree>
    <p:extLst>
      <p:ext uri="{BB962C8B-B14F-4D97-AF65-F5344CB8AC3E}">
        <p14:creationId xmlns:p14="http://schemas.microsoft.com/office/powerpoint/2010/main" val="2877115582"/>
      </p:ext>
    </p:extLst>
  </p:cSld>
  <p:clrMapOvr>
    <a:masterClrMapping/>
  </p:clrMapOvr>
  <p:transition/>
</p:sld>
</file>

<file path=ppt/theme/theme1.xml><?xml version="1.0" encoding="utf-8"?>
<a:theme xmlns:a="http://schemas.openxmlformats.org/drawingml/2006/main" name="Modello BEP">
  <a:themeElements>
    <a:clrScheme name="">
      <a:dk1>
        <a:srgbClr val="000000"/>
      </a:dk1>
      <a:lt1>
        <a:srgbClr val="FFFFFF"/>
      </a:lt1>
      <a:dk2>
        <a:srgbClr val="000000"/>
      </a:dk2>
      <a:lt2>
        <a:srgbClr val="808080"/>
      </a:lt2>
      <a:accent1>
        <a:srgbClr val="00B8FF"/>
      </a:accent1>
      <a:accent2>
        <a:srgbClr val="333399"/>
      </a:accent2>
      <a:accent3>
        <a:srgbClr val="FFFFFF"/>
      </a:accent3>
      <a:accent4>
        <a:srgbClr val="000000"/>
      </a:accent4>
      <a:accent5>
        <a:srgbClr val="AAD8FF"/>
      </a:accent5>
      <a:accent6>
        <a:srgbClr val="2D2D8A"/>
      </a:accent6>
      <a:hlink>
        <a:srgbClr val="009999"/>
      </a:hlink>
      <a:folHlink>
        <a:srgbClr val="99CC00"/>
      </a:folHlink>
    </a:clrScheme>
    <a:fontScheme name="modello nuovo">
      <a:majorFont>
        <a:latin typeface="Profile-Medium"/>
        <a:ea typeface=""/>
        <a:cs typeface=""/>
      </a:majorFont>
      <a:minorFont>
        <a:latin typeface="Profile-Light"/>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0" tIns="0" rIns="0" bIns="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GB"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0" tIns="0" rIns="0" bIns="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GB" sz="1800" b="0" i="0" u="none" strike="noStrike" cap="none" normalizeH="0" baseline="0" smtClean="0">
            <a:ln>
              <a:noFill/>
            </a:ln>
            <a:solidFill>
              <a:schemeClr val="tx1"/>
            </a:solidFill>
            <a:effectLst/>
            <a:latin typeface="Arial" charset="0"/>
          </a:defRPr>
        </a:defPPr>
      </a:lstStyle>
    </a:lnDef>
  </a:objectDefaults>
  <a:extraClrSchemeLst>
    <a:extraClrScheme>
      <a:clrScheme name="modello nuov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Words>2522</Words>
  <Application>Microsoft Office PowerPoint</Application>
  <PresentationFormat>On-screen Show (4:3)</PresentationFormat>
  <Paragraphs>137</Paragraphs>
  <Slides>18</Slides>
  <Notes>0</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Modello BEP</vt:lpstr>
      <vt:lpstr>I più recenti sviluppi della giurisprudenza italiana in materia di brevetti farmaceutici  Milano, 26 giugno 2013</vt:lpstr>
      <vt:lpstr>Argomenti trattati</vt:lpstr>
      <vt:lpstr>1) Novità e innovazioni ricavabili in modo diretto e non equivoco</vt:lpstr>
      <vt:lpstr>1) Segue: Novità </vt:lpstr>
      <vt:lpstr>1) Segue: Novità</vt:lpstr>
      <vt:lpstr>1) Segue: Novità</vt:lpstr>
      <vt:lpstr>2) Attività inventiva e problem and solution approach</vt:lpstr>
      <vt:lpstr>2) Segue: Problem and solution approach</vt:lpstr>
      <vt:lpstr>2) Segue: Problem and solution approach</vt:lpstr>
      <vt:lpstr>2) Segue: Problem and solution Approach</vt:lpstr>
      <vt:lpstr>2) Segue: Problem and solution approach</vt:lpstr>
      <vt:lpstr>2) Segue: Problem and solution approach</vt:lpstr>
      <vt:lpstr>3) Indizi di evidenza e di non evidenza </vt:lpstr>
      <vt:lpstr>3) Segue: Indizi</vt:lpstr>
      <vt:lpstr>4) Il rilievo della file history del brevetto </vt:lpstr>
      <vt:lpstr>4) Segue: file history</vt:lpstr>
      <vt:lpstr>4) Segue: file history</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file>