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notesMasterIdLst>
    <p:notesMasterId r:id="rId3"/>
  </p:notesMasterIdLst>
  <p:sldIdLst>
    <p:sldId id="256" r:id="rId2"/>
  </p:sldIdLst>
  <p:sldSz cx="25199975" cy="35999738"/>
  <p:notesSz cx="6858000" cy="9144000"/>
  <p:embeddedFontLst>
    <p:embeddedFont>
      <p:font typeface="Verdana" panose="020B0604030504040204" pitchFamily="34" charset="0"/>
      <p:regular r:id="rId4"/>
      <p:bold r:id="rId5"/>
      <p:italic r:id="rId6"/>
      <p:boldItalic r:id="rId7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78978"/>
    <a:srgbClr val="1E1E24"/>
    <a:srgbClr val="C5AF9A"/>
    <a:srgbClr val="C4AF9A"/>
    <a:srgbClr val="21A179"/>
    <a:srgbClr val="FB9F89"/>
    <a:srgbClr val="81AE9D"/>
    <a:srgbClr val="F4F4ED"/>
    <a:srgbClr val="84DCC6"/>
    <a:srgbClr val="8093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1" d="100"/>
          <a:sy n="11" d="100"/>
        </p:scale>
        <p:origin x="2376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tableStyles" Target="tableStyles.xml"/><Relationship Id="rId5" Type="http://schemas.openxmlformats.org/officeDocument/2006/relationships/font" Target="fonts/font2.fntdata"/><Relationship Id="rId10" Type="http://schemas.openxmlformats.org/officeDocument/2006/relationships/theme" Target="theme/theme1.xml"/><Relationship Id="rId4" Type="http://schemas.openxmlformats.org/officeDocument/2006/relationships/font" Target="fonts/font1.fntdata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9CFA36-836F-4DE8-B2C7-D1CFF7A01588}" type="datetimeFigureOut">
              <a:rPr lang="it-IT" smtClean="0"/>
              <a:t>26/11/2025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349500" y="1143000"/>
            <a:ext cx="21590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BAD254-366D-4A8D-9E3F-E8CC10D5540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165831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BAD254-366D-4A8D-9E3F-E8CC10D5540F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24120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89998" y="5891626"/>
            <a:ext cx="21419979" cy="12533242"/>
          </a:xfrm>
        </p:spPr>
        <p:txBody>
          <a:bodyPr anchor="b"/>
          <a:lstStyle>
            <a:lvl1pPr algn="ctr">
              <a:defRPr sz="16535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49997" y="18908198"/>
            <a:ext cx="18899981" cy="8691601"/>
          </a:xfrm>
        </p:spPr>
        <p:txBody>
          <a:bodyPr/>
          <a:lstStyle>
            <a:lvl1pPr marL="0" indent="0" algn="ctr">
              <a:buNone/>
              <a:defRPr sz="6614"/>
            </a:lvl1pPr>
            <a:lvl2pPr marL="1259997" indent="0" algn="ctr">
              <a:buNone/>
              <a:defRPr sz="5512"/>
            </a:lvl2pPr>
            <a:lvl3pPr marL="2519995" indent="0" algn="ctr">
              <a:buNone/>
              <a:defRPr sz="4961"/>
            </a:lvl3pPr>
            <a:lvl4pPr marL="3779992" indent="0" algn="ctr">
              <a:buNone/>
              <a:defRPr sz="4409"/>
            </a:lvl4pPr>
            <a:lvl5pPr marL="5039990" indent="0" algn="ctr">
              <a:buNone/>
              <a:defRPr sz="4409"/>
            </a:lvl5pPr>
            <a:lvl6pPr marL="6299987" indent="0" algn="ctr">
              <a:buNone/>
              <a:defRPr sz="4409"/>
            </a:lvl6pPr>
            <a:lvl7pPr marL="7559985" indent="0" algn="ctr">
              <a:buNone/>
              <a:defRPr sz="4409"/>
            </a:lvl7pPr>
            <a:lvl8pPr marL="8819982" indent="0" algn="ctr">
              <a:buNone/>
              <a:defRPr sz="4409"/>
            </a:lvl8pPr>
            <a:lvl9pPr marL="10079980" indent="0" algn="ctr">
              <a:buNone/>
              <a:defRPr sz="4409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46F9C-F8E2-4B8B-BAEF-303F859BFA96}" type="datetimeFigureOut">
              <a:rPr lang="it-IT" smtClean="0"/>
              <a:t>26/11/2025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E9810-0389-4D44-B3A1-D9C50BDC227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304809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46F9C-F8E2-4B8B-BAEF-303F859BFA96}" type="datetimeFigureOut">
              <a:rPr lang="it-IT" smtClean="0"/>
              <a:t>26/11/2025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E9810-0389-4D44-B3A1-D9C50BDC227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03909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8033733" y="1916653"/>
            <a:ext cx="5433745" cy="30508114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32500" y="1916653"/>
            <a:ext cx="15986234" cy="30508114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46F9C-F8E2-4B8B-BAEF-303F859BFA96}" type="datetimeFigureOut">
              <a:rPr lang="it-IT" smtClean="0"/>
              <a:t>26/11/2025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E9810-0389-4D44-B3A1-D9C50BDC227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286341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46F9C-F8E2-4B8B-BAEF-303F859BFA96}" type="datetimeFigureOut">
              <a:rPr lang="it-IT" smtClean="0"/>
              <a:t>26/11/2025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E9810-0389-4D44-B3A1-D9C50BDC227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48872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9375" y="8974945"/>
            <a:ext cx="21734978" cy="14974888"/>
          </a:xfrm>
        </p:spPr>
        <p:txBody>
          <a:bodyPr anchor="b"/>
          <a:lstStyle>
            <a:lvl1pPr>
              <a:defRPr sz="16535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19375" y="24091502"/>
            <a:ext cx="21734978" cy="7874940"/>
          </a:xfrm>
        </p:spPr>
        <p:txBody>
          <a:bodyPr/>
          <a:lstStyle>
            <a:lvl1pPr marL="0" indent="0">
              <a:buNone/>
              <a:defRPr sz="6614">
                <a:solidFill>
                  <a:schemeClr val="tx1">
                    <a:tint val="82000"/>
                  </a:schemeClr>
                </a:solidFill>
              </a:defRPr>
            </a:lvl1pPr>
            <a:lvl2pPr marL="1259997" indent="0">
              <a:buNone/>
              <a:defRPr sz="5512">
                <a:solidFill>
                  <a:schemeClr val="tx1">
                    <a:tint val="82000"/>
                  </a:schemeClr>
                </a:solidFill>
              </a:defRPr>
            </a:lvl2pPr>
            <a:lvl3pPr marL="2519995" indent="0">
              <a:buNone/>
              <a:defRPr sz="4961">
                <a:solidFill>
                  <a:schemeClr val="tx1">
                    <a:tint val="82000"/>
                  </a:schemeClr>
                </a:solidFill>
              </a:defRPr>
            </a:lvl3pPr>
            <a:lvl4pPr marL="3779992" indent="0">
              <a:buNone/>
              <a:defRPr sz="4409">
                <a:solidFill>
                  <a:schemeClr val="tx1">
                    <a:tint val="82000"/>
                  </a:schemeClr>
                </a:solidFill>
              </a:defRPr>
            </a:lvl4pPr>
            <a:lvl5pPr marL="5039990" indent="0">
              <a:buNone/>
              <a:defRPr sz="4409">
                <a:solidFill>
                  <a:schemeClr val="tx1">
                    <a:tint val="82000"/>
                  </a:schemeClr>
                </a:solidFill>
              </a:defRPr>
            </a:lvl5pPr>
            <a:lvl6pPr marL="6299987" indent="0">
              <a:buNone/>
              <a:defRPr sz="4409">
                <a:solidFill>
                  <a:schemeClr val="tx1">
                    <a:tint val="82000"/>
                  </a:schemeClr>
                </a:solidFill>
              </a:defRPr>
            </a:lvl6pPr>
            <a:lvl7pPr marL="7559985" indent="0">
              <a:buNone/>
              <a:defRPr sz="4409">
                <a:solidFill>
                  <a:schemeClr val="tx1">
                    <a:tint val="82000"/>
                  </a:schemeClr>
                </a:solidFill>
              </a:defRPr>
            </a:lvl7pPr>
            <a:lvl8pPr marL="8819982" indent="0">
              <a:buNone/>
              <a:defRPr sz="4409">
                <a:solidFill>
                  <a:schemeClr val="tx1">
                    <a:tint val="82000"/>
                  </a:schemeClr>
                </a:solidFill>
              </a:defRPr>
            </a:lvl8pPr>
            <a:lvl9pPr marL="10079980" indent="0">
              <a:buNone/>
              <a:defRPr sz="4409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46F9C-F8E2-4B8B-BAEF-303F859BFA96}" type="datetimeFigureOut">
              <a:rPr lang="it-IT" smtClean="0"/>
              <a:t>26/11/2025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E9810-0389-4D44-B3A1-D9C50BDC227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37957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32498" y="9583264"/>
            <a:ext cx="10709989" cy="22841503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757488" y="9583264"/>
            <a:ext cx="10709989" cy="22841503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46F9C-F8E2-4B8B-BAEF-303F859BFA96}" type="datetimeFigureOut">
              <a:rPr lang="it-IT" smtClean="0"/>
              <a:t>26/11/2025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E9810-0389-4D44-B3A1-D9C50BDC227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700309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5781" y="1916661"/>
            <a:ext cx="21734978" cy="6958285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35783" y="8824938"/>
            <a:ext cx="10660769" cy="4324966"/>
          </a:xfrm>
        </p:spPr>
        <p:txBody>
          <a:bodyPr anchor="b"/>
          <a:lstStyle>
            <a:lvl1pPr marL="0" indent="0">
              <a:buNone/>
              <a:defRPr sz="6614" b="1"/>
            </a:lvl1pPr>
            <a:lvl2pPr marL="1259997" indent="0">
              <a:buNone/>
              <a:defRPr sz="5512" b="1"/>
            </a:lvl2pPr>
            <a:lvl3pPr marL="2519995" indent="0">
              <a:buNone/>
              <a:defRPr sz="4961" b="1"/>
            </a:lvl3pPr>
            <a:lvl4pPr marL="3779992" indent="0">
              <a:buNone/>
              <a:defRPr sz="4409" b="1"/>
            </a:lvl4pPr>
            <a:lvl5pPr marL="5039990" indent="0">
              <a:buNone/>
              <a:defRPr sz="4409" b="1"/>
            </a:lvl5pPr>
            <a:lvl6pPr marL="6299987" indent="0">
              <a:buNone/>
              <a:defRPr sz="4409" b="1"/>
            </a:lvl6pPr>
            <a:lvl7pPr marL="7559985" indent="0">
              <a:buNone/>
              <a:defRPr sz="4409" b="1"/>
            </a:lvl7pPr>
            <a:lvl8pPr marL="8819982" indent="0">
              <a:buNone/>
              <a:defRPr sz="4409" b="1"/>
            </a:lvl8pPr>
            <a:lvl9pPr marL="10079980" indent="0">
              <a:buNone/>
              <a:defRPr sz="4409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35783" y="13149904"/>
            <a:ext cx="10660769" cy="19341529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757489" y="8824938"/>
            <a:ext cx="10713272" cy="4324966"/>
          </a:xfrm>
        </p:spPr>
        <p:txBody>
          <a:bodyPr anchor="b"/>
          <a:lstStyle>
            <a:lvl1pPr marL="0" indent="0">
              <a:buNone/>
              <a:defRPr sz="6614" b="1"/>
            </a:lvl1pPr>
            <a:lvl2pPr marL="1259997" indent="0">
              <a:buNone/>
              <a:defRPr sz="5512" b="1"/>
            </a:lvl2pPr>
            <a:lvl3pPr marL="2519995" indent="0">
              <a:buNone/>
              <a:defRPr sz="4961" b="1"/>
            </a:lvl3pPr>
            <a:lvl4pPr marL="3779992" indent="0">
              <a:buNone/>
              <a:defRPr sz="4409" b="1"/>
            </a:lvl4pPr>
            <a:lvl5pPr marL="5039990" indent="0">
              <a:buNone/>
              <a:defRPr sz="4409" b="1"/>
            </a:lvl5pPr>
            <a:lvl6pPr marL="6299987" indent="0">
              <a:buNone/>
              <a:defRPr sz="4409" b="1"/>
            </a:lvl6pPr>
            <a:lvl7pPr marL="7559985" indent="0">
              <a:buNone/>
              <a:defRPr sz="4409" b="1"/>
            </a:lvl7pPr>
            <a:lvl8pPr marL="8819982" indent="0">
              <a:buNone/>
              <a:defRPr sz="4409" b="1"/>
            </a:lvl8pPr>
            <a:lvl9pPr marL="10079980" indent="0">
              <a:buNone/>
              <a:defRPr sz="4409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757489" y="13149904"/>
            <a:ext cx="10713272" cy="19341529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46F9C-F8E2-4B8B-BAEF-303F859BFA96}" type="datetimeFigureOut">
              <a:rPr lang="it-IT" smtClean="0"/>
              <a:t>26/11/2025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E9810-0389-4D44-B3A1-D9C50BDC227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57345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46F9C-F8E2-4B8B-BAEF-303F859BFA96}" type="datetimeFigureOut">
              <a:rPr lang="it-IT" smtClean="0"/>
              <a:t>26/11/2025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E9810-0389-4D44-B3A1-D9C50BDC227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32461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46F9C-F8E2-4B8B-BAEF-303F859BFA96}" type="datetimeFigureOut">
              <a:rPr lang="it-IT" smtClean="0"/>
              <a:t>26/11/2025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E9810-0389-4D44-B3A1-D9C50BDC227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834586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5780" y="2399982"/>
            <a:ext cx="8127648" cy="8399939"/>
          </a:xfrm>
        </p:spPr>
        <p:txBody>
          <a:bodyPr anchor="b"/>
          <a:lstStyle>
            <a:lvl1pPr>
              <a:defRPr sz="8819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13272" y="5183304"/>
            <a:ext cx="12757487" cy="25583147"/>
          </a:xfrm>
        </p:spPr>
        <p:txBody>
          <a:bodyPr/>
          <a:lstStyle>
            <a:lvl1pPr>
              <a:defRPr sz="8819"/>
            </a:lvl1pPr>
            <a:lvl2pPr>
              <a:defRPr sz="7717"/>
            </a:lvl2pPr>
            <a:lvl3pPr>
              <a:defRPr sz="6614"/>
            </a:lvl3pPr>
            <a:lvl4pPr>
              <a:defRPr sz="5512"/>
            </a:lvl4pPr>
            <a:lvl5pPr>
              <a:defRPr sz="5512"/>
            </a:lvl5pPr>
            <a:lvl6pPr>
              <a:defRPr sz="5512"/>
            </a:lvl6pPr>
            <a:lvl7pPr>
              <a:defRPr sz="5512"/>
            </a:lvl7pPr>
            <a:lvl8pPr>
              <a:defRPr sz="5512"/>
            </a:lvl8pPr>
            <a:lvl9pPr>
              <a:defRPr sz="5512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5780" y="10799922"/>
            <a:ext cx="8127648" cy="20008190"/>
          </a:xfrm>
        </p:spPr>
        <p:txBody>
          <a:bodyPr/>
          <a:lstStyle>
            <a:lvl1pPr marL="0" indent="0">
              <a:buNone/>
              <a:defRPr sz="4409"/>
            </a:lvl1pPr>
            <a:lvl2pPr marL="1259997" indent="0">
              <a:buNone/>
              <a:defRPr sz="3858"/>
            </a:lvl2pPr>
            <a:lvl3pPr marL="2519995" indent="0">
              <a:buNone/>
              <a:defRPr sz="3307"/>
            </a:lvl3pPr>
            <a:lvl4pPr marL="3779992" indent="0">
              <a:buNone/>
              <a:defRPr sz="2756"/>
            </a:lvl4pPr>
            <a:lvl5pPr marL="5039990" indent="0">
              <a:buNone/>
              <a:defRPr sz="2756"/>
            </a:lvl5pPr>
            <a:lvl6pPr marL="6299987" indent="0">
              <a:buNone/>
              <a:defRPr sz="2756"/>
            </a:lvl6pPr>
            <a:lvl7pPr marL="7559985" indent="0">
              <a:buNone/>
              <a:defRPr sz="2756"/>
            </a:lvl7pPr>
            <a:lvl8pPr marL="8819982" indent="0">
              <a:buNone/>
              <a:defRPr sz="2756"/>
            </a:lvl8pPr>
            <a:lvl9pPr marL="10079980" indent="0">
              <a:buNone/>
              <a:defRPr sz="2756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46F9C-F8E2-4B8B-BAEF-303F859BFA96}" type="datetimeFigureOut">
              <a:rPr lang="it-IT" smtClean="0"/>
              <a:t>26/11/2025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E9810-0389-4D44-B3A1-D9C50BDC227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124987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5780" y="2399982"/>
            <a:ext cx="8127648" cy="8399939"/>
          </a:xfrm>
        </p:spPr>
        <p:txBody>
          <a:bodyPr anchor="b"/>
          <a:lstStyle>
            <a:lvl1pPr>
              <a:defRPr sz="8819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713272" y="5183304"/>
            <a:ext cx="12757487" cy="25583147"/>
          </a:xfrm>
        </p:spPr>
        <p:txBody>
          <a:bodyPr anchor="t"/>
          <a:lstStyle>
            <a:lvl1pPr marL="0" indent="0">
              <a:buNone/>
              <a:defRPr sz="8819"/>
            </a:lvl1pPr>
            <a:lvl2pPr marL="1259997" indent="0">
              <a:buNone/>
              <a:defRPr sz="7717"/>
            </a:lvl2pPr>
            <a:lvl3pPr marL="2519995" indent="0">
              <a:buNone/>
              <a:defRPr sz="6614"/>
            </a:lvl3pPr>
            <a:lvl4pPr marL="3779992" indent="0">
              <a:buNone/>
              <a:defRPr sz="5512"/>
            </a:lvl4pPr>
            <a:lvl5pPr marL="5039990" indent="0">
              <a:buNone/>
              <a:defRPr sz="5512"/>
            </a:lvl5pPr>
            <a:lvl6pPr marL="6299987" indent="0">
              <a:buNone/>
              <a:defRPr sz="5512"/>
            </a:lvl6pPr>
            <a:lvl7pPr marL="7559985" indent="0">
              <a:buNone/>
              <a:defRPr sz="5512"/>
            </a:lvl7pPr>
            <a:lvl8pPr marL="8819982" indent="0">
              <a:buNone/>
              <a:defRPr sz="5512"/>
            </a:lvl8pPr>
            <a:lvl9pPr marL="10079980" indent="0">
              <a:buNone/>
              <a:defRPr sz="5512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5780" y="10799922"/>
            <a:ext cx="8127648" cy="20008190"/>
          </a:xfrm>
        </p:spPr>
        <p:txBody>
          <a:bodyPr/>
          <a:lstStyle>
            <a:lvl1pPr marL="0" indent="0">
              <a:buNone/>
              <a:defRPr sz="4409"/>
            </a:lvl1pPr>
            <a:lvl2pPr marL="1259997" indent="0">
              <a:buNone/>
              <a:defRPr sz="3858"/>
            </a:lvl2pPr>
            <a:lvl3pPr marL="2519995" indent="0">
              <a:buNone/>
              <a:defRPr sz="3307"/>
            </a:lvl3pPr>
            <a:lvl4pPr marL="3779992" indent="0">
              <a:buNone/>
              <a:defRPr sz="2756"/>
            </a:lvl4pPr>
            <a:lvl5pPr marL="5039990" indent="0">
              <a:buNone/>
              <a:defRPr sz="2756"/>
            </a:lvl5pPr>
            <a:lvl6pPr marL="6299987" indent="0">
              <a:buNone/>
              <a:defRPr sz="2756"/>
            </a:lvl6pPr>
            <a:lvl7pPr marL="7559985" indent="0">
              <a:buNone/>
              <a:defRPr sz="2756"/>
            </a:lvl7pPr>
            <a:lvl8pPr marL="8819982" indent="0">
              <a:buNone/>
              <a:defRPr sz="2756"/>
            </a:lvl8pPr>
            <a:lvl9pPr marL="10079980" indent="0">
              <a:buNone/>
              <a:defRPr sz="2756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46F9C-F8E2-4B8B-BAEF-303F859BFA96}" type="datetimeFigureOut">
              <a:rPr lang="it-IT" smtClean="0"/>
              <a:t>26/11/2025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E9810-0389-4D44-B3A1-D9C50BDC227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294337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32499" y="1916661"/>
            <a:ext cx="21734978" cy="69582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32499" y="9583264"/>
            <a:ext cx="21734978" cy="228415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732498" y="33366432"/>
            <a:ext cx="5669994" cy="1916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307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046F9C-F8E2-4B8B-BAEF-303F859BFA96}" type="datetimeFigureOut">
              <a:rPr lang="it-IT" smtClean="0"/>
              <a:t>26/11/2025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347492" y="33366432"/>
            <a:ext cx="8504992" cy="1916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307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797483" y="33366432"/>
            <a:ext cx="5669994" cy="1916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307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B8E9810-0389-4D44-B3A1-D9C50BDC227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963186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519995" rtl="0" eaLnBrk="1" latinLnBrk="0" hangingPunct="1">
        <a:lnSpc>
          <a:spcPct val="90000"/>
        </a:lnSpc>
        <a:spcBef>
          <a:spcPct val="0"/>
        </a:spcBef>
        <a:buNone/>
        <a:defRPr sz="1212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29999" indent="-629999" algn="l" defTabSz="2519995" rtl="0" eaLnBrk="1" latinLnBrk="0" hangingPunct="1">
        <a:lnSpc>
          <a:spcPct val="90000"/>
        </a:lnSpc>
        <a:spcBef>
          <a:spcPts val="2756"/>
        </a:spcBef>
        <a:buFont typeface="Arial" panose="020B0604020202020204" pitchFamily="34" charset="0"/>
        <a:buChar char="•"/>
        <a:defRPr sz="7717" kern="1200">
          <a:solidFill>
            <a:schemeClr val="tx1"/>
          </a:solidFill>
          <a:latin typeface="+mn-lt"/>
          <a:ea typeface="+mn-ea"/>
          <a:cs typeface="+mn-cs"/>
        </a:defRPr>
      </a:lvl1pPr>
      <a:lvl2pPr marL="1889996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6614" kern="1200">
          <a:solidFill>
            <a:schemeClr val="tx1"/>
          </a:solidFill>
          <a:latin typeface="+mn-lt"/>
          <a:ea typeface="+mn-ea"/>
          <a:cs typeface="+mn-cs"/>
        </a:defRPr>
      </a:lvl2pPr>
      <a:lvl3pPr marL="3149994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5512" kern="1200">
          <a:solidFill>
            <a:schemeClr val="tx1"/>
          </a:solidFill>
          <a:latin typeface="+mn-lt"/>
          <a:ea typeface="+mn-ea"/>
          <a:cs typeface="+mn-cs"/>
        </a:defRPr>
      </a:lvl3pPr>
      <a:lvl4pPr marL="4409991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4961" kern="1200">
          <a:solidFill>
            <a:schemeClr val="tx1"/>
          </a:solidFill>
          <a:latin typeface="+mn-lt"/>
          <a:ea typeface="+mn-ea"/>
          <a:cs typeface="+mn-cs"/>
        </a:defRPr>
      </a:lvl4pPr>
      <a:lvl5pPr marL="5669989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4961" kern="1200">
          <a:solidFill>
            <a:schemeClr val="tx1"/>
          </a:solidFill>
          <a:latin typeface="+mn-lt"/>
          <a:ea typeface="+mn-ea"/>
          <a:cs typeface="+mn-cs"/>
        </a:defRPr>
      </a:lvl5pPr>
      <a:lvl6pPr marL="6929986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4961" kern="1200">
          <a:solidFill>
            <a:schemeClr val="tx1"/>
          </a:solidFill>
          <a:latin typeface="+mn-lt"/>
          <a:ea typeface="+mn-ea"/>
          <a:cs typeface="+mn-cs"/>
        </a:defRPr>
      </a:lvl6pPr>
      <a:lvl7pPr marL="8189984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4961" kern="1200">
          <a:solidFill>
            <a:schemeClr val="tx1"/>
          </a:solidFill>
          <a:latin typeface="+mn-lt"/>
          <a:ea typeface="+mn-ea"/>
          <a:cs typeface="+mn-cs"/>
        </a:defRPr>
      </a:lvl7pPr>
      <a:lvl8pPr marL="9449981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4961" kern="1200">
          <a:solidFill>
            <a:schemeClr val="tx1"/>
          </a:solidFill>
          <a:latin typeface="+mn-lt"/>
          <a:ea typeface="+mn-ea"/>
          <a:cs typeface="+mn-cs"/>
        </a:defRPr>
      </a:lvl8pPr>
      <a:lvl9pPr marL="10709979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496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1pPr>
      <a:lvl2pPr marL="1259997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2pPr>
      <a:lvl3pPr marL="2519995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3pPr>
      <a:lvl4pPr marL="3779992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4pPr>
      <a:lvl5pPr marL="5039990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5pPr>
      <a:lvl6pPr marL="6299987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6pPr>
      <a:lvl7pPr marL="7559985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7pPr>
      <a:lvl8pPr marL="8819982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8pPr>
      <a:lvl9pPr marL="10079980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13" Type="http://schemas.openxmlformats.org/officeDocument/2006/relationships/image" Target="../media/image8.emf"/><Relationship Id="rId18" Type="http://schemas.openxmlformats.org/officeDocument/2006/relationships/image" Target="../media/image12.png"/><Relationship Id="rId3" Type="http://schemas.openxmlformats.org/officeDocument/2006/relationships/image" Target="../media/image1.png"/><Relationship Id="rId7" Type="http://schemas.openxmlformats.org/officeDocument/2006/relationships/image" Target="../media/image4.emf"/><Relationship Id="rId12" Type="http://schemas.openxmlformats.org/officeDocument/2006/relationships/image" Target="../media/image7.emf"/><Relationship Id="rId17" Type="http://schemas.openxmlformats.org/officeDocument/2006/relationships/image" Target="../media/image11.emf"/><Relationship Id="rId2" Type="http://schemas.openxmlformats.org/officeDocument/2006/relationships/notesSlide" Target="../notesSlides/notesSlide1.xml"/><Relationship Id="rId16" Type="http://schemas.openxmlformats.org/officeDocument/2006/relationships/oleObject" Target="../embeddings/oleObject4.bin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emf"/><Relationship Id="rId11" Type="http://schemas.openxmlformats.org/officeDocument/2006/relationships/oleObject" Target="../embeddings/oleObject3.bin"/><Relationship Id="rId5" Type="http://schemas.openxmlformats.org/officeDocument/2006/relationships/oleObject" Target="../embeddings/oleObject1.bin"/><Relationship Id="rId15" Type="http://schemas.openxmlformats.org/officeDocument/2006/relationships/image" Target="../media/image10.emf"/><Relationship Id="rId10" Type="http://schemas.openxmlformats.org/officeDocument/2006/relationships/image" Target="../media/image6.emf"/><Relationship Id="rId4" Type="http://schemas.openxmlformats.org/officeDocument/2006/relationships/image" Target="../media/image2.emf"/><Relationship Id="rId9" Type="http://schemas.openxmlformats.org/officeDocument/2006/relationships/image" Target="../media/image5.emf"/><Relationship Id="rId14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88B5E433-E58C-2D21-DE93-E628483E46CA}"/>
              </a:ext>
            </a:extLst>
          </p:cNvPr>
          <p:cNvSpPr/>
          <p:nvPr/>
        </p:nvSpPr>
        <p:spPr>
          <a:xfrm>
            <a:off x="3681095" y="9823"/>
            <a:ext cx="21518880" cy="5730240"/>
          </a:xfrm>
          <a:prstGeom prst="rect">
            <a:avLst/>
          </a:prstGeom>
          <a:solidFill>
            <a:srgbClr val="81AE9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25ABF7C7-154E-3059-64CF-3BD7631D903C}"/>
              </a:ext>
            </a:extLst>
          </p:cNvPr>
          <p:cNvSpPr txBox="1"/>
          <p:nvPr/>
        </p:nvSpPr>
        <p:spPr>
          <a:xfrm>
            <a:off x="5484486" y="508772"/>
            <a:ext cx="1778733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 noProof="0" dirty="0">
                <a:solidFill>
                  <a:srgbClr val="1E1E24"/>
                </a:solidFill>
                <a:latin typeface="+mj-lt"/>
                <a:ea typeface="Verdana" panose="020B0604030504040204" pitchFamily="34" charset="0"/>
              </a:rPr>
              <a:t>Effects of natural </a:t>
            </a:r>
            <a:r>
              <a:rPr lang="en-US" sz="7200" b="1" noProof="0" dirty="0" err="1">
                <a:solidFill>
                  <a:srgbClr val="1E1E24"/>
                </a:solidFill>
                <a:latin typeface="+mj-lt"/>
                <a:ea typeface="Verdana" panose="020B0604030504040204" pitchFamily="34" charset="0"/>
              </a:rPr>
              <a:t>compunds</a:t>
            </a:r>
            <a:r>
              <a:rPr lang="en-US" sz="7200" b="1" noProof="0" dirty="0">
                <a:solidFill>
                  <a:srgbClr val="1E1E24"/>
                </a:solidFill>
                <a:latin typeface="+mj-lt"/>
                <a:ea typeface="Verdana" panose="020B0604030504040204" pitchFamily="34" charset="0"/>
              </a:rPr>
              <a:t> on colorectal cancer cell lines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188849EA-D9F7-9E2D-9050-D22601492009}"/>
              </a:ext>
            </a:extLst>
          </p:cNvPr>
          <p:cNvSpPr txBox="1"/>
          <p:nvPr/>
        </p:nvSpPr>
        <p:spPr>
          <a:xfrm>
            <a:off x="6239094" y="3059555"/>
            <a:ext cx="18581770" cy="2390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u="sng" noProof="0" dirty="0">
                <a:solidFill>
                  <a:srgbClr val="1E1E24"/>
                </a:solidFill>
                <a:ea typeface="Verdana" panose="020B0604030504040204" pitchFamily="34" charset="0"/>
              </a:rPr>
              <a:t>S. Bianchini</a:t>
            </a:r>
            <a:r>
              <a:rPr lang="en-US" sz="3200" baseline="30000" noProof="0" dirty="0">
                <a:solidFill>
                  <a:srgbClr val="1E1E24"/>
                </a:solidFill>
                <a:ea typeface="Verdana" panose="020B0604030504040204" pitchFamily="34" charset="0"/>
              </a:rPr>
              <a:t>1</a:t>
            </a:r>
            <a:r>
              <a:rPr lang="en-US" sz="3200" noProof="0" dirty="0">
                <a:solidFill>
                  <a:srgbClr val="1E1E24"/>
                </a:solidFill>
                <a:ea typeface="Verdana" panose="020B0604030504040204" pitchFamily="34" charset="0"/>
              </a:rPr>
              <a:t>, F. Bovio</a:t>
            </a:r>
            <a:r>
              <a:rPr lang="en-US" sz="3200" baseline="30000" noProof="0" dirty="0">
                <a:solidFill>
                  <a:srgbClr val="1E1E24"/>
                </a:solidFill>
                <a:ea typeface="Verdana" panose="020B0604030504040204" pitchFamily="34" charset="0"/>
              </a:rPr>
              <a:t>1</a:t>
            </a:r>
            <a:r>
              <a:rPr lang="en-US" sz="3200" noProof="0" dirty="0">
                <a:solidFill>
                  <a:srgbClr val="1E1E24"/>
                </a:solidFill>
                <a:ea typeface="Verdana" panose="020B0604030504040204" pitchFamily="34" charset="0"/>
              </a:rPr>
              <a:t>, F. Cristani</a:t>
            </a:r>
            <a:r>
              <a:rPr lang="en-US" sz="3200" baseline="30000" noProof="0" dirty="0">
                <a:solidFill>
                  <a:srgbClr val="1E1E24"/>
                </a:solidFill>
                <a:ea typeface="Verdana" panose="020B0604030504040204" pitchFamily="34" charset="0"/>
              </a:rPr>
              <a:t>1</a:t>
            </a:r>
            <a:r>
              <a:rPr lang="en-US" sz="3200" noProof="0" dirty="0">
                <a:solidFill>
                  <a:srgbClr val="1E1E24"/>
                </a:solidFill>
                <a:ea typeface="Verdana" panose="020B0604030504040204" pitchFamily="34" charset="0"/>
              </a:rPr>
              <a:t>, F. Guzzo</a:t>
            </a:r>
            <a:r>
              <a:rPr lang="en-US" sz="3200" baseline="30000" noProof="0" dirty="0">
                <a:solidFill>
                  <a:srgbClr val="1E1E24"/>
                </a:solidFill>
                <a:ea typeface="Verdana" panose="020B0604030504040204" pitchFamily="34" charset="0"/>
              </a:rPr>
              <a:t>2</a:t>
            </a:r>
            <a:r>
              <a:rPr lang="en-US" sz="3200" noProof="0" dirty="0">
                <a:solidFill>
                  <a:srgbClr val="1E1E24"/>
                </a:solidFill>
                <a:ea typeface="Verdana" panose="020B0604030504040204" pitchFamily="34" charset="0"/>
              </a:rPr>
              <a:t>, M. Forcella</a:t>
            </a:r>
            <a:r>
              <a:rPr lang="en-US" sz="3200" baseline="30000" noProof="0" dirty="0">
                <a:solidFill>
                  <a:srgbClr val="1E1E24"/>
                </a:solidFill>
                <a:ea typeface="Verdana" panose="020B0604030504040204" pitchFamily="34" charset="0"/>
              </a:rPr>
              <a:t>1</a:t>
            </a:r>
            <a:r>
              <a:rPr lang="en-US" sz="3200" noProof="0" dirty="0">
                <a:solidFill>
                  <a:srgbClr val="1E1E24"/>
                </a:solidFill>
                <a:ea typeface="Verdana" panose="020B0604030504040204" pitchFamily="34" charset="0"/>
              </a:rPr>
              <a:t>, P. Fusi</a:t>
            </a:r>
            <a:r>
              <a:rPr lang="en-US" sz="3200" baseline="30000" noProof="0" dirty="0">
                <a:solidFill>
                  <a:srgbClr val="1E1E24"/>
                </a:solidFill>
                <a:ea typeface="Verdana" panose="020B0604030504040204" pitchFamily="34" charset="0"/>
              </a:rPr>
              <a:t>1</a:t>
            </a:r>
          </a:p>
          <a:p>
            <a:endParaRPr lang="en-US" sz="3200" baseline="30000" noProof="0" dirty="0">
              <a:solidFill>
                <a:srgbClr val="1E1E24"/>
              </a:solidFill>
              <a:ea typeface="Verdana" panose="020B0604030504040204" pitchFamily="34" charset="0"/>
            </a:endParaRPr>
          </a:p>
          <a:p>
            <a:r>
              <a:rPr lang="en-US" sz="3200" baseline="30000" noProof="0" dirty="0">
                <a:solidFill>
                  <a:srgbClr val="1E1E24"/>
                </a:solidFill>
                <a:ea typeface="Verdana" panose="020B0604030504040204" pitchFamily="34" charset="0"/>
              </a:rPr>
              <a:t>1 </a:t>
            </a:r>
            <a:r>
              <a:rPr lang="en-US" sz="3200" noProof="0" dirty="0">
                <a:solidFill>
                  <a:srgbClr val="1E1E24"/>
                </a:solidFill>
                <a:ea typeface="Verdana" panose="020B0604030504040204" pitchFamily="34" charset="0"/>
              </a:rPr>
              <a:t>Department of Biotechnology and Biosciences, University of Milano-Bicocca, Milan, Italy</a:t>
            </a:r>
          </a:p>
          <a:p>
            <a:r>
              <a:rPr lang="en-US" sz="3200" baseline="30000" noProof="0" dirty="0">
                <a:solidFill>
                  <a:srgbClr val="1E1E24"/>
                </a:solidFill>
                <a:ea typeface="Verdana" panose="020B0604030504040204" pitchFamily="34" charset="0"/>
              </a:rPr>
              <a:t>2 </a:t>
            </a:r>
            <a:r>
              <a:rPr lang="en-US" sz="3200" noProof="0" dirty="0">
                <a:solidFill>
                  <a:srgbClr val="1E1E24"/>
                </a:solidFill>
                <a:ea typeface="Verdana" panose="020B0604030504040204" pitchFamily="34" charset="0"/>
              </a:rPr>
              <a:t>Department of Biotechnology, University of Verona, Verona, Italy</a:t>
            </a:r>
          </a:p>
          <a:p>
            <a:r>
              <a:rPr lang="en-US" sz="3200" dirty="0">
                <a:solidFill>
                  <a:srgbClr val="1E1E24"/>
                </a:solidFill>
                <a:ea typeface="Verdana" panose="020B0604030504040204" pitchFamily="34" charset="0"/>
              </a:rPr>
              <a:t>s.bianchini6@campus.unimib.it</a:t>
            </a:r>
            <a:endParaRPr lang="en-US" sz="3200" noProof="0" dirty="0">
              <a:solidFill>
                <a:srgbClr val="1E1E24"/>
              </a:solidFill>
              <a:ea typeface="Verdana" panose="020B0604030504040204" pitchFamily="34" charset="0"/>
            </a:endParaRPr>
          </a:p>
        </p:txBody>
      </p:sp>
      <p:sp>
        <p:nvSpPr>
          <p:cNvPr id="18" name="Triangolo isoscele 17">
            <a:extLst>
              <a:ext uri="{FF2B5EF4-FFF2-40B4-BE49-F238E27FC236}">
                <a16:creationId xmlns:a16="http://schemas.microsoft.com/office/drawing/2014/main" id="{45135927-0F59-8791-96F6-59A8AB99CB33}"/>
              </a:ext>
            </a:extLst>
          </p:cNvPr>
          <p:cNvSpPr/>
          <p:nvPr/>
        </p:nvSpPr>
        <p:spPr>
          <a:xfrm rot="5400000">
            <a:off x="1331057" y="2350035"/>
            <a:ext cx="5740066" cy="1039993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2" name="Gruppo 1">
            <a:extLst>
              <a:ext uri="{FF2B5EF4-FFF2-40B4-BE49-F238E27FC236}">
                <a16:creationId xmlns:a16="http://schemas.microsoft.com/office/drawing/2014/main" id="{8B577DAB-BE73-1B9C-DC81-9953D9289560}"/>
              </a:ext>
            </a:extLst>
          </p:cNvPr>
          <p:cNvGrpSpPr/>
          <p:nvPr/>
        </p:nvGrpSpPr>
        <p:grpSpPr>
          <a:xfrm>
            <a:off x="505309" y="6863872"/>
            <a:ext cx="9881681" cy="9216231"/>
            <a:chOff x="505309" y="7193986"/>
            <a:chExt cx="9881681" cy="9216231"/>
          </a:xfrm>
        </p:grpSpPr>
        <p:sp>
          <p:nvSpPr>
            <p:cNvPr id="11" name="Rettangolo 10">
              <a:extLst>
                <a:ext uri="{FF2B5EF4-FFF2-40B4-BE49-F238E27FC236}">
                  <a16:creationId xmlns:a16="http://schemas.microsoft.com/office/drawing/2014/main" id="{10E8CFEC-4E21-32DE-B66F-3E859C38CAC0}"/>
                </a:ext>
              </a:extLst>
            </p:cNvPr>
            <p:cNvSpPr/>
            <p:nvPr/>
          </p:nvSpPr>
          <p:spPr>
            <a:xfrm>
              <a:off x="505309" y="7193986"/>
              <a:ext cx="4320000" cy="815546"/>
            </a:xfrm>
            <a:prstGeom prst="rect">
              <a:avLst/>
            </a:prstGeom>
            <a:solidFill>
              <a:srgbClr val="81AE9D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3" name="Rettangolo 12">
              <a:extLst>
                <a:ext uri="{FF2B5EF4-FFF2-40B4-BE49-F238E27FC236}">
                  <a16:creationId xmlns:a16="http://schemas.microsoft.com/office/drawing/2014/main" id="{9EAE3CAB-5D35-9153-6852-B5EABD787D46}"/>
                </a:ext>
              </a:extLst>
            </p:cNvPr>
            <p:cNvSpPr/>
            <p:nvPr/>
          </p:nvSpPr>
          <p:spPr>
            <a:xfrm>
              <a:off x="505310" y="8014319"/>
              <a:ext cx="9881680" cy="6227873"/>
            </a:xfrm>
            <a:prstGeom prst="rect">
              <a:avLst/>
            </a:prstGeom>
            <a:solidFill>
              <a:srgbClr val="F4F4ED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5" name="CasellaDiTesto 14">
              <a:extLst>
                <a:ext uri="{FF2B5EF4-FFF2-40B4-BE49-F238E27FC236}">
                  <a16:creationId xmlns:a16="http://schemas.microsoft.com/office/drawing/2014/main" id="{79E2E5DE-89A8-5613-E263-4ED89ED305D3}"/>
                </a:ext>
              </a:extLst>
            </p:cNvPr>
            <p:cNvSpPr txBox="1"/>
            <p:nvPr/>
          </p:nvSpPr>
          <p:spPr>
            <a:xfrm>
              <a:off x="812364" y="8362409"/>
              <a:ext cx="9329947" cy="50783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it-IT" sz="3600" dirty="0" err="1">
                  <a:solidFill>
                    <a:srgbClr val="1E1E24"/>
                  </a:solidFill>
                </a:rPr>
                <a:t>Colorectal</a:t>
              </a:r>
              <a:r>
                <a:rPr lang="it-IT" sz="3600" dirty="0">
                  <a:solidFill>
                    <a:srgbClr val="1E1E24"/>
                  </a:solidFill>
                </a:rPr>
                <a:t> cancer (CRC) is one of the </a:t>
              </a:r>
              <a:r>
                <a:rPr lang="it-IT" sz="3600" dirty="0" err="1">
                  <a:solidFill>
                    <a:srgbClr val="1E1E24"/>
                  </a:solidFill>
                </a:rPr>
                <a:t>most</a:t>
              </a:r>
              <a:r>
                <a:rPr lang="it-IT" sz="3600" dirty="0">
                  <a:solidFill>
                    <a:srgbClr val="1E1E24"/>
                  </a:solidFill>
                </a:rPr>
                <a:t> common </a:t>
              </a:r>
              <a:r>
                <a:rPr lang="it-IT" sz="3600" dirty="0" err="1">
                  <a:solidFill>
                    <a:srgbClr val="1E1E24"/>
                  </a:solidFill>
                </a:rPr>
                <a:t>types</a:t>
              </a:r>
              <a:r>
                <a:rPr lang="it-IT" sz="3600" dirty="0">
                  <a:solidFill>
                    <a:srgbClr val="1E1E24"/>
                  </a:solidFill>
                </a:rPr>
                <a:t> of cancer in the world. Surgery, </a:t>
              </a:r>
              <a:r>
                <a:rPr lang="it-IT" sz="3600" dirty="0" err="1">
                  <a:solidFill>
                    <a:srgbClr val="1E1E24"/>
                  </a:solidFill>
                </a:rPr>
                <a:t>chemotherapy</a:t>
              </a:r>
              <a:r>
                <a:rPr lang="it-IT" sz="3600" dirty="0">
                  <a:solidFill>
                    <a:srgbClr val="1E1E24"/>
                  </a:solidFill>
                </a:rPr>
                <a:t> and </a:t>
              </a:r>
              <a:r>
                <a:rPr lang="it-IT" sz="3600" dirty="0" err="1">
                  <a:solidFill>
                    <a:srgbClr val="1E1E24"/>
                  </a:solidFill>
                </a:rPr>
                <a:t>targeted</a:t>
              </a:r>
              <a:r>
                <a:rPr lang="it-IT" sz="3600" dirty="0">
                  <a:solidFill>
                    <a:srgbClr val="1E1E24"/>
                  </a:solidFill>
                </a:rPr>
                <a:t> therapy are part of the therapeutic </a:t>
              </a:r>
              <a:r>
                <a:rPr lang="it-IT" sz="3600" dirty="0" err="1">
                  <a:solidFill>
                    <a:srgbClr val="1E1E24"/>
                  </a:solidFill>
                </a:rPr>
                <a:t>armamentarium</a:t>
              </a:r>
              <a:r>
                <a:rPr lang="it-IT" sz="3600" dirty="0">
                  <a:solidFill>
                    <a:srgbClr val="1E1E24"/>
                  </a:solidFill>
                </a:rPr>
                <a:t> </a:t>
              </a:r>
              <a:r>
                <a:rPr lang="it-IT" sz="3600" dirty="0" err="1">
                  <a:solidFill>
                    <a:srgbClr val="1E1E24"/>
                  </a:solidFill>
                </a:rPr>
                <a:t>employed</a:t>
              </a:r>
              <a:r>
                <a:rPr lang="it-IT" sz="3600" dirty="0">
                  <a:solidFill>
                    <a:srgbClr val="1E1E24"/>
                  </a:solidFill>
                </a:rPr>
                <a:t> to tackle this </a:t>
              </a:r>
              <a:r>
                <a:rPr lang="it-IT" sz="3600" dirty="0" err="1">
                  <a:solidFill>
                    <a:srgbClr val="1E1E24"/>
                  </a:solidFill>
                </a:rPr>
                <a:t>disease</a:t>
              </a:r>
              <a:r>
                <a:rPr lang="it-IT" sz="3600" dirty="0">
                  <a:solidFill>
                    <a:srgbClr val="1E1E24"/>
                  </a:solidFill>
                </a:rPr>
                <a:t>, </a:t>
              </a:r>
              <a:r>
                <a:rPr lang="it-IT" sz="3600" dirty="0" err="1">
                  <a:solidFill>
                    <a:srgbClr val="1E1E24"/>
                  </a:solidFill>
                </a:rPr>
                <a:t>depending</a:t>
              </a:r>
              <a:r>
                <a:rPr lang="it-IT" sz="3600" dirty="0">
                  <a:solidFill>
                    <a:srgbClr val="1E1E24"/>
                  </a:solidFill>
                </a:rPr>
                <a:t> on the stage and molecular features. </a:t>
              </a:r>
              <a:r>
                <a:rPr lang="it-IT" sz="3600" dirty="0" err="1">
                  <a:solidFill>
                    <a:srgbClr val="1E1E24"/>
                  </a:solidFill>
                </a:rPr>
                <a:t>However</a:t>
              </a:r>
              <a:r>
                <a:rPr lang="it-IT" sz="3600" dirty="0">
                  <a:solidFill>
                    <a:srgbClr val="1E1E24"/>
                  </a:solidFill>
                </a:rPr>
                <a:t>, </a:t>
              </a:r>
              <a:r>
                <a:rPr lang="it-IT" sz="3600" dirty="0" err="1">
                  <a:solidFill>
                    <a:srgbClr val="1E1E24"/>
                  </a:solidFill>
                </a:rPr>
                <a:t>mortality</a:t>
              </a:r>
              <a:r>
                <a:rPr lang="it-IT" sz="3600" dirty="0">
                  <a:solidFill>
                    <a:srgbClr val="1E1E24"/>
                  </a:solidFill>
                </a:rPr>
                <a:t> for </a:t>
              </a:r>
              <a:r>
                <a:rPr lang="it-IT" sz="3600" dirty="0" err="1">
                  <a:solidFill>
                    <a:srgbClr val="1E1E24"/>
                  </a:solidFill>
                </a:rPr>
                <a:t>metastatic</a:t>
              </a:r>
              <a:r>
                <a:rPr lang="it-IT" sz="3600" dirty="0">
                  <a:solidFill>
                    <a:srgbClr val="1E1E24"/>
                  </a:solidFill>
                </a:rPr>
                <a:t> CRC </a:t>
              </a:r>
              <a:r>
                <a:rPr lang="it-IT" sz="3600" dirty="0" err="1">
                  <a:solidFill>
                    <a:srgbClr val="1E1E24"/>
                  </a:solidFill>
                </a:rPr>
                <a:t>remains</a:t>
              </a:r>
              <a:r>
                <a:rPr lang="it-IT" sz="3600" dirty="0">
                  <a:solidFill>
                    <a:srgbClr val="1E1E24"/>
                  </a:solidFill>
                </a:rPr>
                <a:t> high, </a:t>
              </a:r>
              <a:r>
                <a:rPr lang="it-IT" sz="3600" dirty="0" err="1">
                  <a:solidFill>
                    <a:srgbClr val="1E1E24"/>
                  </a:solidFill>
                </a:rPr>
                <a:t>urging</a:t>
              </a:r>
              <a:r>
                <a:rPr lang="it-IT" sz="3600" dirty="0">
                  <a:solidFill>
                    <a:srgbClr val="1E1E24"/>
                  </a:solidFill>
                </a:rPr>
                <a:t> the </a:t>
              </a:r>
              <a:r>
                <a:rPr lang="it-IT" sz="3600" dirty="0" err="1">
                  <a:solidFill>
                    <a:srgbClr val="1E1E24"/>
                  </a:solidFill>
                </a:rPr>
                <a:t>need</a:t>
              </a:r>
              <a:r>
                <a:rPr lang="it-IT" sz="3600" dirty="0">
                  <a:solidFill>
                    <a:srgbClr val="1E1E24"/>
                  </a:solidFill>
                </a:rPr>
                <a:t> for </a:t>
              </a:r>
              <a:r>
                <a:rPr lang="it-IT" sz="3600" dirty="0" err="1">
                  <a:solidFill>
                    <a:srgbClr val="1E1E24"/>
                  </a:solidFill>
                </a:rPr>
                <a:t>drug</a:t>
              </a:r>
              <a:r>
                <a:rPr lang="it-IT" sz="3600" dirty="0">
                  <a:solidFill>
                    <a:srgbClr val="1E1E24"/>
                  </a:solidFill>
                </a:rPr>
                <a:t> </a:t>
              </a:r>
              <a:r>
                <a:rPr lang="it-IT" sz="3600" dirty="0" err="1">
                  <a:solidFill>
                    <a:srgbClr val="1E1E24"/>
                  </a:solidFill>
                </a:rPr>
                <a:t>discovery</a:t>
              </a:r>
              <a:r>
                <a:rPr lang="it-IT" sz="3600" dirty="0">
                  <a:solidFill>
                    <a:srgbClr val="1E1E24"/>
                  </a:solidFill>
                </a:rPr>
                <a:t> and </a:t>
              </a:r>
              <a:r>
                <a:rPr lang="it-IT" sz="3600" dirty="0" err="1">
                  <a:solidFill>
                    <a:srgbClr val="1E1E24"/>
                  </a:solidFill>
                </a:rPr>
                <a:t>complementary</a:t>
              </a:r>
              <a:r>
                <a:rPr lang="it-IT" sz="3600" dirty="0">
                  <a:solidFill>
                    <a:srgbClr val="1E1E24"/>
                  </a:solidFill>
                </a:rPr>
                <a:t> </a:t>
              </a:r>
              <a:r>
                <a:rPr lang="it-IT" sz="3600" dirty="0" err="1">
                  <a:solidFill>
                    <a:srgbClr val="1E1E24"/>
                  </a:solidFill>
                </a:rPr>
                <a:t>approaches</a:t>
              </a:r>
              <a:r>
                <a:rPr lang="it-IT" sz="3600" dirty="0">
                  <a:solidFill>
                    <a:srgbClr val="1E1E24"/>
                  </a:solidFill>
                </a:rPr>
                <a:t>.</a:t>
              </a:r>
            </a:p>
          </p:txBody>
        </p:sp>
        <p:sp>
          <p:nvSpPr>
            <p:cNvPr id="16" name="Rettangolo con angoli arrotondati 15">
              <a:extLst>
                <a:ext uri="{FF2B5EF4-FFF2-40B4-BE49-F238E27FC236}">
                  <a16:creationId xmlns:a16="http://schemas.microsoft.com/office/drawing/2014/main" id="{6488ADFB-559D-441C-65AB-20C9AD318A42}"/>
                </a:ext>
              </a:extLst>
            </p:cNvPr>
            <p:cNvSpPr/>
            <p:nvPr/>
          </p:nvSpPr>
          <p:spPr>
            <a:xfrm>
              <a:off x="505309" y="13507234"/>
              <a:ext cx="9881680" cy="2902983"/>
            </a:xfrm>
            <a:prstGeom prst="roundRect">
              <a:avLst/>
            </a:prstGeom>
            <a:solidFill>
              <a:srgbClr val="F4F4ED"/>
            </a:solidFill>
            <a:ln w="28575">
              <a:solidFill>
                <a:srgbClr val="81AE9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7" name="CasellaDiTesto 16">
              <a:extLst>
                <a:ext uri="{FF2B5EF4-FFF2-40B4-BE49-F238E27FC236}">
                  <a16:creationId xmlns:a16="http://schemas.microsoft.com/office/drawing/2014/main" id="{6878852B-FDD2-E20E-1E67-7101A4DAFBE4}"/>
                </a:ext>
              </a:extLst>
            </p:cNvPr>
            <p:cNvSpPr txBox="1"/>
            <p:nvPr/>
          </p:nvSpPr>
          <p:spPr>
            <a:xfrm>
              <a:off x="812365" y="13523638"/>
              <a:ext cx="9329946" cy="28623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3600" b="1" dirty="0">
                  <a:solidFill>
                    <a:srgbClr val="1E1E24"/>
                  </a:solidFill>
                </a:rPr>
                <a:t>AIM</a:t>
              </a:r>
            </a:p>
            <a:p>
              <a:pPr algn="just"/>
              <a:r>
                <a:rPr lang="it-IT" sz="3600" dirty="0">
                  <a:solidFill>
                    <a:srgbClr val="1E1E24"/>
                  </a:solidFill>
                </a:rPr>
                <a:t>Test and </a:t>
              </a:r>
              <a:r>
                <a:rPr lang="it-IT" sz="3600" dirty="0" err="1">
                  <a:solidFill>
                    <a:srgbClr val="1E1E24"/>
                  </a:solidFill>
                </a:rPr>
                <a:t>characterize</a:t>
              </a:r>
              <a:r>
                <a:rPr lang="it-IT" sz="3600" dirty="0">
                  <a:solidFill>
                    <a:srgbClr val="1E1E24"/>
                  </a:solidFill>
                </a:rPr>
                <a:t> </a:t>
              </a:r>
              <a:r>
                <a:rPr lang="it-IT" sz="3600" dirty="0" err="1">
                  <a:solidFill>
                    <a:srgbClr val="1E1E24"/>
                  </a:solidFill>
                </a:rPr>
                <a:t>plant</a:t>
              </a:r>
              <a:r>
                <a:rPr lang="it-IT" sz="3600" dirty="0">
                  <a:solidFill>
                    <a:srgbClr val="1E1E24"/>
                  </a:solidFill>
                </a:rPr>
                <a:t> </a:t>
              </a:r>
              <a:r>
                <a:rPr lang="it-IT" sz="3600" dirty="0" err="1">
                  <a:solidFill>
                    <a:srgbClr val="1E1E24"/>
                  </a:solidFill>
                </a:rPr>
                <a:t>extracts</a:t>
              </a:r>
              <a:r>
                <a:rPr lang="it-IT" sz="3600" dirty="0">
                  <a:solidFill>
                    <a:srgbClr val="1E1E24"/>
                  </a:solidFill>
                </a:rPr>
                <a:t> </a:t>
              </a:r>
              <a:r>
                <a:rPr lang="it-IT" sz="3600" dirty="0" err="1">
                  <a:solidFill>
                    <a:srgbClr val="1E1E24"/>
                  </a:solidFill>
                </a:rPr>
                <a:t>derived</a:t>
              </a:r>
              <a:r>
                <a:rPr lang="it-IT" sz="3600" dirty="0">
                  <a:solidFill>
                    <a:srgbClr val="1E1E24"/>
                  </a:solidFill>
                </a:rPr>
                <a:t> from </a:t>
              </a:r>
              <a:r>
                <a:rPr lang="it-IT" sz="3600" dirty="0" err="1">
                  <a:solidFill>
                    <a:srgbClr val="1E1E24"/>
                  </a:solidFill>
                </a:rPr>
                <a:t>different</a:t>
              </a:r>
              <a:r>
                <a:rPr lang="it-IT" sz="3600" dirty="0">
                  <a:solidFill>
                    <a:srgbClr val="1E1E24"/>
                  </a:solidFill>
                </a:rPr>
                <a:t> species for </a:t>
              </a:r>
              <a:r>
                <a:rPr lang="it-IT" sz="3600" dirty="0" err="1">
                  <a:solidFill>
                    <a:srgbClr val="1E1E24"/>
                  </a:solidFill>
                </a:rPr>
                <a:t>their</a:t>
              </a:r>
              <a:r>
                <a:rPr lang="it-IT" sz="3600" dirty="0">
                  <a:solidFill>
                    <a:srgbClr val="1E1E24"/>
                  </a:solidFill>
                </a:rPr>
                <a:t> </a:t>
              </a:r>
              <a:r>
                <a:rPr lang="it-IT" sz="3600" dirty="0" err="1">
                  <a:solidFill>
                    <a:srgbClr val="1E1E24"/>
                  </a:solidFill>
                </a:rPr>
                <a:t>possible</a:t>
              </a:r>
              <a:r>
                <a:rPr lang="it-IT" sz="3600" dirty="0">
                  <a:solidFill>
                    <a:srgbClr val="1E1E24"/>
                  </a:solidFill>
                </a:rPr>
                <a:t> </a:t>
              </a:r>
              <a:r>
                <a:rPr lang="it-IT" sz="3600" dirty="0" err="1">
                  <a:solidFill>
                    <a:srgbClr val="1E1E24"/>
                  </a:solidFill>
                </a:rPr>
                <a:t>anticancer</a:t>
              </a:r>
              <a:r>
                <a:rPr lang="it-IT" sz="3600" dirty="0">
                  <a:solidFill>
                    <a:srgbClr val="1E1E24"/>
                  </a:solidFill>
                </a:rPr>
                <a:t> activity and isolate </a:t>
              </a:r>
              <a:r>
                <a:rPr lang="it-IT" sz="3600" dirty="0" err="1">
                  <a:solidFill>
                    <a:srgbClr val="1E1E24"/>
                  </a:solidFill>
                </a:rPr>
                <a:t>drug</a:t>
              </a:r>
              <a:r>
                <a:rPr lang="it-IT" sz="3600" dirty="0">
                  <a:solidFill>
                    <a:srgbClr val="1E1E24"/>
                  </a:solidFill>
                </a:rPr>
                <a:t>-candidate </a:t>
              </a:r>
              <a:r>
                <a:rPr lang="it-IT" sz="3600" dirty="0" err="1">
                  <a:solidFill>
                    <a:srgbClr val="1E1E24"/>
                  </a:solidFill>
                </a:rPr>
                <a:t>compounds</a:t>
              </a:r>
              <a:r>
                <a:rPr lang="it-IT" sz="3600" dirty="0">
                  <a:solidFill>
                    <a:srgbClr val="1E1E24"/>
                  </a:solidFill>
                </a:rPr>
                <a:t>.</a:t>
              </a:r>
            </a:p>
          </p:txBody>
        </p:sp>
        <p:sp>
          <p:nvSpPr>
            <p:cNvPr id="12" name="CasellaDiTesto 11">
              <a:extLst>
                <a:ext uri="{FF2B5EF4-FFF2-40B4-BE49-F238E27FC236}">
                  <a16:creationId xmlns:a16="http://schemas.microsoft.com/office/drawing/2014/main" id="{E3802976-128E-AF7B-0F28-6F5A1A158153}"/>
                </a:ext>
              </a:extLst>
            </p:cNvPr>
            <p:cNvSpPr txBox="1"/>
            <p:nvPr/>
          </p:nvSpPr>
          <p:spPr>
            <a:xfrm>
              <a:off x="1178460" y="7270479"/>
              <a:ext cx="2973699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b="1" noProof="0" dirty="0">
                  <a:solidFill>
                    <a:srgbClr val="1E1E24"/>
                  </a:solidFill>
                </a:rPr>
                <a:t>Background</a:t>
              </a:r>
            </a:p>
          </p:txBody>
        </p:sp>
      </p:grpSp>
      <p:pic>
        <p:nvPicPr>
          <p:cNvPr id="10" name="Immagine 9">
            <a:extLst>
              <a:ext uri="{FF2B5EF4-FFF2-40B4-BE49-F238E27FC236}">
                <a16:creationId xmlns:a16="http://schemas.microsoft.com/office/drawing/2014/main" id="{3CBC26BB-250E-A7F8-F738-6924CC7CC2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054" y="1900494"/>
            <a:ext cx="3527248" cy="1939986"/>
          </a:xfrm>
          <a:prstGeom prst="rect">
            <a:avLst/>
          </a:prstGeom>
        </p:spPr>
      </p:pic>
      <p:sp>
        <p:nvSpPr>
          <p:cNvPr id="29" name="Rettangolo 28">
            <a:extLst>
              <a:ext uri="{FF2B5EF4-FFF2-40B4-BE49-F238E27FC236}">
                <a16:creationId xmlns:a16="http://schemas.microsoft.com/office/drawing/2014/main" id="{22ECCFD5-9965-0CE3-7776-616668839B09}"/>
              </a:ext>
            </a:extLst>
          </p:cNvPr>
          <p:cNvSpPr/>
          <p:nvPr/>
        </p:nvSpPr>
        <p:spPr>
          <a:xfrm>
            <a:off x="505309" y="17462473"/>
            <a:ext cx="5041557" cy="815546"/>
          </a:xfrm>
          <a:prstGeom prst="rect">
            <a:avLst/>
          </a:prstGeom>
          <a:solidFill>
            <a:srgbClr val="81AE9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30" name="CasellaDiTesto 29">
            <a:extLst>
              <a:ext uri="{FF2B5EF4-FFF2-40B4-BE49-F238E27FC236}">
                <a16:creationId xmlns:a16="http://schemas.microsoft.com/office/drawing/2014/main" id="{5B6937BE-688D-4F34-3D9D-2E44775389FC}"/>
              </a:ext>
            </a:extLst>
          </p:cNvPr>
          <p:cNvSpPr txBox="1"/>
          <p:nvPr/>
        </p:nvSpPr>
        <p:spPr>
          <a:xfrm>
            <a:off x="1135441" y="17511297"/>
            <a:ext cx="37812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noProof="0" dirty="0">
                <a:solidFill>
                  <a:srgbClr val="1E1E24"/>
                </a:solidFill>
              </a:rPr>
              <a:t>Results: </a:t>
            </a:r>
            <a:r>
              <a:rPr lang="en-US" sz="4000" b="1" i="1" noProof="0" dirty="0">
                <a:solidFill>
                  <a:srgbClr val="1E1E24"/>
                </a:solidFill>
              </a:rPr>
              <a:t>D. kaki</a:t>
            </a:r>
          </a:p>
        </p:txBody>
      </p:sp>
      <p:sp>
        <p:nvSpPr>
          <p:cNvPr id="31" name="Rettangolo 30">
            <a:extLst>
              <a:ext uri="{FF2B5EF4-FFF2-40B4-BE49-F238E27FC236}">
                <a16:creationId xmlns:a16="http://schemas.microsoft.com/office/drawing/2014/main" id="{2ECC9B7F-21A5-3570-FBBD-4CDE64AE2AD1}"/>
              </a:ext>
            </a:extLst>
          </p:cNvPr>
          <p:cNvSpPr/>
          <p:nvPr/>
        </p:nvSpPr>
        <p:spPr>
          <a:xfrm>
            <a:off x="505309" y="18278019"/>
            <a:ext cx="9881681" cy="7903572"/>
          </a:xfrm>
          <a:prstGeom prst="rect">
            <a:avLst/>
          </a:prstGeom>
          <a:solidFill>
            <a:srgbClr val="F4F4E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grpSp>
        <p:nvGrpSpPr>
          <p:cNvPr id="34" name="Gruppo 33">
            <a:extLst>
              <a:ext uri="{FF2B5EF4-FFF2-40B4-BE49-F238E27FC236}">
                <a16:creationId xmlns:a16="http://schemas.microsoft.com/office/drawing/2014/main" id="{3855CC86-4D8B-8893-64F3-E1C65A4A2CA1}"/>
              </a:ext>
            </a:extLst>
          </p:cNvPr>
          <p:cNvGrpSpPr/>
          <p:nvPr/>
        </p:nvGrpSpPr>
        <p:grpSpPr>
          <a:xfrm>
            <a:off x="5296445" y="20803011"/>
            <a:ext cx="4955910" cy="3326703"/>
            <a:chOff x="6398666" y="2240223"/>
            <a:chExt cx="4955910" cy="3326703"/>
          </a:xfrm>
        </p:grpSpPr>
        <p:grpSp>
          <p:nvGrpSpPr>
            <p:cNvPr id="35" name="Gruppo 34">
              <a:extLst>
                <a:ext uri="{FF2B5EF4-FFF2-40B4-BE49-F238E27FC236}">
                  <a16:creationId xmlns:a16="http://schemas.microsoft.com/office/drawing/2014/main" id="{ABAD8265-297C-6F5E-EFF4-0450EFEAA366}"/>
                </a:ext>
              </a:extLst>
            </p:cNvPr>
            <p:cNvGrpSpPr/>
            <p:nvPr/>
          </p:nvGrpSpPr>
          <p:grpSpPr>
            <a:xfrm>
              <a:off x="6522908" y="2625887"/>
              <a:ext cx="4831668" cy="2941039"/>
              <a:chOff x="6522908" y="2625887"/>
              <a:chExt cx="4831668" cy="2941039"/>
            </a:xfrm>
          </p:grpSpPr>
          <p:pic>
            <p:nvPicPr>
              <p:cNvPr id="38" name="Immagine 37">
                <a:extLst>
                  <a:ext uri="{FF2B5EF4-FFF2-40B4-BE49-F238E27FC236}">
                    <a16:creationId xmlns:a16="http://schemas.microsoft.com/office/drawing/2014/main" id="{42B8FCEB-AFE2-B3B4-ADF6-5AB09DF10FE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522908" y="2625887"/>
                <a:ext cx="2393950" cy="2927350"/>
              </a:xfrm>
              <a:prstGeom prst="rect">
                <a:avLst/>
              </a:prstGeom>
            </p:spPr>
          </p:pic>
          <p:graphicFrame>
            <p:nvGraphicFramePr>
              <p:cNvPr id="39" name="Oggetto 38">
                <a:extLst>
                  <a:ext uri="{FF2B5EF4-FFF2-40B4-BE49-F238E27FC236}">
                    <a16:creationId xmlns:a16="http://schemas.microsoft.com/office/drawing/2014/main" id="{2118F37D-EBA9-799D-DBBE-C51EFF36D4D8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364269172"/>
                  </p:ext>
                </p:extLst>
              </p:nvPr>
            </p:nvGraphicFramePr>
            <p:xfrm>
              <a:off x="8970151" y="2642751"/>
              <a:ext cx="2384425" cy="29241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Prism 8" r:id="rId5" imgW="2384459" imgH="2923583" progId="Prism8.Document">
                      <p:embed/>
                    </p:oleObj>
                  </mc:Choice>
                  <mc:Fallback>
                    <p:oleObj name="Prism 8" r:id="rId5" imgW="2384459" imgH="2923583" progId="Prism8.Document">
                      <p:embed/>
                      <p:pic>
                        <p:nvPicPr>
                          <p:cNvPr id="8" name="Oggetto 7">
                            <a:extLst>
                              <a:ext uri="{FF2B5EF4-FFF2-40B4-BE49-F238E27FC236}">
                                <a16:creationId xmlns:a16="http://schemas.microsoft.com/office/drawing/2014/main" id="{35A4FD07-2FFB-C750-C0A2-64CEE9FA81EE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6"/>
                          <a:stretch>
                            <a:fillRect/>
                          </a:stretch>
                        </p:blipFill>
                        <p:spPr>
                          <a:xfrm>
                            <a:off x="8970151" y="2642751"/>
                            <a:ext cx="2384425" cy="2924175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36" name="CasellaDiTesto 35">
              <a:extLst>
                <a:ext uri="{FF2B5EF4-FFF2-40B4-BE49-F238E27FC236}">
                  <a16:creationId xmlns:a16="http://schemas.microsoft.com/office/drawing/2014/main" id="{26F6BB71-0B20-6D90-663A-6D18E7D35C1E}"/>
                </a:ext>
              </a:extLst>
            </p:cNvPr>
            <p:cNvSpPr txBox="1"/>
            <p:nvPr/>
          </p:nvSpPr>
          <p:spPr>
            <a:xfrm>
              <a:off x="8835890" y="2240223"/>
              <a:ext cx="3658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2000" b="1" dirty="0">
                  <a:solidFill>
                    <a:srgbClr val="1E1E24"/>
                  </a:solidFill>
                </a:rPr>
                <a:t>D</a:t>
              </a:r>
            </a:p>
          </p:txBody>
        </p:sp>
        <p:sp>
          <p:nvSpPr>
            <p:cNvPr id="37" name="CasellaDiTesto 36">
              <a:extLst>
                <a:ext uri="{FF2B5EF4-FFF2-40B4-BE49-F238E27FC236}">
                  <a16:creationId xmlns:a16="http://schemas.microsoft.com/office/drawing/2014/main" id="{470E8B98-405C-246C-804C-F1B35480190F}"/>
                </a:ext>
              </a:extLst>
            </p:cNvPr>
            <p:cNvSpPr txBox="1"/>
            <p:nvPr/>
          </p:nvSpPr>
          <p:spPr>
            <a:xfrm>
              <a:off x="6398666" y="2240223"/>
              <a:ext cx="3658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2000" b="1" dirty="0">
                  <a:solidFill>
                    <a:srgbClr val="1E1E24"/>
                  </a:solidFill>
                </a:rPr>
                <a:t>C</a:t>
              </a:r>
            </a:p>
          </p:txBody>
        </p:sp>
      </p:grpSp>
      <p:grpSp>
        <p:nvGrpSpPr>
          <p:cNvPr id="40" name="Gruppo 39">
            <a:extLst>
              <a:ext uri="{FF2B5EF4-FFF2-40B4-BE49-F238E27FC236}">
                <a16:creationId xmlns:a16="http://schemas.microsoft.com/office/drawing/2014/main" id="{8B18C3D3-95ED-A364-A610-BE1CDD0570A6}"/>
              </a:ext>
            </a:extLst>
          </p:cNvPr>
          <p:cNvGrpSpPr/>
          <p:nvPr/>
        </p:nvGrpSpPr>
        <p:grpSpPr>
          <a:xfrm>
            <a:off x="679466" y="20799835"/>
            <a:ext cx="4822608" cy="3324285"/>
            <a:chOff x="729343" y="2240223"/>
            <a:chExt cx="4822608" cy="3324285"/>
          </a:xfrm>
        </p:grpSpPr>
        <p:pic>
          <p:nvPicPr>
            <p:cNvPr id="41" name="Immagine 40">
              <a:extLst>
                <a:ext uri="{FF2B5EF4-FFF2-40B4-BE49-F238E27FC236}">
                  <a16:creationId xmlns:a16="http://schemas.microsoft.com/office/drawing/2014/main" id="{FDF5E3F3-3D00-C51B-1F56-0EC237AA7D9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38200" y="2629235"/>
              <a:ext cx="2286000" cy="2927350"/>
            </a:xfrm>
            <a:prstGeom prst="rect">
              <a:avLst/>
            </a:prstGeom>
          </p:spPr>
        </p:pic>
        <p:graphicFrame>
          <p:nvGraphicFramePr>
            <p:cNvPr id="42" name="Oggetto 41">
              <a:extLst>
                <a:ext uri="{FF2B5EF4-FFF2-40B4-BE49-F238E27FC236}">
                  <a16:creationId xmlns:a16="http://schemas.microsoft.com/office/drawing/2014/main" id="{8CD25966-81BD-DD03-AC38-143623EC5A8A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77700865"/>
                </p:ext>
              </p:extLst>
            </p:nvPr>
          </p:nvGraphicFramePr>
          <p:xfrm>
            <a:off x="3270714" y="2640333"/>
            <a:ext cx="2281237" cy="29241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ism 8" r:id="rId8" imgW="2280739" imgH="2923583" progId="Prism8.Document">
                    <p:embed/>
                  </p:oleObj>
                </mc:Choice>
                <mc:Fallback>
                  <p:oleObj name="Prism 8" r:id="rId8" imgW="2280739" imgH="2923583" progId="Prism8.Document">
                    <p:embed/>
                    <p:pic>
                      <p:nvPicPr>
                        <p:cNvPr id="6" name="Oggetto 5">
                          <a:extLst>
                            <a:ext uri="{FF2B5EF4-FFF2-40B4-BE49-F238E27FC236}">
                              <a16:creationId xmlns:a16="http://schemas.microsoft.com/office/drawing/2014/main" id="{2462B4D3-5C95-905C-67A4-11235DC2423E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3270714" y="2640333"/>
                          <a:ext cx="2281237" cy="292417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3" name="CasellaDiTesto 42">
              <a:extLst>
                <a:ext uri="{FF2B5EF4-FFF2-40B4-BE49-F238E27FC236}">
                  <a16:creationId xmlns:a16="http://schemas.microsoft.com/office/drawing/2014/main" id="{CF4C0BE9-0EB3-01A6-B03F-E88251235B3B}"/>
                </a:ext>
              </a:extLst>
            </p:cNvPr>
            <p:cNvSpPr txBox="1"/>
            <p:nvPr/>
          </p:nvSpPr>
          <p:spPr>
            <a:xfrm>
              <a:off x="729343" y="2240223"/>
              <a:ext cx="34336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2000" b="1" dirty="0">
                  <a:solidFill>
                    <a:srgbClr val="1E1E24"/>
                  </a:solidFill>
                </a:rPr>
                <a:t>A</a:t>
              </a:r>
            </a:p>
          </p:txBody>
        </p:sp>
        <p:sp>
          <p:nvSpPr>
            <p:cNvPr id="44" name="CasellaDiTesto 43">
              <a:extLst>
                <a:ext uri="{FF2B5EF4-FFF2-40B4-BE49-F238E27FC236}">
                  <a16:creationId xmlns:a16="http://schemas.microsoft.com/office/drawing/2014/main" id="{586EFB38-5557-ECDD-7C01-DBDFAED8C185}"/>
                </a:ext>
              </a:extLst>
            </p:cNvPr>
            <p:cNvSpPr txBox="1"/>
            <p:nvPr/>
          </p:nvSpPr>
          <p:spPr>
            <a:xfrm>
              <a:off x="3167743" y="2240223"/>
              <a:ext cx="34336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2000" b="1" dirty="0">
                  <a:solidFill>
                    <a:srgbClr val="1E1E24"/>
                  </a:solidFill>
                </a:rPr>
                <a:t>B</a:t>
              </a:r>
            </a:p>
          </p:txBody>
        </p:sp>
      </p:grpSp>
      <p:sp>
        <p:nvSpPr>
          <p:cNvPr id="45" name="CasellaDiTesto 44">
            <a:extLst>
              <a:ext uri="{FF2B5EF4-FFF2-40B4-BE49-F238E27FC236}">
                <a16:creationId xmlns:a16="http://schemas.microsoft.com/office/drawing/2014/main" id="{EEEA6E35-5665-FEEB-575B-CF33415BC98D}"/>
              </a:ext>
            </a:extLst>
          </p:cNvPr>
          <p:cNvSpPr txBox="1"/>
          <p:nvPr/>
        </p:nvSpPr>
        <p:spPr>
          <a:xfrm>
            <a:off x="812364" y="18727495"/>
            <a:ext cx="93923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600" i="1" dirty="0">
                <a:solidFill>
                  <a:srgbClr val="1E1E24"/>
                </a:solidFill>
              </a:rPr>
              <a:t>D. kaki </a:t>
            </a:r>
            <a:r>
              <a:rPr lang="it-IT" sz="3600" dirty="0" err="1">
                <a:solidFill>
                  <a:srgbClr val="1E1E24"/>
                </a:solidFill>
              </a:rPr>
              <a:t>increases</a:t>
            </a:r>
            <a:r>
              <a:rPr lang="it-IT" sz="3600" dirty="0">
                <a:solidFill>
                  <a:srgbClr val="1E1E24"/>
                </a:solidFill>
              </a:rPr>
              <a:t> </a:t>
            </a:r>
            <a:r>
              <a:rPr lang="it-IT" sz="3600" dirty="0" err="1">
                <a:solidFill>
                  <a:srgbClr val="1E1E24"/>
                </a:solidFill>
              </a:rPr>
              <a:t>oxidative</a:t>
            </a:r>
            <a:r>
              <a:rPr lang="it-IT" sz="3600" dirty="0">
                <a:solidFill>
                  <a:srgbClr val="1E1E24"/>
                </a:solidFill>
              </a:rPr>
              <a:t> stress and </a:t>
            </a:r>
            <a:r>
              <a:rPr lang="it-IT" sz="3600" dirty="0" err="1">
                <a:solidFill>
                  <a:srgbClr val="1E1E24"/>
                </a:solidFill>
              </a:rPr>
              <a:t>disrupts</a:t>
            </a:r>
            <a:r>
              <a:rPr lang="it-IT" sz="3600" dirty="0">
                <a:solidFill>
                  <a:srgbClr val="1E1E24"/>
                </a:solidFill>
              </a:rPr>
              <a:t> </a:t>
            </a:r>
            <a:r>
              <a:rPr lang="it-IT" sz="3600" dirty="0" err="1">
                <a:solidFill>
                  <a:srgbClr val="1E1E24"/>
                </a:solidFill>
              </a:rPr>
              <a:t>mitochondrial</a:t>
            </a:r>
            <a:r>
              <a:rPr lang="it-IT" sz="3600" dirty="0">
                <a:solidFill>
                  <a:srgbClr val="1E1E24"/>
                </a:solidFill>
              </a:rPr>
              <a:t> </a:t>
            </a:r>
            <a:r>
              <a:rPr lang="it-IT" sz="3600" dirty="0" err="1">
                <a:solidFill>
                  <a:srgbClr val="1E1E24"/>
                </a:solidFill>
              </a:rPr>
              <a:t>functionality</a:t>
            </a:r>
            <a:r>
              <a:rPr lang="it-IT" sz="3600" dirty="0">
                <a:solidFill>
                  <a:srgbClr val="1E1E24"/>
                </a:solidFill>
              </a:rPr>
              <a:t>.</a:t>
            </a:r>
          </a:p>
        </p:txBody>
      </p:sp>
      <p:sp>
        <p:nvSpPr>
          <p:cNvPr id="46" name="CasellaDiTesto 45">
            <a:extLst>
              <a:ext uri="{FF2B5EF4-FFF2-40B4-BE49-F238E27FC236}">
                <a16:creationId xmlns:a16="http://schemas.microsoft.com/office/drawing/2014/main" id="{E5BA4E04-A4E4-6B07-DC2E-A06EF3CB889C}"/>
              </a:ext>
            </a:extLst>
          </p:cNvPr>
          <p:cNvSpPr txBox="1"/>
          <p:nvPr/>
        </p:nvSpPr>
        <p:spPr>
          <a:xfrm>
            <a:off x="812364" y="24677669"/>
            <a:ext cx="93923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400" b="1" dirty="0">
                <a:solidFill>
                  <a:srgbClr val="1E1E24"/>
                </a:solidFill>
              </a:rPr>
              <a:t>A</a:t>
            </a:r>
            <a:r>
              <a:rPr lang="it-IT" sz="2400" dirty="0">
                <a:solidFill>
                  <a:srgbClr val="1E1E24"/>
                </a:solidFill>
              </a:rPr>
              <a:t>, </a:t>
            </a:r>
            <a:r>
              <a:rPr lang="it-IT" sz="2400" b="1" dirty="0">
                <a:solidFill>
                  <a:srgbClr val="1E1E24"/>
                </a:solidFill>
              </a:rPr>
              <a:t>B.</a:t>
            </a:r>
            <a:r>
              <a:rPr lang="it-IT" sz="2400" dirty="0">
                <a:solidFill>
                  <a:srgbClr val="1E1E24"/>
                </a:solidFill>
              </a:rPr>
              <a:t> </a:t>
            </a:r>
            <a:r>
              <a:rPr lang="it-IT" sz="2400" dirty="0" err="1">
                <a:solidFill>
                  <a:srgbClr val="1E1E24"/>
                </a:solidFill>
              </a:rPr>
              <a:t>Intracellular</a:t>
            </a:r>
            <a:r>
              <a:rPr lang="it-IT" sz="2400" dirty="0">
                <a:solidFill>
                  <a:srgbClr val="1E1E24"/>
                </a:solidFill>
              </a:rPr>
              <a:t> </a:t>
            </a:r>
            <a:r>
              <a:rPr lang="it-IT" sz="2400" dirty="0" err="1">
                <a:solidFill>
                  <a:srgbClr val="1E1E24"/>
                </a:solidFill>
              </a:rPr>
              <a:t>oxidative</a:t>
            </a:r>
            <a:r>
              <a:rPr lang="it-IT" sz="2400" dirty="0">
                <a:solidFill>
                  <a:srgbClr val="1E1E24"/>
                </a:solidFill>
              </a:rPr>
              <a:t> stress </a:t>
            </a:r>
            <a:r>
              <a:rPr lang="it-IT" sz="2400" dirty="0" err="1">
                <a:solidFill>
                  <a:srgbClr val="1E1E24"/>
                </a:solidFill>
              </a:rPr>
              <a:t>measured</a:t>
            </a:r>
            <a:r>
              <a:rPr lang="it-IT" sz="2400" dirty="0">
                <a:solidFill>
                  <a:srgbClr val="1E1E24"/>
                </a:solidFill>
              </a:rPr>
              <a:t> with the DCF-DA probe. </a:t>
            </a:r>
            <a:r>
              <a:rPr lang="it-IT" sz="2400" b="1" dirty="0">
                <a:solidFill>
                  <a:srgbClr val="1E1E24"/>
                </a:solidFill>
              </a:rPr>
              <a:t>C</a:t>
            </a:r>
            <a:r>
              <a:rPr lang="it-IT" sz="2400" dirty="0">
                <a:solidFill>
                  <a:srgbClr val="1E1E24"/>
                </a:solidFill>
              </a:rPr>
              <a:t>, </a:t>
            </a:r>
            <a:r>
              <a:rPr lang="it-IT" sz="2400" b="1" dirty="0">
                <a:solidFill>
                  <a:srgbClr val="1E1E24"/>
                </a:solidFill>
              </a:rPr>
              <a:t>D.</a:t>
            </a:r>
            <a:r>
              <a:rPr lang="it-IT" sz="2400" dirty="0">
                <a:solidFill>
                  <a:srgbClr val="1E1E24"/>
                </a:solidFill>
              </a:rPr>
              <a:t> </a:t>
            </a:r>
            <a:r>
              <a:rPr lang="it-IT" sz="2400" dirty="0" err="1">
                <a:solidFill>
                  <a:srgbClr val="1E1E24"/>
                </a:solidFill>
              </a:rPr>
              <a:t>Mitochondrial</a:t>
            </a:r>
            <a:r>
              <a:rPr lang="it-IT" sz="2400" dirty="0">
                <a:solidFill>
                  <a:srgbClr val="1E1E24"/>
                </a:solidFill>
              </a:rPr>
              <a:t> transmembrane potential </a:t>
            </a:r>
            <a:r>
              <a:rPr lang="it-IT" sz="2400" dirty="0" err="1">
                <a:solidFill>
                  <a:srgbClr val="1E1E24"/>
                </a:solidFill>
              </a:rPr>
              <a:t>evaluated</a:t>
            </a:r>
            <a:r>
              <a:rPr lang="it-IT" sz="2400" dirty="0">
                <a:solidFill>
                  <a:srgbClr val="1E1E24"/>
                </a:solidFill>
              </a:rPr>
              <a:t> with the DiOC6 </a:t>
            </a:r>
            <a:r>
              <a:rPr lang="it-IT" sz="2400" dirty="0" err="1">
                <a:solidFill>
                  <a:srgbClr val="1E1E24"/>
                </a:solidFill>
              </a:rPr>
              <a:t>dye</a:t>
            </a:r>
            <a:r>
              <a:rPr lang="it-IT" sz="2400" dirty="0">
                <a:solidFill>
                  <a:srgbClr val="1E1E24"/>
                </a:solidFill>
              </a:rPr>
              <a:t>.</a:t>
            </a:r>
            <a:endParaRPr lang="it-IT" sz="2400" b="1" dirty="0">
              <a:solidFill>
                <a:srgbClr val="1E1E24"/>
              </a:solidFill>
            </a:endParaRPr>
          </a:p>
        </p:txBody>
      </p:sp>
      <p:sp>
        <p:nvSpPr>
          <p:cNvPr id="47" name="Rettangolo 46">
            <a:extLst>
              <a:ext uri="{FF2B5EF4-FFF2-40B4-BE49-F238E27FC236}">
                <a16:creationId xmlns:a16="http://schemas.microsoft.com/office/drawing/2014/main" id="{06793484-76B7-618D-0DBE-1D83159A2520}"/>
              </a:ext>
            </a:extLst>
          </p:cNvPr>
          <p:cNvSpPr/>
          <p:nvPr/>
        </p:nvSpPr>
        <p:spPr>
          <a:xfrm>
            <a:off x="11348628" y="17462473"/>
            <a:ext cx="6120000" cy="815546"/>
          </a:xfrm>
          <a:prstGeom prst="rect">
            <a:avLst/>
          </a:prstGeom>
          <a:solidFill>
            <a:srgbClr val="81AE9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48" name="CasellaDiTesto 47">
            <a:extLst>
              <a:ext uri="{FF2B5EF4-FFF2-40B4-BE49-F238E27FC236}">
                <a16:creationId xmlns:a16="http://schemas.microsoft.com/office/drawing/2014/main" id="{E9905E38-7C08-1C90-22C5-FC5CF674F2B1}"/>
              </a:ext>
            </a:extLst>
          </p:cNvPr>
          <p:cNvSpPr txBox="1"/>
          <p:nvPr/>
        </p:nvSpPr>
        <p:spPr>
          <a:xfrm>
            <a:off x="11828018" y="17511297"/>
            <a:ext cx="516122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noProof="0" dirty="0">
                <a:solidFill>
                  <a:srgbClr val="1E1E24"/>
                </a:solidFill>
              </a:rPr>
              <a:t>Results: </a:t>
            </a:r>
            <a:r>
              <a:rPr lang="en-US" sz="4000" b="1" i="1" noProof="0" dirty="0">
                <a:solidFill>
                  <a:srgbClr val="1E1E24"/>
                </a:solidFill>
              </a:rPr>
              <a:t>G.</a:t>
            </a:r>
            <a:r>
              <a:rPr lang="en-US" sz="4000" b="1" i="1" dirty="0">
                <a:solidFill>
                  <a:srgbClr val="1E1E24"/>
                </a:solidFill>
              </a:rPr>
              <a:t> officinalis</a:t>
            </a:r>
            <a:endParaRPr lang="en-US" sz="4000" b="1" i="1" noProof="0" dirty="0">
              <a:solidFill>
                <a:srgbClr val="1E1E24"/>
              </a:solidFill>
            </a:endParaRPr>
          </a:p>
        </p:txBody>
      </p:sp>
      <p:sp>
        <p:nvSpPr>
          <p:cNvPr id="49" name="Rettangolo 48">
            <a:extLst>
              <a:ext uri="{FF2B5EF4-FFF2-40B4-BE49-F238E27FC236}">
                <a16:creationId xmlns:a16="http://schemas.microsoft.com/office/drawing/2014/main" id="{A47A531B-E579-E1F2-88A5-AEBFEDEF4DD8}"/>
              </a:ext>
            </a:extLst>
          </p:cNvPr>
          <p:cNvSpPr/>
          <p:nvPr/>
        </p:nvSpPr>
        <p:spPr>
          <a:xfrm>
            <a:off x="11348628" y="18278020"/>
            <a:ext cx="13178740" cy="7895808"/>
          </a:xfrm>
          <a:prstGeom prst="rect">
            <a:avLst/>
          </a:prstGeom>
          <a:solidFill>
            <a:srgbClr val="F4F4E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50" name="CasellaDiTesto 49">
            <a:extLst>
              <a:ext uri="{FF2B5EF4-FFF2-40B4-BE49-F238E27FC236}">
                <a16:creationId xmlns:a16="http://schemas.microsoft.com/office/drawing/2014/main" id="{4860D08E-EF2C-C904-93FC-8951E38BD466}"/>
              </a:ext>
            </a:extLst>
          </p:cNvPr>
          <p:cNvSpPr txBox="1"/>
          <p:nvPr/>
        </p:nvSpPr>
        <p:spPr>
          <a:xfrm>
            <a:off x="11662610" y="18724923"/>
            <a:ext cx="1259305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600" i="1" dirty="0">
                <a:solidFill>
                  <a:srgbClr val="1E1E24"/>
                </a:solidFill>
              </a:rPr>
              <a:t>G. officinalis </a:t>
            </a:r>
            <a:r>
              <a:rPr lang="it-IT" sz="3600" dirty="0" err="1">
                <a:solidFill>
                  <a:srgbClr val="1E1E24"/>
                </a:solidFill>
              </a:rPr>
              <a:t>causes</a:t>
            </a:r>
            <a:r>
              <a:rPr lang="it-IT" sz="3600" dirty="0">
                <a:solidFill>
                  <a:srgbClr val="1E1E24"/>
                </a:solidFill>
              </a:rPr>
              <a:t> cell-</a:t>
            </a:r>
            <a:r>
              <a:rPr lang="it-IT" sz="3600" dirty="0" err="1">
                <a:solidFill>
                  <a:srgbClr val="1E1E24"/>
                </a:solidFill>
              </a:rPr>
              <a:t>cycle</a:t>
            </a:r>
            <a:r>
              <a:rPr lang="it-IT" sz="3600" dirty="0">
                <a:solidFill>
                  <a:srgbClr val="1E1E24"/>
                </a:solidFill>
              </a:rPr>
              <a:t> </a:t>
            </a:r>
            <a:r>
              <a:rPr lang="it-IT" sz="3600" dirty="0" err="1">
                <a:solidFill>
                  <a:srgbClr val="1E1E24"/>
                </a:solidFill>
              </a:rPr>
              <a:t>arrest</a:t>
            </a:r>
            <a:r>
              <a:rPr lang="it-IT" sz="3600" dirty="0">
                <a:solidFill>
                  <a:srgbClr val="1E1E24"/>
                </a:solidFill>
              </a:rPr>
              <a:t> in the SW480 cell line, </a:t>
            </a:r>
            <a:r>
              <a:rPr lang="it-IT" sz="3600" dirty="0" err="1">
                <a:solidFill>
                  <a:srgbClr val="1E1E24"/>
                </a:solidFill>
              </a:rPr>
              <a:t>while</a:t>
            </a:r>
            <a:r>
              <a:rPr lang="it-IT" sz="3600" dirty="0">
                <a:solidFill>
                  <a:srgbClr val="1E1E24"/>
                </a:solidFill>
              </a:rPr>
              <a:t> </a:t>
            </a:r>
            <a:r>
              <a:rPr lang="it-IT" sz="3600" dirty="0" err="1">
                <a:solidFill>
                  <a:srgbClr val="1E1E24"/>
                </a:solidFill>
              </a:rPr>
              <a:t>it</a:t>
            </a:r>
            <a:r>
              <a:rPr lang="it-IT" sz="3600" dirty="0">
                <a:solidFill>
                  <a:srgbClr val="1E1E24"/>
                </a:solidFill>
              </a:rPr>
              <a:t> induces </a:t>
            </a:r>
            <a:r>
              <a:rPr lang="it-IT" sz="3600" dirty="0" err="1">
                <a:solidFill>
                  <a:srgbClr val="1E1E24"/>
                </a:solidFill>
              </a:rPr>
              <a:t>apoptosis</a:t>
            </a:r>
            <a:r>
              <a:rPr lang="it-IT" sz="3600" dirty="0">
                <a:solidFill>
                  <a:srgbClr val="1E1E24"/>
                </a:solidFill>
              </a:rPr>
              <a:t> and </a:t>
            </a:r>
            <a:r>
              <a:rPr lang="it-IT" sz="3600" dirty="0" err="1">
                <a:solidFill>
                  <a:srgbClr val="1E1E24"/>
                </a:solidFill>
              </a:rPr>
              <a:t>impairs</a:t>
            </a:r>
            <a:r>
              <a:rPr lang="it-IT" sz="3600" dirty="0">
                <a:solidFill>
                  <a:srgbClr val="1E1E24"/>
                </a:solidFill>
              </a:rPr>
              <a:t> </a:t>
            </a:r>
            <a:r>
              <a:rPr lang="it-IT" sz="3600" dirty="0" err="1">
                <a:solidFill>
                  <a:srgbClr val="1E1E24"/>
                </a:solidFill>
              </a:rPr>
              <a:t>glycolysis</a:t>
            </a:r>
            <a:r>
              <a:rPr lang="it-IT" sz="3600" dirty="0">
                <a:solidFill>
                  <a:srgbClr val="1E1E24"/>
                </a:solidFill>
              </a:rPr>
              <a:t> in the E705 cell line.</a:t>
            </a:r>
          </a:p>
        </p:txBody>
      </p:sp>
      <p:pic>
        <p:nvPicPr>
          <p:cNvPr id="51" name="Immagine 50">
            <a:extLst>
              <a:ext uri="{FF2B5EF4-FFF2-40B4-BE49-F238E27FC236}">
                <a16:creationId xmlns:a16="http://schemas.microsoft.com/office/drawing/2014/main" id="{B3F5C3E0-D50B-5D54-EAC5-2E7B6662A9E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1712941" y="21035320"/>
            <a:ext cx="3950164" cy="3088800"/>
          </a:xfrm>
          <a:prstGeom prst="rect">
            <a:avLst/>
          </a:prstGeom>
        </p:spPr>
      </p:pic>
      <p:graphicFrame>
        <p:nvGraphicFramePr>
          <p:cNvPr id="53" name="Oggetto 52">
            <a:extLst>
              <a:ext uri="{FF2B5EF4-FFF2-40B4-BE49-F238E27FC236}">
                <a16:creationId xmlns:a16="http://schemas.microsoft.com/office/drawing/2014/main" id="{D36AA147-A87F-8D9D-0499-4A227EF0541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01827245"/>
              </p:ext>
            </p:extLst>
          </p:nvPr>
        </p:nvGraphicFramePr>
        <p:xfrm>
          <a:off x="20127503" y="21141965"/>
          <a:ext cx="3769410" cy="308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11" imgW="3790068" imgH="3104686" progId="Prism8.Document">
                  <p:embed/>
                </p:oleObj>
              </mc:Choice>
              <mc:Fallback>
                <p:oleObj name="Prism 8" r:id="rId11" imgW="3790068" imgH="3104686" progId="Prism8.Document">
                  <p:embed/>
                  <p:pic>
                    <p:nvPicPr>
                      <p:cNvPr id="15" name="Oggetto 14">
                        <a:extLst>
                          <a:ext uri="{FF2B5EF4-FFF2-40B4-BE49-F238E27FC236}">
                            <a16:creationId xmlns:a16="http://schemas.microsoft.com/office/drawing/2014/main" id="{51549C3A-6D34-AC60-58FE-6997FC2B1E9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20127503" y="21141965"/>
                        <a:ext cx="3769410" cy="3088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4" name="CasellaDiTesto 53">
            <a:extLst>
              <a:ext uri="{FF2B5EF4-FFF2-40B4-BE49-F238E27FC236}">
                <a16:creationId xmlns:a16="http://schemas.microsoft.com/office/drawing/2014/main" id="{22ECB104-90E3-37C4-50D2-7CF0905BB734}"/>
              </a:ext>
            </a:extLst>
          </p:cNvPr>
          <p:cNvSpPr txBox="1"/>
          <p:nvPr/>
        </p:nvSpPr>
        <p:spPr>
          <a:xfrm>
            <a:off x="11610936" y="20994795"/>
            <a:ext cx="3433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b="1" dirty="0">
                <a:solidFill>
                  <a:srgbClr val="1E1E24"/>
                </a:solidFill>
              </a:rPr>
              <a:t>A</a:t>
            </a:r>
          </a:p>
        </p:txBody>
      </p:sp>
      <p:sp>
        <p:nvSpPr>
          <p:cNvPr id="55" name="CasellaDiTesto 54">
            <a:extLst>
              <a:ext uri="{FF2B5EF4-FFF2-40B4-BE49-F238E27FC236}">
                <a16:creationId xmlns:a16="http://schemas.microsoft.com/office/drawing/2014/main" id="{FDC8183A-E968-C657-CF87-F408425CB244}"/>
              </a:ext>
            </a:extLst>
          </p:cNvPr>
          <p:cNvSpPr txBox="1"/>
          <p:nvPr/>
        </p:nvSpPr>
        <p:spPr>
          <a:xfrm>
            <a:off x="19787362" y="20994795"/>
            <a:ext cx="3658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b="1" dirty="0">
                <a:solidFill>
                  <a:srgbClr val="1E1E24"/>
                </a:solidFill>
              </a:rPr>
              <a:t>C</a:t>
            </a:r>
          </a:p>
        </p:txBody>
      </p:sp>
      <p:sp>
        <p:nvSpPr>
          <p:cNvPr id="56" name="CasellaDiTesto 55">
            <a:extLst>
              <a:ext uri="{FF2B5EF4-FFF2-40B4-BE49-F238E27FC236}">
                <a16:creationId xmlns:a16="http://schemas.microsoft.com/office/drawing/2014/main" id="{C3E043F9-353F-634B-140C-748C6161259C}"/>
              </a:ext>
            </a:extLst>
          </p:cNvPr>
          <p:cNvSpPr txBox="1"/>
          <p:nvPr/>
        </p:nvSpPr>
        <p:spPr>
          <a:xfrm>
            <a:off x="15529979" y="20994795"/>
            <a:ext cx="3433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b="1" dirty="0">
                <a:solidFill>
                  <a:srgbClr val="1E1E24"/>
                </a:solidFill>
              </a:rPr>
              <a:t>B</a:t>
            </a:r>
          </a:p>
        </p:txBody>
      </p:sp>
      <p:sp>
        <p:nvSpPr>
          <p:cNvPr id="57" name="CasellaDiTesto 56">
            <a:extLst>
              <a:ext uri="{FF2B5EF4-FFF2-40B4-BE49-F238E27FC236}">
                <a16:creationId xmlns:a16="http://schemas.microsoft.com/office/drawing/2014/main" id="{0C38175B-7536-77D6-7D9B-554D81A6BFF3}"/>
              </a:ext>
            </a:extLst>
          </p:cNvPr>
          <p:cNvSpPr txBox="1"/>
          <p:nvPr/>
        </p:nvSpPr>
        <p:spPr>
          <a:xfrm>
            <a:off x="11662610" y="24677669"/>
            <a:ext cx="1259305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400" b="1" dirty="0">
                <a:solidFill>
                  <a:srgbClr val="1E1E24"/>
                </a:solidFill>
              </a:rPr>
              <a:t>A. </a:t>
            </a:r>
            <a:r>
              <a:rPr lang="it-IT" sz="2400" dirty="0">
                <a:solidFill>
                  <a:srgbClr val="1E1E24"/>
                </a:solidFill>
              </a:rPr>
              <a:t>Cell-</a:t>
            </a:r>
            <a:r>
              <a:rPr lang="it-IT" sz="2400" dirty="0" err="1">
                <a:solidFill>
                  <a:srgbClr val="1E1E24"/>
                </a:solidFill>
              </a:rPr>
              <a:t>cycle</a:t>
            </a:r>
            <a:r>
              <a:rPr lang="it-IT" sz="2400" dirty="0">
                <a:solidFill>
                  <a:srgbClr val="1E1E24"/>
                </a:solidFill>
              </a:rPr>
              <a:t> </a:t>
            </a:r>
            <a:r>
              <a:rPr lang="it-IT" sz="2400" dirty="0" err="1">
                <a:solidFill>
                  <a:srgbClr val="1E1E24"/>
                </a:solidFill>
              </a:rPr>
              <a:t>phases</a:t>
            </a:r>
            <a:r>
              <a:rPr lang="it-IT" sz="2400" dirty="0">
                <a:solidFill>
                  <a:srgbClr val="1E1E24"/>
                </a:solidFill>
              </a:rPr>
              <a:t> </a:t>
            </a:r>
            <a:r>
              <a:rPr lang="it-IT" sz="2400" dirty="0" err="1">
                <a:solidFill>
                  <a:srgbClr val="1E1E24"/>
                </a:solidFill>
              </a:rPr>
              <a:t>populations</a:t>
            </a:r>
            <a:r>
              <a:rPr lang="it-IT" sz="2400" dirty="0">
                <a:solidFill>
                  <a:srgbClr val="1E1E24"/>
                </a:solidFill>
              </a:rPr>
              <a:t> after </a:t>
            </a:r>
            <a:r>
              <a:rPr lang="it-IT" sz="2400" dirty="0" err="1">
                <a:solidFill>
                  <a:srgbClr val="1E1E24"/>
                </a:solidFill>
              </a:rPr>
              <a:t>propidium</a:t>
            </a:r>
            <a:r>
              <a:rPr lang="it-IT" sz="2400" dirty="0">
                <a:solidFill>
                  <a:srgbClr val="1E1E24"/>
                </a:solidFill>
              </a:rPr>
              <a:t> </a:t>
            </a:r>
            <a:r>
              <a:rPr lang="it-IT" sz="2400" dirty="0" err="1">
                <a:solidFill>
                  <a:srgbClr val="1E1E24"/>
                </a:solidFill>
              </a:rPr>
              <a:t>iodide</a:t>
            </a:r>
            <a:r>
              <a:rPr lang="it-IT" sz="2400" dirty="0">
                <a:solidFill>
                  <a:srgbClr val="1E1E24"/>
                </a:solidFill>
              </a:rPr>
              <a:t> </a:t>
            </a:r>
            <a:r>
              <a:rPr lang="it-IT" sz="2400" dirty="0" err="1">
                <a:solidFill>
                  <a:srgbClr val="1E1E24"/>
                </a:solidFill>
              </a:rPr>
              <a:t>staining</a:t>
            </a:r>
            <a:r>
              <a:rPr lang="it-IT" sz="2400" dirty="0">
                <a:solidFill>
                  <a:srgbClr val="1E1E24"/>
                </a:solidFill>
              </a:rPr>
              <a:t>. </a:t>
            </a:r>
            <a:r>
              <a:rPr lang="it-IT" sz="2400" b="1" dirty="0">
                <a:solidFill>
                  <a:srgbClr val="1E1E24"/>
                </a:solidFill>
              </a:rPr>
              <a:t>B.</a:t>
            </a:r>
            <a:r>
              <a:rPr lang="it-IT" sz="2400" dirty="0">
                <a:solidFill>
                  <a:srgbClr val="1E1E24"/>
                </a:solidFill>
              </a:rPr>
              <a:t> </a:t>
            </a:r>
            <a:r>
              <a:rPr lang="it-IT" sz="2400" dirty="0" err="1">
                <a:solidFill>
                  <a:srgbClr val="1E1E24"/>
                </a:solidFill>
              </a:rPr>
              <a:t>Apoptotic</a:t>
            </a:r>
            <a:r>
              <a:rPr lang="it-IT" sz="2400" dirty="0">
                <a:solidFill>
                  <a:srgbClr val="1E1E24"/>
                </a:solidFill>
              </a:rPr>
              <a:t> cell </a:t>
            </a:r>
            <a:r>
              <a:rPr lang="it-IT" sz="2400" dirty="0" err="1">
                <a:solidFill>
                  <a:srgbClr val="1E1E24"/>
                </a:solidFill>
              </a:rPr>
              <a:t>populations</a:t>
            </a:r>
            <a:r>
              <a:rPr lang="it-IT" sz="2400" dirty="0">
                <a:solidFill>
                  <a:srgbClr val="1E1E24"/>
                </a:solidFill>
              </a:rPr>
              <a:t> after </a:t>
            </a:r>
            <a:r>
              <a:rPr lang="it-IT" sz="2400" dirty="0" err="1">
                <a:solidFill>
                  <a:srgbClr val="1E1E24"/>
                </a:solidFill>
              </a:rPr>
              <a:t>Annexin</a:t>
            </a:r>
            <a:r>
              <a:rPr lang="it-IT" sz="2400" dirty="0">
                <a:solidFill>
                  <a:srgbClr val="1E1E24"/>
                </a:solidFill>
              </a:rPr>
              <a:t> V-PI </a:t>
            </a:r>
            <a:r>
              <a:rPr lang="it-IT" sz="2400" dirty="0" err="1">
                <a:solidFill>
                  <a:srgbClr val="1E1E24"/>
                </a:solidFill>
              </a:rPr>
              <a:t>staining</a:t>
            </a:r>
            <a:r>
              <a:rPr lang="it-IT" sz="2400" dirty="0">
                <a:solidFill>
                  <a:srgbClr val="1E1E24"/>
                </a:solidFill>
              </a:rPr>
              <a:t>. </a:t>
            </a:r>
            <a:r>
              <a:rPr lang="it-IT" sz="2400" b="1" dirty="0">
                <a:solidFill>
                  <a:srgbClr val="1E1E24"/>
                </a:solidFill>
              </a:rPr>
              <a:t>C.</a:t>
            </a:r>
            <a:r>
              <a:rPr lang="it-IT" sz="2400" dirty="0">
                <a:solidFill>
                  <a:srgbClr val="1E1E24"/>
                </a:solidFill>
              </a:rPr>
              <a:t> </a:t>
            </a:r>
            <a:r>
              <a:rPr lang="it-IT" sz="2400" dirty="0" err="1">
                <a:solidFill>
                  <a:srgbClr val="1E1E24"/>
                </a:solidFill>
              </a:rPr>
              <a:t>Glycolysis</a:t>
            </a:r>
            <a:r>
              <a:rPr lang="it-IT" sz="2400" dirty="0">
                <a:solidFill>
                  <a:srgbClr val="1E1E24"/>
                </a:solidFill>
              </a:rPr>
              <a:t> stress test.</a:t>
            </a:r>
            <a:endParaRPr lang="it-IT" sz="2400" b="1" dirty="0">
              <a:solidFill>
                <a:srgbClr val="1E1E24"/>
              </a:solidFill>
            </a:endParaRPr>
          </a:p>
        </p:txBody>
      </p:sp>
      <p:pic>
        <p:nvPicPr>
          <p:cNvPr id="33" name="Immagine 32">
            <a:extLst>
              <a:ext uri="{FF2B5EF4-FFF2-40B4-BE49-F238E27FC236}">
                <a16:creationId xmlns:a16="http://schemas.microsoft.com/office/drawing/2014/main" id="{592101C5-4839-7B06-7AD0-7800B248952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6043617" y="21100309"/>
            <a:ext cx="3949200" cy="3050141"/>
          </a:xfrm>
          <a:prstGeom prst="rect">
            <a:avLst/>
          </a:prstGeom>
        </p:spPr>
      </p:pic>
      <p:grpSp>
        <p:nvGrpSpPr>
          <p:cNvPr id="7" name="Gruppo 6">
            <a:extLst>
              <a:ext uri="{FF2B5EF4-FFF2-40B4-BE49-F238E27FC236}">
                <a16:creationId xmlns:a16="http://schemas.microsoft.com/office/drawing/2014/main" id="{80809E41-0A94-F920-5CB1-BEA8F50EF54B}"/>
              </a:ext>
            </a:extLst>
          </p:cNvPr>
          <p:cNvGrpSpPr/>
          <p:nvPr/>
        </p:nvGrpSpPr>
        <p:grpSpPr>
          <a:xfrm>
            <a:off x="11341769" y="6911508"/>
            <a:ext cx="13640497" cy="9168595"/>
            <a:chOff x="11341769" y="6878375"/>
            <a:chExt cx="13640497" cy="9168595"/>
          </a:xfrm>
        </p:grpSpPr>
        <p:grpSp>
          <p:nvGrpSpPr>
            <p:cNvPr id="3" name="Gruppo 2">
              <a:extLst>
                <a:ext uri="{FF2B5EF4-FFF2-40B4-BE49-F238E27FC236}">
                  <a16:creationId xmlns:a16="http://schemas.microsoft.com/office/drawing/2014/main" id="{67ACD97F-ED0A-12F4-D468-B2D0C9A2737F}"/>
                </a:ext>
              </a:extLst>
            </p:cNvPr>
            <p:cNvGrpSpPr/>
            <p:nvPr/>
          </p:nvGrpSpPr>
          <p:grpSpPr>
            <a:xfrm>
              <a:off x="11341769" y="6878375"/>
              <a:ext cx="13352897" cy="9168595"/>
              <a:chOff x="9691531" y="7223963"/>
              <a:chExt cx="13352897" cy="9168595"/>
            </a:xfrm>
          </p:grpSpPr>
          <p:sp>
            <p:nvSpPr>
              <p:cNvPr id="23" name="Rettangolo 22">
                <a:extLst>
                  <a:ext uri="{FF2B5EF4-FFF2-40B4-BE49-F238E27FC236}">
                    <a16:creationId xmlns:a16="http://schemas.microsoft.com/office/drawing/2014/main" id="{6CBE9463-A2BE-E17A-7409-05883B1B8BB7}"/>
                  </a:ext>
                </a:extLst>
              </p:cNvPr>
              <p:cNvSpPr/>
              <p:nvPr/>
            </p:nvSpPr>
            <p:spPr>
              <a:xfrm>
                <a:off x="9692867" y="7223963"/>
                <a:ext cx="3960000" cy="815546"/>
              </a:xfrm>
              <a:prstGeom prst="rect">
                <a:avLst/>
              </a:prstGeom>
              <a:solidFill>
                <a:srgbClr val="81AE9D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sp>
            <p:nvSpPr>
              <p:cNvPr id="24" name="CasellaDiTesto 23">
                <a:extLst>
                  <a:ext uri="{FF2B5EF4-FFF2-40B4-BE49-F238E27FC236}">
                    <a16:creationId xmlns:a16="http://schemas.microsoft.com/office/drawing/2014/main" id="{A2EAF2CF-F52F-AB09-3A59-67F18D65B5BF}"/>
                  </a:ext>
                </a:extLst>
              </p:cNvPr>
              <p:cNvSpPr txBox="1"/>
              <p:nvPr/>
            </p:nvSpPr>
            <p:spPr>
              <a:xfrm>
                <a:off x="10412425" y="7249779"/>
                <a:ext cx="2520883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4000" b="1" dirty="0">
                    <a:solidFill>
                      <a:srgbClr val="1E1E24"/>
                    </a:solidFill>
                  </a:rPr>
                  <a:t>Screening</a:t>
                </a:r>
                <a:endParaRPr lang="en-US" sz="4000" b="1" noProof="0" dirty="0">
                  <a:solidFill>
                    <a:srgbClr val="1E1E24"/>
                  </a:solidFill>
                </a:endParaRPr>
              </a:p>
            </p:txBody>
          </p:sp>
          <p:sp>
            <p:nvSpPr>
              <p:cNvPr id="25" name="Rettangolo 24">
                <a:extLst>
                  <a:ext uri="{FF2B5EF4-FFF2-40B4-BE49-F238E27FC236}">
                    <a16:creationId xmlns:a16="http://schemas.microsoft.com/office/drawing/2014/main" id="{4E54E15D-E207-E3E8-C086-0A1E604D1D7A}"/>
                  </a:ext>
                </a:extLst>
              </p:cNvPr>
              <p:cNvSpPr/>
              <p:nvPr/>
            </p:nvSpPr>
            <p:spPr>
              <a:xfrm>
                <a:off x="9691531" y="7992350"/>
                <a:ext cx="13352897" cy="8400208"/>
              </a:xfrm>
              <a:prstGeom prst="rect">
                <a:avLst/>
              </a:prstGeom>
              <a:solidFill>
                <a:srgbClr val="F4F4ED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sp>
            <p:nvSpPr>
              <p:cNvPr id="26" name="CasellaDiTesto 25">
                <a:extLst>
                  <a:ext uri="{FF2B5EF4-FFF2-40B4-BE49-F238E27FC236}">
                    <a16:creationId xmlns:a16="http://schemas.microsoft.com/office/drawing/2014/main" id="{90B7E926-8297-0623-20D0-CA3562559FC0}"/>
                  </a:ext>
                </a:extLst>
              </p:cNvPr>
              <p:cNvSpPr txBox="1"/>
              <p:nvPr/>
            </p:nvSpPr>
            <p:spPr>
              <a:xfrm>
                <a:off x="9960698" y="8362409"/>
                <a:ext cx="12739603" cy="23083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it-IT" sz="3600" dirty="0">
                    <a:solidFill>
                      <a:srgbClr val="1E1E24"/>
                    </a:solidFill>
                  </a:rPr>
                  <a:t>E705 and SW480 CRC and CCD 841 </a:t>
                </a:r>
                <a:r>
                  <a:rPr lang="it-IT" sz="3600" dirty="0" err="1">
                    <a:solidFill>
                      <a:srgbClr val="1E1E24"/>
                    </a:solidFill>
                  </a:rPr>
                  <a:t>healthy</a:t>
                </a:r>
                <a:r>
                  <a:rPr lang="it-IT" sz="3600" dirty="0">
                    <a:solidFill>
                      <a:srgbClr val="1E1E24"/>
                    </a:solidFill>
                  </a:rPr>
                  <a:t> colon mucosa cell lines </a:t>
                </a:r>
                <a:r>
                  <a:rPr lang="it-IT" sz="3600" dirty="0" err="1">
                    <a:solidFill>
                      <a:srgbClr val="1E1E24"/>
                    </a:solidFill>
                  </a:rPr>
                  <a:t>viability</a:t>
                </a:r>
                <a:r>
                  <a:rPr lang="it-IT" sz="3600" dirty="0">
                    <a:solidFill>
                      <a:srgbClr val="1E1E24"/>
                    </a:solidFill>
                  </a:rPr>
                  <a:t> </a:t>
                </a:r>
                <a:r>
                  <a:rPr lang="it-IT" sz="3600" dirty="0" err="1">
                    <a:solidFill>
                      <a:srgbClr val="1E1E24"/>
                    </a:solidFill>
                  </a:rPr>
                  <a:t>was</a:t>
                </a:r>
                <a:r>
                  <a:rPr lang="it-IT" sz="3600" dirty="0">
                    <a:solidFill>
                      <a:srgbClr val="1E1E24"/>
                    </a:solidFill>
                  </a:rPr>
                  <a:t> </a:t>
                </a:r>
                <a:r>
                  <a:rPr lang="it-IT" sz="3600" dirty="0" err="1">
                    <a:solidFill>
                      <a:srgbClr val="1E1E24"/>
                    </a:solidFill>
                  </a:rPr>
                  <a:t>assessed</a:t>
                </a:r>
                <a:r>
                  <a:rPr lang="it-IT" sz="3600" dirty="0">
                    <a:solidFill>
                      <a:srgbClr val="1E1E24"/>
                    </a:solidFill>
                  </a:rPr>
                  <a:t> after treatment with </a:t>
                </a:r>
                <a:r>
                  <a:rPr lang="it-IT" sz="3600" dirty="0" err="1">
                    <a:solidFill>
                      <a:srgbClr val="1E1E24"/>
                    </a:solidFill>
                  </a:rPr>
                  <a:t>plant</a:t>
                </a:r>
                <a:r>
                  <a:rPr lang="it-IT" sz="3600" dirty="0">
                    <a:solidFill>
                      <a:srgbClr val="1E1E24"/>
                    </a:solidFill>
                  </a:rPr>
                  <a:t> </a:t>
                </a:r>
                <a:r>
                  <a:rPr lang="it-IT" sz="3600" dirty="0" err="1">
                    <a:solidFill>
                      <a:srgbClr val="1E1E24"/>
                    </a:solidFill>
                  </a:rPr>
                  <a:t>extracts</a:t>
                </a:r>
                <a:r>
                  <a:rPr lang="it-IT" sz="3600" dirty="0">
                    <a:solidFill>
                      <a:srgbClr val="1E1E24"/>
                    </a:solidFill>
                  </a:rPr>
                  <a:t>. Of the 60 species </a:t>
                </a:r>
                <a:r>
                  <a:rPr lang="it-IT" sz="3600" dirty="0" err="1">
                    <a:solidFill>
                      <a:srgbClr val="1E1E24"/>
                    </a:solidFill>
                  </a:rPr>
                  <a:t>tested</a:t>
                </a:r>
                <a:r>
                  <a:rPr lang="it-IT" sz="3600" dirty="0">
                    <a:solidFill>
                      <a:srgbClr val="1E1E24"/>
                    </a:solidFill>
                  </a:rPr>
                  <a:t>, </a:t>
                </a:r>
                <a:r>
                  <a:rPr lang="it-IT" sz="3600" i="1" dirty="0" err="1">
                    <a:solidFill>
                      <a:srgbClr val="1E1E24"/>
                    </a:solidFill>
                  </a:rPr>
                  <a:t>Diospyros</a:t>
                </a:r>
                <a:r>
                  <a:rPr lang="it-IT" sz="3600" i="1" dirty="0">
                    <a:solidFill>
                      <a:srgbClr val="1E1E24"/>
                    </a:solidFill>
                  </a:rPr>
                  <a:t> kaki </a:t>
                </a:r>
                <a:r>
                  <a:rPr lang="it-IT" sz="3600" dirty="0">
                    <a:solidFill>
                      <a:srgbClr val="1E1E24"/>
                    </a:solidFill>
                  </a:rPr>
                  <a:t>and </a:t>
                </a:r>
                <a:r>
                  <a:rPr lang="it-IT" sz="3600" i="1" dirty="0">
                    <a:solidFill>
                      <a:srgbClr val="1E1E24"/>
                    </a:solidFill>
                  </a:rPr>
                  <a:t>Gratiola officinalis </a:t>
                </a:r>
                <a:r>
                  <a:rPr lang="it-IT" sz="3600" dirty="0" err="1">
                    <a:solidFill>
                      <a:srgbClr val="1E1E24"/>
                    </a:solidFill>
                  </a:rPr>
                  <a:t>were</a:t>
                </a:r>
                <a:r>
                  <a:rPr lang="it-IT" sz="3600" dirty="0">
                    <a:solidFill>
                      <a:srgbClr val="1E1E24"/>
                    </a:solidFill>
                  </a:rPr>
                  <a:t> </a:t>
                </a:r>
                <a:r>
                  <a:rPr lang="it-IT" sz="3600" dirty="0" err="1">
                    <a:solidFill>
                      <a:srgbClr val="1E1E24"/>
                    </a:solidFill>
                  </a:rPr>
                  <a:t>selected</a:t>
                </a:r>
                <a:r>
                  <a:rPr lang="it-IT" sz="3600" dirty="0">
                    <a:solidFill>
                      <a:srgbClr val="1E1E24"/>
                    </a:solidFill>
                  </a:rPr>
                  <a:t> for </a:t>
                </a:r>
                <a:r>
                  <a:rPr lang="it-IT" sz="3600" dirty="0" err="1">
                    <a:solidFill>
                      <a:srgbClr val="1E1E24"/>
                    </a:solidFill>
                  </a:rPr>
                  <a:t>their</a:t>
                </a:r>
                <a:r>
                  <a:rPr lang="it-IT" sz="3600" dirty="0">
                    <a:solidFill>
                      <a:srgbClr val="1E1E24"/>
                    </a:solidFill>
                  </a:rPr>
                  <a:t> cancer cell-</a:t>
                </a:r>
                <a:r>
                  <a:rPr lang="it-IT" sz="3600" dirty="0" err="1">
                    <a:solidFill>
                      <a:srgbClr val="1E1E24"/>
                    </a:solidFill>
                  </a:rPr>
                  <a:t>specific</a:t>
                </a:r>
                <a:r>
                  <a:rPr lang="it-IT" sz="3600" dirty="0">
                    <a:solidFill>
                      <a:srgbClr val="1E1E24"/>
                    </a:solidFill>
                  </a:rPr>
                  <a:t> </a:t>
                </a:r>
                <a:r>
                  <a:rPr lang="it-IT" sz="3600" dirty="0" err="1">
                    <a:solidFill>
                      <a:srgbClr val="1E1E24"/>
                    </a:solidFill>
                  </a:rPr>
                  <a:t>toxicity</a:t>
                </a:r>
                <a:r>
                  <a:rPr lang="it-IT" sz="3600" dirty="0">
                    <a:solidFill>
                      <a:srgbClr val="1E1E24"/>
                    </a:solidFill>
                  </a:rPr>
                  <a:t>.</a:t>
                </a:r>
              </a:p>
            </p:txBody>
          </p:sp>
          <p:pic>
            <p:nvPicPr>
              <p:cNvPr id="27" name="Segnaposto contenuto 5">
                <a:extLst>
                  <a:ext uri="{FF2B5EF4-FFF2-40B4-BE49-F238E27FC236}">
                    <a16:creationId xmlns:a16="http://schemas.microsoft.com/office/drawing/2014/main" id="{44643089-7F6A-FF47-D617-E976A50D083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10949749" y="11569448"/>
                <a:ext cx="4680000" cy="3841206"/>
              </a:xfrm>
              <a:prstGeom prst="rect">
                <a:avLst/>
              </a:prstGeom>
            </p:spPr>
          </p:pic>
          <p:pic>
            <p:nvPicPr>
              <p:cNvPr id="28" name="Segnaposto contenuto 6">
                <a:extLst>
                  <a:ext uri="{FF2B5EF4-FFF2-40B4-BE49-F238E27FC236}">
                    <a16:creationId xmlns:a16="http://schemas.microsoft.com/office/drawing/2014/main" id="{9EF6B7AA-47CF-0156-7B76-4C89E33586B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16584527" y="11796785"/>
                <a:ext cx="4680000" cy="3613869"/>
              </a:xfrm>
              <a:prstGeom prst="rect">
                <a:avLst/>
              </a:prstGeom>
            </p:spPr>
          </p:pic>
        </p:grpSp>
        <p:sp>
          <p:nvSpPr>
            <p:cNvPr id="58" name="CasellaDiTesto 57">
              <a:extLst>
                <a:ext uri="{FF2B5EF4-FFF2-40B4-BE49-F238E27FC236}">
                  <a16:creationId xmlns:a16="http://schemas.microsoft.com/office/drawing/2014/main" id="{C280A51D-6C9D-E930-C8DB-48A7773412A0}"/>
                </a:ext>
              </a:extLst>
            </p:cNvPr>
            <p:cNvSpPr txBox="1"/>
            <p:nvPr/>
          </p:nvSpPr>
          <p:spPr>
            <a:xfrm>
              <a:off x="12242663" y="15211404"/>
              <a:ext cx="1273960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400" b="1" dirty="0">
                  <a:solidFill>
                    <a:srgbClr val="1E1E24"/>
                  </a:solidFill>
                </a:rPr>
                <a:t>A</a:t>
              </a:r>
              <a:r>
                <a:rPr lang="it-IT" sz="2400" dirty="0">
                  <a:solidFill>
                    <a:srgbClr val="1E1E24"/>
                  </a:solidFill>
                </a:rPr>
                <a:t>, </a:t>
              </a:r>
              <a:r>
                <a:rPr lang="it-IT" sz="2400" b="1" dirty="0">
                  <a:solidFill>
                    <a:srgbClr val="1E1E24"/>
                  </a:solidFill>
                </a:rPr>
                <a:t>B.</a:t>
              </a:r>
              <a:r>
                <a:rPr lang="it-IT" sz="2400" dirty="0">
                  <a:solidFill>
                    <a:srgbClr val="1E1E24"/>
                  </a:solidFill>
                </a:rPr>
                <a:t> MTT </a:t>
              </a:r>
              <a:r>
                <a:rPr lang="it-IT" sz="2400" dirty="0" err="1">
                  <a:solidFill>
                    <a:srgbClr val="1E1E24"/>
                  </a:solidFill>
                </a:rPr>
                <a:t>results</a:t>
              </a:r>
              <a:r>
                <a:rPr lang="it-IT" sz="2400" dirty="0">
                  <a:solidFill>
                    <a:srgbClr val="1E1E24"/>
                  </a:solidFill>
                </a:rPr>
                <a:t> after treatment with </a:t>
              </a:r>
              <a:r>
                <a:rPr lang="it-IT" sz="2400" i="1" dirty="0">
                  <a:solidFill>
                    <a:srgbClr val="1E1E24"/>
                  </a:solidFill>
                </a:rPr>
                <a:t>D. kaki </a:t>
              </a:r>
              <a:r>
                <a:rPr lang="it-IT" sz="2400" dirty="0">
                  <a:solidFill>
                    <a:srgbClr val="1E1E24"/>
                  </a:solidFill>
                </a:rPr>
                <a:t>and </a:t>
              </a:r>
              <a:r>
                <a:rPr lang="it-IT" sz="2400" i="1" dirty="0">
                  <a:solidFill>
                    <a:srgbClr val="1E1E24"/>
                  </a:solidFill>
                </a:rPr>
                <a:t>G. officinalis</a:t>
              </a:r>
              <a:r>
                <a:rPr lang="it-IT" sz="2400" dirty="0">
                  <a:solidFill>
                    <a:srgbClr val="1E1E24"/>
                  </a:solidFill>
                </a:rPr>
                <a:t> </a:t>
              </a:r>
              <a:r>
                <a:rPr lang="it-IT" sz="2400" dirty="0" err="1">
                  <a:solidFill>
                    <a:srgbClr val="1E1E24"/>
                  </a:solidFill>
                </a:rPr>
                <a:t>extracts</a:t>
              </a:r>
              <a:r>
                <a:rPr lang="it-IT" sz="2400" dirty="0">
                  <a:solidFill>
                    <a:srgbClr val="1E1E24"/>
                  </a:solidFill>
                </a:rPr>
                <a:t>, </a:t>
              </a:r>
              <a:r>
                <a:rPr lang="it-IT" sz="2400" dirty="0" err="1">
                  <a:solidFill>
                    <a:srgbClr val="1E1E24"/>
                  </a:solidFill>
                </a:rPr>
                <a:t>respectively</a:t>
              </a:r>
              <a:r>
                <a:rPr lang="it-IT" sz="2400" dirty="0">
                  <a:solidFill>
                    <a:srgbClr val="1E1E24"/>
                  </a:solidFill>
                </a:rPr>
                <a:t>.</a:t>
              </a:r>
            </a:p>
          </p:txBody>
        </p:sp>
      </p:grpSp>
      <p:sp>
        <p:nvSpPr>
          <p:cNvPr id="59" name="CasellaDiTesto 58">
            <a:extLst>
              <a:ext uri="{FF2B5EF4-FFF2-40B4-BE49-F238E27FC236}">
                <a16:creationId xmlns:a16="http://schemas.microsoft.com/office/drawing/2014/main" id="{B538390D-248D-654F-BA34-38BFBAF17A1A}"/>
              </a:ext>
            </a:extLst>
          </p:cNvPr>
          <p:cNvSpPr txBox="1"/>
          <p:nvPr/>
        </p:nvSpPr>
        <p:spPr>
          <a:xfrm>
            <a:off x="12412275" y="11275777"/>
            <a:ext cx="3433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b="1" dirty="0"/>
              <a:t>A</a:t>
            </a:r>
          </a:p>
        </p:txBody>
      </p:sp>
      <p:sp>
        <p:nvSpPr>
          <p:cNvPr id="60" name="CasellaDiTesto 59">
            <a:extLst>
              <a:ext uri="{FF2B5EF4-FFF2-40B4-BE49-F238E27FC236}">
                <a16:creationId xmlns:a16="http://schemas.microsoft.com/office/drawing/2014/main" id="{14F22E60-E023-E311-3D78-F0F64910A093}"/>
              </a:ext>
            </a:extLst>
          </p:cNvPr>
          <p:cNvSpPr txBox="1"/>
          <p:nvPr/>
        </p:nvSpPr>
        <p:spPr>
          <a:xfrm>
            <a:off x="17980736" y="11275777"/>
            <a:ext cx="3433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b="1" dirty="0"/>
              <a:t>B</a:t>
            </a:r>
          </a:p>
        </p:txBody>
      </p:sp>
      <p:grpSp>
        <p:nvGrpSpPr>
          <p:cNvPr id="22" name="Gruppo 21">
            <a:extLst>
              <a:ext uri="{FF2B5EF4-FFF2-40B4-BE49-F238E27FC236}">
                <a16:creationId xmlns:a16="http://schemas.microsoft.com/office/drawing/2014/main" id="{45209717-1BCA-1648-6AED-EA9344DC2120}"/>
              </a:ext>
            </a:extLst>
          </p:cNvPr>
          <p:cNvGrpSpPr/>
          <p:nvPr/>
        </p:nvGrpSpPr>
        <p:grpSpPr>
          <a:xfrm>
            <a:off x="505309" y="27534070"/>
            <a:ext cx="9881681" cy="7394352"/>
            <a:chOff x="505309" y="27517719"/>
            <a:chExt cx="9881681" cy="7394352"/>
          </a:xfrm>
        </p:grpSpPr>
        <p:grpSp>
          <p:nvGrpSpPr>
            <p:cNvPr id="14" name="Gruppo 13">
              <a:extLst>
                <a:ext uri="{FF2B5EF4-FFF2-40B4-BE49-F238E27FC236}">
                  <a16:creationId xmlns:a16="http://schemas.microsoft.com/office/drawing/2014/main" id="{6AC1E1A2-909E-9C7E-B738-F9D8D0C49C01}"/>
                </a:ext>
              </a:extLst>
            </p:cNvPr>
            <p:cNvGrpSpPr/>
            <p:nvPr/>
          </p:nvGrpSpPr>
          <p:grpSpPr>
            <a:xfrm>
              <a:off x="505309" y="27517719"/>
              <a:ext cx="9881681" cy="7394352"/>
              <a:chOff x="505309" y="27059005"/>
              <a:chExt cx="9881681" cy="7394352"/>
            </a:xfrm>
          </p:grpSpPr>
          <p:sp>
            <p:nvSpPr>
              <p:cNvPr id="8" name="Rettangolo 7">
                <a:extLst>
                  <a:ext uri="{FF2B5EF4-FFF2-40B4-BE49-F238E27FC236}">
                    <a16:creationId xmlns:a16="http://schemas.microsoft.com/office/drawing/2014/main" id="{D76144FF-4EA0-4290-93F6-D053C694AFA3}"/>
                  </a:ext>
                </a:extLst>
              </p:cNvPr>
              <p:cNvSpPr/>
              <p:nvPr/>
            </p:nvSpPr>
            <p:spPr>
              <a:xfrm>
                <a:off x="505309" y="27874551"/>
                <a:ext cx="9881681" cy="6578806"/>
              </a:xfrm>
              <a:prstGeom prst="rect">
                <a:avLst/>
              </a:prstGeom>
              <a:solidFill>
                <a:srgbClr val="F4F4ED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sp>
            <p:nvSpPr>
              <p:cNvPr id="9" name="Rettangolo 8">
                <a:extLst>
                  <a:ext uri="{FF2B5EF4-FFF2-40B4-BE49-F238E27FC236}">
                    <a16:creationId xmlns:a16="http://schemas.microsoft.com/office/drawing/2014/main" id="{55F29610-BBED-0C01-AB8A-A82FAE1F788A}"/>
                  </a:ext>
                </a:extLst>
              </p:cNvPr>
              <p:cNvSpPr/>
              <p:nvPr/>
            </p:nvSpPr>
            <p:spPr>
              <a:xfrm>
                <a:off x="505309" y="27059005"/>
                <a:ext cx="4320000" cy="815546"/>
              </a:xfrm>
              <a:prstGeom prst="rect">
                <a:avLst/>
              </a:prstGeom>
              <a:solidFill>
                <a:srgbClr val="81AE9D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</p:grpSp>
        <p:sp>
          <p:nvSpPr>
            <p:cNvPr id="64" name="CasellaDiTesto 63">
              <a:extLst>
                <a:ext uri="{FF2B5EF4-FFF2-40B4-BE49-F238E27FC236}">
                  <a16:creationId xmlns:a16="http://schemas.microsoft.com/office/drawing/2014/main" id="{775F6018-3AC0-AA33-F6A7-0BB63E2A2C47}"/>
                </a:ext>
              </a:extLst>
            </p:cNvPr>
            <p:cNvSpPr txBox="1"/>
            <p:nvPr/>
          </p:nvSpPr>
          <p:spPr>
            <a:xfrm>
              <a:off x="1102219" y="27565176"/>
              <a:ext cx="3126177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b="1" noProof="0" dirty="0">
                  <a:solidFill>
                    <a:srgbClr val="1E1E24"/>
                  </a:solidFill>
                </a:rPr>
                <a:t>Conclusions</a:t>
              </a:r>
              <a:endParaRPr lang="en-US" sz="4000" b="1" i="1" noProof="0" dirty="0">
                <a:solidFill>
                  <a:srgbClr val="1E1E24"/>
                </a:solidFill>
              </a:endParaRPr>
            </a:p>
          </p:txBody>
        </p:sp>
        <p:sp>
          <p:nvSpPr>
            <p:cNvPr id="65" name="CasellaDiTesto 64">
              <a:extLst>
                <a:ext uri="{FF2B5EF4-FFF2-40B4-BE49-F238E27FC236}">
                  <a16:creationId xmlns:a16="http://schemas.microsoft.com/office/drawing/2014/main" id="{E82DB24E-5FA8-57E5-71E4-5FFFE7C912BF}"/>
                </a:ext>
              </a:extLst>
            </p:cNvPr>
            <p:cNvSpPr txBox="1"/>
            <p:nvPr/>
          </p:nvSpPr>
          <p:spPr>
            <a:xfrm>
              <a:off x="812365" y="28837160"/>
              <a:ext cx="9329947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it-IT" sz="3600" dirty="0" err="1"/>
                <a:t>Identification</a:t>
              </a:r>
              <a:r>
                <a:rPr lang="it-IT" sz="3600" dirty="0"/>
                <a:t> of verbascoside </a:t>
              </a:r>
              <a:r>
                <a:rPr lang="it-IT" sz="3600" dirty="0" err="1"/>
                <a:t>as</a:t>
              </a:r>
              <a:r>
                <a:rPr lang="it-IT" sz="3600" dirty="0"/>
                <a:t> candidate </a:t>
              </a:r>
              <a:r>
                <a:rPr lang="it-IT" sz="3600" dirty="0" err="1"/>
                <a:t>molecule</a:t>
              </a:r>
              <a:r>
                <a:rPr lang="it-IT" sz="3600" dirty="0"/>
                <a:t> to </a:t>
              </a:r>
              <a:r>
                <a:rPr lang="it-IT" sz="3600" dirty="0" err="1"/>
                <a:t>further</a:t>
              </a:r>
              <a:r>
                <a:rPr lang="it-IT" sz="3600" dirty="0"/>
                <a:t> </a:t>
              </a:r>
              <a:r>
                <a:rPr lang="it-IT" sz="3600" dirty="0" err="1"/>
                <a:t>explore</a:t>
              </a:r>
              <a:r>
                <a:rPr lang="it-IT" sz="3600" dirty="0"/>
                <a:t> for the treatment of CRC.</a:t>
              </a:r>
            </a:p>
          </p:txBody>
        </p:sp>
        <p:graphicFrame>
          <p:nvGraphicFramePr>
            <p:cNvPr id="66" name="Oggetto 65">
              <a:extLst>
                <a:ext uri="{FF2B5EF4-FFF2-40B4-BE49-F238E27FC236}">
                  <a16:creationId xmlns:a16="http://schemas.microsoft.com/office/drawing/2014/main" id="{86FB4250-5AA8-C500-E664-D72463A5D03A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569845333"/>
                </p:ext>
              </p:extLst>
            </p:nvPr>
          </p:nvGraphicFramePr>
          <p:xfrm>
            <a:off x="3059475" y="31078911"/>
            <a:ext cx="5040000" cy="286574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ism 8" r:id="rId16" imgW="4570842" imgH="2598820" progId="Prism8.Document">
                    <p:embed/>
                  </p:oleObj>
                </mc:Choice>
                <mc:Fallback>
                  <p:oleObj name="Prism 8" r:id="rId16" imgW="4570842" imgH="2598820" progId="Prism8.Document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7"/>
                        <a:stretch>
                          <a:fillRect/>
                        </a:stretch>
                      </p:blipFill>
                      <p:spPr>
                        <a:xfrm>
                          <a:off x="3059475" y="31078911"/>
                          <a:ext cx="5040000" cy="2865746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7" name="CasellaDiTesto 66">
              <a:extLst>
                <a:ext uri="{FF2B5EF4-FFF2-40B4-BE49-F238E27FC236}">
                  <a16:creationId xmlns:a16="http://schemas.microsoft.com/office/drawing/2014/main" id="{584F2F87-33D0-91BF-5BEE-D194ED286B70}"/>
                </a:ext>
              </a:extLst>
            </p:cNvPr>
            <p:cNvSpPr txBox="1"/>
            <p:nvPr/>
          </p:nvSpPr>
          <p:spPr>
            <a:xfrm>
              <a:off x="2150407" y="34099244"/>
              <a:ext cx="629207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400" dirty="0">
                  <a:solidFill>
                    <a:srgbClr val="1E1E24"/>
                  </a:solidFill>
                </a:rPr>
                <a:t>MTT </a:t>
              </a:r>
              <a:r>
                <a:rPr lang="it-IT" sz="2400" dirty="0" err="1">
                  <a:solidFill>
                    <a:srgbClr val="1E1E24"/>
                  </a:solidFill>
                </a:rPr>
                <a:t>results</a:t>
              </a:r>
              <a:r>
                <a:rPr lang="it-IT" sz="2400" dirty="0">
                  <a:solidFill>
                    <a:srgbClr val="1E1E24"/>
                  </a:solidFill>
                </a:rPr>
                <a:t> after treatment with verbascoside.</a:t>
              </a:r>
            </a:p>
          </p:txBody>
        </p:sp>
      </p:grpSp>
      <p:grpSp>
        <p:nvGrpSpPr>
          <p:cNvPr id="32" name="Gruppo 31">
            <a:extLst>
              <a:ext uri="{FF2B5EF4-FFF2-40B4-BE49-F238E27FC236}">
                <a16:creationId xmlns:a16="http://schemas.microsoft.com/office/drawing/2014/main" id="{D1B92C6E-0B22-6952-CD2C-6E4882575D1C}"/>
              </a:ext>
            </a:extLst>
          </p:cNvPr>
          <p:cNvGrpSpPr/>
          <p:nvPr/>
        </p:nvGrpSpPr>
        <p:grpSpPr>
          <a:xfrm>
            <a:off x="11341769" y="27539270"/>
            <a:ext cx="13178740" cy="7389152"/>
            <a:chOff x="11341769" y="27522919"/>
            <a:chExt cx="13178740" cy="7389152"/>
          </a:xfrm>
        </p:grpSpPr>
        <p:sp>
          <p:nvSpPr>
            <p:cNvPr id="69" name="Rettangolo 68">
              <a:extLst>
                <a:ext uri="{FF2B5EF4-FFF2-40B4-BE49-F238E27FC236}">
                  <a16:creationId xmlns:a16="http://schemas.microsoft.com/office/drawing/2014/main" id="{CEA77029-4DD7-5913-7F1F-68208C8844F6}"/>
                </a:ext>
              </a:extLst>
            </p:cNvPr>
            <p:cNvSpPr/>
            <p:nvPr/>
          </p:nvSpPr>
          <p:spPr>
            <a:xfrm>
              <a:off x="11341769" y="28338465"/>
              <a:ext cx="13178740" cy="6573606"/>
            </a:xfrm>
            <a:prstGeom prst="rect">
              <a:avLst/>
            </a:prstGeom>
            <a:solidFill>
              <a:srgbClr val="F4F4ED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70" name="Rettangolo 69">
              <a:extLst>
                <a:ext uri="{FF2B5EF4-FFF2-40B4-BE49-F238E27FC236}">
                  <a16:creationId xmlns:a16="http://schemas.microsoft.com/office/drawing/2014/main" id="{ABB41BB1-BA49-1B61-F6AA-5D1E22DEA306}"/>
                </a:ext>
              </a:extLst>
            </p:cNvPr>
            <p:cNvSpPr/>
            <p:nvPr/>
          </p:nvSpPr>
          <p:spPr>
            <a:xfrm>
              <a:off x="11344793" y="27522919"/>
              <a:ext cx="5463456" cy="815546"/>
            </a:xfrm>
            <a:prstGeom prst="rect">
              <a:avLst/>
            </a:prstGeom>
            <a:solidFill>
              <a:srgbClr val="81AE9D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71" name="CasellaDiTesto 70">
              <a:extLst>
                <a:ext uri="{FF2B5EF4-FFF2-40B4-BE49-F238E27FC236}">
                  <a16:creationId xmlns:a16="http://schemas.microsoft.com/office/drawing/2014/main" id="{DE7679D1-FD1A-0756-1C1F-034885934384}"/>
                </a:ext>
              </a:extLst>
            </p:cNvPr>
            <p:cNvSpPr txBox="1"/>
            <p:nvPr/>
          </p:nvSpPr>
          <p:spPr>
            <a:xfrm>
              <a:off x="11674725" y="27566996"/>
              <a:ext cx="4832733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b="1" noProof="0" dirty="0">
                  <a:solidFill>
                    <a:srgbClr val="1E1E24"/>
                  </a:solidFill>
                </a:rPr>
                <a:t>Future perspectives</a:t>
              </a:r>
              <a:endParaRPr lang="en-US" sz="4000" b="1" i="1" noProof="0" dirty="0">
                <a:solidFill>
                  <a:srgbClr val="1E1E24"/>
                </a:solidFill>
              </a:endParaRPr>
            </a:p>
          </p:txBody>
        </p:sp>
        <p:pic>
          <p:nvPicPr>
            <p:cNvPr id="62" name="Immagine 61">
              <a:extLst>
                <a:ext uri="{FF2B5EF4-FFF2-40B4-BE49-F238E27FC236}">
                  <a16:creationId xmlns:a16="http://schemas.microsoft.com/office/drawing/2014/main" id="{101AC760-16A1-EC98-7EFC-62EA19532212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/>
            <a:srcRect l="10282" t="40773" r="32153" b="42896"/>
            <a:stretch>
              <a:fillRect/>
            </a:stretch>
          </p:blipFill>
          <p:spPr>
            <a:xfrm>
              <a:off x="14430836" y="30949759"/>
              <a:ext cx="7174762" cy="1866900"/>
            </a:xfrm>
            <a:prstGeom prst="rect">
              <a:avLst/>
            </a:prstGeom>
          </p:spPr>
        </p:pic>
        <p:sp>
          <p:nvSpPr>
            <p:cNvPr id="72" name="CasellaDiTesto 71">
              <a:extLst>
                <a:ext uri="{FF2B5EF4-FFF2-40B4-BE49-F238E27FC236}">
                  <a16:creationId xmlns:a16="http://schemas.microsoft.com/office/drawing/2014/main" id="{AFF35B2B-A43B-0760-49D3-3C58EFB81C94}"/>
                </a:ext>
              </a:extLst>
            </p:cNvPr>
            <p:cNvSpPr txBox="1"/>
            <p:nvPr/>
          </p:nvSpPr>
          <p:spPr>
            <a:xfrm>
              <a:off x="11662612" y="28837160"/>
              <a:ext cx="12593050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571500" indent="-571500" algn="just">
                <a:buFont typeface="Arial" panose="020B0604020202020204" pitchFamily="34" charset="0"/>
                <a:buChar char="•"/>
              </a:pPr>
              <a:r>
                <a:rPr lang="it-IT" sz="3600" dirty="0">
                  <a:solidFill>
                    <a:srgbClr val="1E1E24"/>
                  </a:solidFill>
                </a:rPr>
                <a:t>Generation of a </a:t>
              </a:r>
              <a:r>
                <a:rPr lang="it-IT" sz="3600" dirty="0" err="1">
                  <a:solidFill>
                    <a:srgbClr val="1E1E24"/>
                  </a:solidFill>
                </a:rPr>
                <a:t>stable</a:t>
              </a:r>
              <a:r>
                <a:rPr lang="it-IT" sz="3600" dirty="0">
                  <a:solidFill>
                    <a:srgbClr val="1E1E24"/>
                  </a:solidFill>
                </a:rPr>
                <a:t> </a:t>
              </a:r>
              <a:r>
                <a:rPr lang="it-IT" sz="3600" dirty="0" err="1">
                  <a:solidFill>
                    <a:srgbClr val="1E1E24"/>
                  </a:solidFill>
                </a:rPr>
                <a:t>drug-resistant</a:t>
              </a:r>
              <a:r>
                <a:rPr lang="it-IT" sz="3600" dirty="0">
                  <a:solidFill>
                    <a:srgbClr val="1E1E24"/>
                  </a:solidFill>
                </a:rPr>
                <a:t> clone to </a:t>
              </a:r>
              <a:r>
                <a:rPr lang="it-IT" sz="3600" dirty="0" err="1">
                  <a:solidFill>
                    <a:srgbClr val="1E1E24"/>
                  </a:solidFill>
                </a:rPr>
                <a:t>assess</a:t>
              </a:r>
              <a:r>
                <a:rPr lang="it-IT" sz="3600" dirty="0">
                  <a:solidFill>
                    <a:srgbClr val="1E1E24"/>
                  </a:solidFill>
                </a:rPr>
                <a:t> </a:t>
              </a:r>
              <a:r>
                <a:rPr lang="it-IT" sz="3600" dirty="0" err="1">
                  <a:solidFill>
                    <a:srgbClr val="1E1E24"/>
                  </a:solidFill>
                </a:rPr>
                <a:t>verbascoside’s</a:t>
              </a:r>
              <a:r>
                <a:rPr lang="it-IT" sz="3600" dirty="0">
                  <a:solidFill>
                    <a:srgbClr val="1E1E24"/>
                  </a:solidFill>
                </a:rPr>
                <a:t> molecular </a:t>
              </a:r>
              <a:r>
                <a:rPr lang="it-IT" sz="3600" dirty="0" err="1">
                  <a:solidFill>
                    <a:srgbClr val="1E1E24"/>
                  </a:solidFill>
                </a:rPr>
                <a:t>mechanisms</a:t>
              </a:r>
              <a:r>
                <a:rPr lang="it-IT" sz="3600" dirty="0">
                  <a:solidFill>
                    <a:srgbClr val="1E1E24"/>
                  </a:solidFill>
                </a:rPr>
                <a:t> of action.</a:t>
              </a:r>
            </a:p>
            <a:p>
              <a:pPr algn="just"/>
              <a:endParaRPr lang="it-IT" sz="3600" dirty="0"/>
            </a:p>
          </p:txBody>
        </p:sp>
        <p:sp>
          <p:nvSpPr>
            <p:cNvPr id="79" name="CasellaDiTesto 78">
              <a:extLst>
                <a:ext uri="{FF2B5EF4-FFF2-40B4-BE49-F238E27FC236}">
                  <a16:creationId xmlns:a16="http://schemas.microsoft.com/office/drawing/2014/main" id="{D13B3410-3CEE-0229-4F9E-E33DC3221B7E}"/>
                </a:ext>
              </a:extLst>
            </p:cNvPr>
            <p:cNvSpPr txBox="1"/>
            <p:nvPr/>
          </p:nvSpPr>
          <p:spPr>
            <a:xfrm>
              <a:off x="15645317" y="30462909"/>
              <a:ext cx="237290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dirty="0" err="1"/>
                <a:t>Continuous</a:t>
              </a:r>
              <a:r>
                <a:rPr lang="it-IT" dirty="0"/>
                <a:t> </a:t>
              </a:r>
              <a:r>
                <a:rPr lang="it-IT" dirty="0" err="1"/>
                <a:t>exposure</a:t>
              </a:r>
              <a:r>
                <a:rPr lang="it-IT" dirty="0"/>
                <a:t> to </a:t>
              </a:r>
              <a:r>
                <a:rPr lang="it-IT" dirty="0" err="1"/>
                <a:t>increasing</a:t>
              </a:r>
              <a:r>
                <a:rPr lang="it-IT" dirty="0"/>
                <a:t> </a:t>
              </a:r>
              <a:r>
                <a:rPr lang="it-IT" dirty="0" err="1"/>
                <a:t>doses</a:t>
              </a:r>
              <a:r>
                <a:rPr lang="it-IT" dirty="0"/>
                <a:t> of verbascoside</a:t>
              </a:r>
            </a:p>
          </p:txBody>
        </p:sp>
        <p:sp>
          <p:nvSpPr>
            <p:cNvPr id="80" name="CasellaDiTesto 79">
              <a:extLst>
                <a:ext uri="{FF2B5EF4-FFF2-40B4-BE49-F238E27FC236}">
                  <a16:creationId xmlns:a16="http://schemas.microsoft.com/office/drawing/2014/main" id="{2A5CD2E7-C86F-B202-4A73-14C0772D8264}"/>
                </a:ext>
              </a:extLst>
            </p:cNvPr>
            <p:cNvSpPr txBox="1"/>
            <p:nvPr/>
          </p:nvSpPr>
          <p:spPr>
            <a:xfrm>
              <a:off x="18073198" y="30605985"/>
              <a:ext cx="189706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dirty="0"/>
                <a:t>Selection of </a:t>
              </a:r>
              <a:r>
                <a:rPr lang="it-IT" dirty="0" err="1"/>
                <a:t>resistant</a:t>
              </a:r>
              <a:r>
                <a:rPr lang="it-IT" dirty="0"/>
                <a:t> cells</a:t>
              </a:r>
            </a:p>
          </p:txBody>
        </p:sp>
        <p:sp>
          <p:nvSpPr>
            <p:cNvPr id="81" name="CasellaDiTesto 80">
              <a:extLst>
                <a:ext uri="{FF2B5EF4-FFF2-40B4-BE49-F238E27FC236}">
                  <a16:creationId xmlns:a16="http://schemas.microsoft.com/office/drawing/2014/main" id="{D6B45765-11E9-15AC-1D91-097AE5CB1386}"/>
                </a:ext>
              </a:extLst>
            </p:cNvPr>
            <p:cNvSpPr txBox="1"/>
            <p:nvPr/>
          </p:nvSpPr>
          <p:spPr>
            <a:xfrm>
              <a:off x="11662610" y="32592190"/>
              <a:ext cx="12593051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571500" indent="-571500" algn="just">
                <a:buFont typeface="Arial" panose="020B0604020202020204" pitchFamily="34" charset="0"/>
                <a:buChar char="•"/>
              </a:pPr>
              <a:r>
                <a:rPr lang="it-IT" sz="3600" dirty="0" err="1">
                  <a:solidFill>
                    <a:srgbClr val="1E1E24"/>
                  </a:solidFill>
                </a:rPr>
                <a:t>Phenotypic</a:t>
              </a:r>
              <a:r>
                <a:rPr lang="it-IT" sz="3600" dirty="0">
                  <a:solidFill>
                    <a:srgbClr val="1E1E24"/>
                  </a:solidFill>
                </a:rPr>
                <a:t> </a:t>
              </a:r>
              <a:r>
                <a:rPr lang="it-IT" sz="3600" dirty="0" err="1">
                  <a:solidFill>
                    <a:srgbClr val="1E1E24"/>
                  </a:solidFill>
                </a:rPr>
                <a:t>characterization</a:t>
              </a:r>
              <a:r>
                <a:rPr lang="it-IT" sz="3600" dirty="0">
                  <a:solidFill>
                    <a:srgbClr val="1E1E24"/>
                  </a:solidFill>
                </a:rPr>
                <a:t> of the </a:t>
              </a:r>
              <a:r>
                <a:rPr lang="it-IT" sz="3600" dirty="0" err="1">
                  <a:solidFill>
                    <a:srgbClr val="1E1E24"/>
                  </a:solidFill>
                </a:rPr>
                <a:t>drug-resistant</a:t>
              </a:r>
              <a:r>
                <a:rPr lang="it-IT" sz="3600" dirty="0">
                  <a:solidFill>
                    <a:srgbClr val="1E1E24"/>
                  </a:solidFill>
                </a:rPr>
                <a:t> clone.</a:t>
              </a:r>
            </a:p>
            <a:p>
              <a:pPr marL="571500" indent="-571500" algn="just">
                <a:buFont typeface="Arial" panose="020B0604020202020204" pitchFamily="34" charset="0"/>
                <a:buChar char="•"/>
              </a:pPr>
              <a:r>
                <a:rPr lang="it-IT" sz="3600" dirty="0">
                  <a:solidFill>
                    <a:srgbClr val="1E1E24"/>
                  </a:solidFill>
                </a:rPr>
                <a:t>Co-</a:t>
              </a:r>
              <a:r>
                <a:rPr lang="it-IT" sz="3600" dirty="0" err="1">
                  <a:solidFill>
                    <a:srgbClr val="1E1E24"/>
                  </a:solidFill>
                </a:rPr>
                <a:t>administration</a:t>
              </a:r>
              <a:r>
                <a:rPr lang="it-IT" sz="3600" dirty="0">
                  <a:solidFill>
                    <a:srgbClr val="1E1E24"/>
                  </a:solidFill>
                </a:rPr>
                <a:t> of verbascoside with </a:t>
              </a:r>
              <a:r>
                <a:rPr lang="it-IT" sz="3600" dirty="0" err="1">
                  <a:solidFill>
                    <a:srgbClr val="1E1E24"/>
                  </a:solidFill>
                </a:rPr>
                <a:t>clinically</a:t>
              </a:r>
              <a:r>
                <a:rPr lang="it-IT" sz="3600" dirty="0">
                  <a:solidFill>
                    <a:srgbClr val="1E1E24"/>
                  </a:solidFill>
                </a:rPr>
                <a:t> </a:t>
              </a:r>
              <a:r>
                <a:rPr lang="it-IT" sz="3600" dirty="0" err="1">
                  <a:solidFill>
                    <a:srgbClr val="1E1E24"/>
                  </a:solidFill>
                </a:rPr>
                <a:t>approved</a:t>
              </a:r>
              <a:r>
                <a:rPr lang="it-IT" sz="3600" dirty="0">
                  <a:solidFill>
                    <a:srgbClr val="1E1E24"/>
                  </a:solidFill>
                </a:rPr>
                <a:t> </a:t>
              </a:r>
              <a:r>
                <a:rPr lang="it-IT" sz="3600" dirty="0" err="1">
                  <a:solidFill>
                    <a:srgbClr val="1E1E24"/>
                  </a:solidFill>
                </a:rPr>
                <a:t>drugs</a:t>
              </a:r>
              <a:r>
                <a:rPr lang="it-IT" sz="3600" dirty="0">
                  <a:solidFill>
                    <a:srgbClr val="1E1E24"/>
                  </a:solidFill>
                </a:rPr>
                <a:t> to </a:t>
              </a:r>
              <a:r>
                <a:rPr lang="it-IT" sz="3600" dirty="0" err="1">
                  <a:solidFill>
                    <a:srgbClr val="1E1E24"/>
                  </a:solidFill>
                </a:rPr>
                <a:t>evaluate</a:t>
              </a:r>
              <a:r>
                <a:rPr lang="it-IT" sz="3600" dirty="0">
                  <a:solidFill>
                    <a:srgbClr val="1E1E24"/>
                  </a:solidFill>
                </a:rPr>
                <a:t> </a:t>
              </a:r>
              <a:r>
                <a:rPr lang="it-IT" sz="3600" dirty="0" err="1">
                  <a:solidFill>
                    <a:srgbClr val="1E1E24"/>
                  </a:solidFill>
                </a:rPr>
                <a:t>possible</a:t>
              </a:r>
              <a:r>
                <a:rPr lang="it-IT" sz="3600" dirty="0">
                  <a:solidFill>
                    <a:srgbClr val="1E1E24"/>
                  </a:solidFill>
                </a:rPr>
                <a:t> </a:t>
              </a:r>
              <a:r>
                <a:rPr lang="it-IT" sz="3600" dirty="0" err="1">
                  <a:solidFill>
                    <a:srgbClr val="1E1E24"/>
                  </a:solidFill>
                </a:rPr>
                <a:t>synergies</a:t>
              </a:r>
              <a:r>
                <a:rPr lang="it-IT" sz="3600" dirty="0">
                  <a:solidFill>
                    <a:srgbClr val="1E1E24"/>
                  </a:solidFill>
                </a:rPr>
                <a:t>.</a:t>
              </a:r>
            </a:p>
            <a:p>
              <a:pPr algn="just"/>
              <a:endParaRPr lang="it-IT" sz="3600" dirty="0"/>
            </a:p>
          </p:txBody>
        </p:sp>
      </p:grpSp>
    </p:spTree>
    <p:extLst>
      <p:ext uri="{BB962C8B-B14F-4D97-AF65-F5344CB8AC3E}">
        <p14:creationId xmlns:p14="http://schemas.microsoft.com/office/powerpoint/2010/main" val="53752657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ma di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525" row="0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A926E2D2-26AD-496D-A443-420DA713E3FF}">
  <we:reference id="wa200006038" version="1.0.0.3" store="it-IT" storeType="OMEX"/>
  <we:alternateReferences>
    <we:reference id="wa200006038" version="1.0.0.3" store="wa200006038" storeType="OMEX"/>
  </we:alternateReferences>
  <we:properties>
    <we:property name="has-user-completed-add" value="true"/>
    <we:property name="pptx_export_from_biorender" value="false"/>
  </we:properties>
  <we:bindings/>
  <we:snapshot xmlns:r="http://schemas.openxmlformats.org/officeDocument/2006/relationships"/>
  <we:extLst>
    <a:ext xmlns:a="http://schemas.openxmlformats.org/drawingml/2006/main" uri="{0858819E-0033-43BF-8937-05EC82904868}">
      <we:backgroundApp state="1" runtimeId="Taskpane.Url"/>
    </a:ext>
  </we:extLst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633</TotalTime>
  <Words>389</Words>
  <Application>Microsoft Office PowerPoint</Application>
  <PresentationFormat>Personalizzato</PresentationFormat>
  <Paragraphs>38</Paragraphs>
  <Slides>1</Slides>
  <Notes>1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7" baseType="lpstr">
      <vt:lpstr>Arial</vt:lpstr>
      <vt:lpstr>Aptos</vt:lpstr>
      <vt:lpstr>Verdana</vt:lpstr>
      <vt:lpstr>Aptos Display</vt:lpstr>
      <vt:lpstr>Tema di Office</vt:lpstr>
      <vt:lpstr>Prism 8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Stefano Bianchini</dc:creator>
  <cp:lastModifiedBy>Stefano Bianchini</cp:lastModifiedBy>
  <cp:revision>14</cp:revision>
  <dcterms:created xsi:type="dcterms:W3CDTF">2025-11-24T09:13:04Z</dcterms:created>
  <dcterms:modified xsi:type="dcterms:W3CDTF">2025-11-26T11:19:08Z</dcterms:modified>
</cp:coreProperties>
</file>