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1" r:id="rId2"/>
    <p:sldId id="269" r:id="rId3"/>
    <p:sldId id="276" r:id="rId4"/>
    <p:sldId id="278" r:id="rId5"/>
    <p:sldId id="280" r:id="rId6"/>
    <p:sldId id="282" r:id="rId7"/>
    <p:sldId id="283" r:id="rId8"/>
    <p:sldId id="284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50E"/>
    <a:srgbClr val="C04F15"/>
    <a:srgbClr val="F2AA84"/>
    <a:srgbClr val="F6C6AD"/>
    <a:srgbClr val="F1BC78"/>
    <a:srgbClr val="A94D52"/>
    <a:srgbClr val="DE7653"/>
    <a:srgbClr val="715C80"/>
    <a:srgbClr val="AD617F"/>
    <a:srgbClr val="AFD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D9DC1D-C7BA-463D-BAA2-3FCE811BC52E}" v="3" dt="2024-07-08T13:30:31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324" autoAdjust="0"/>
  </p:normalViewPr>
  <p:slideViewPr>
    <p:cSldViewPr snapToGrid="0">
      <p:cViewPr varScale="1">
        <p:scale>
          <a:sx n="84" d="100"/>
          <a:sy n="84" d="100"/>
        </p:scale>
        <p:origin x="36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madaschi" userId="8ae2a90da55b3b8e" providerId="LiveId" clId="{C7D9DC1D-C7BA-463D-BAA2-3FCE811BC52E}"/>
    <pc:docChg chg="undo custSel addSld modSld">
      <pc:chgData name="andrea madaschi" userId="8ae2a90da55b3b8e" providerId="LiveId" clId="{C7D9DC1D-C7BA-463D-BAA2-3FCE811BC52E}" dt="2024-07-08T13:38:58.078" v="530" actId="2085"/>
      <pc:docMkLst>
        <pc:docMk/>
      </pc:docMkLst>
      <pc:sldChg chg="addSp delSp modSp add mod">
        <pc:chgData name="andrea madaschi" userId="8ae2a90da55b3b8e" providerId="LiveId" clId="{C7D9DC1D-C7BA-463D-BAA2-3FCE811BC52E}" dt="2024-07-08T13:38:58.078" v="530" actId="2085"/>
        <pc:sldMkLst>
          <pc:docMk/>
          <pc:sldMk cId="1674283285" sldId="285"/>
        </pc:sldMkLst>
        <pc:spChg chg="del mod">
          <ac:chgData name="andrea madaschi" userId="8ae2a90da55b3b8e" providerId="LiveId" clId="{C7D9DC1D-C7BA-463D-BAA2-3FCE811BC52E}" dt="2024-07-08T13:24:32.397" v="3" actId="478"/>
          <ac:spMkLst>
            <pc:docMk/>
            <pc:sldMk cId="1674283285" sldId="285"/>
            <ac:spMk id="5" creationId="{618EE468-937F-35A5-DE92-A4F462047E80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6" creationId="{9D57A2BF-1E60-AA7B-9224-3E016EE3E9C9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7" creationId="{461E0B86-3E71-DBA2-18BE-3C8E29D5F50B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8" creationId="{BA3BCF43-FB05-7621-F722-C808C91AEA6D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9" creationId="{7335F07A-84C2-C946-6771-F52FCD91B1FE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10" creationId="{427ED44E-5B2C-4F3B-C7AF-B23F3A00A27B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11" creationId="{72243E55-7E53-40EA-9F6A-9F1878E9E858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12" creationId="{23870635-A208-9326-4406-A2FD75A1F166}"/>
          </ac:spMkLst>
        </pc:spChg>
        <pc:spChg chg="mod">
          <ac:chgData name="andrea madaschi" userId="8ae2a90da55b3b8e" providerId="LiveId" clId="{C7D9DC1D-C7BA-463D-BAA2-3FCE811BC52E}" dt="2024-07-08T13:38:57.699" v="529" actId="207"/>
          <ac:spMkLst>
            <pc:docMk/>
            <pc:sldMk cId="1674283285" sldId="285"/>
            <ac:spMk id="15" creationId="{EC1C1735-B2B3-B438-A53F-02CBEDC1BFFE}"/>
          </ac:spMkLst>
        </pc:spChg>
        <pc:spChg chg="mod">
          <ac:chgData name="andrea madaschi" userId="8ae2a90da55b3b8e" providerId="LiveId" clId="{C7D9DC1D-C7BA-463D-BAA2-3FCE811BC52E}" dt="2024-07-08T13:38:58.078" v="530" actId="2085"/>
          <ac:spMkLst>
            <pc:docMk/>
            <pc:sldMk cId="1674283285" sldId="285"/>
            <ac:spMk id="16" creationId="{6762CA19-F2C8-133C-FA7A-EE11286CE9A7}"/>
          </ac:spMkLst>
        </pc:spChg>
        <pc:spChg chg="mod">
          <ac:chgData name="andrea madaschi" userId="8ae2a90da55b3b8e" providerId="LiveId" clId="{C7D9DC1D-C7BA-463D-BAA2-3FCE811BC52E}" dt="2024-07-08T13:38:58.078" v="530" actId="2085"/>
          <ac:spMkLst>
            <pc:docMk/>
            <pc:sldMk cId="1674283285" sldId="285"/>
            <ac:spMk id="17" creationId="{554229D2-FB4F-22ED-7D79-E920186F63FF}"/>
          </ac:spMkLst>
        </pc:spChg>
        <pc:spChg chg="mod">
          <ac:chgData name="andrea madaschi" userId="8ae2a90da55b3b8e" providerId="LiveId" clId="{C7D9DC1D-C7BA-463D-BAA2-3FCE811BC52E}" dt="2024-07-08T13:38:58.078" v="530" actId="2085"/>
          <ac:spMkLst>
            <pc:docMk/>
            <pc:sldMk cId="1674283285" sldId="285"/>
            <ac:spMk id="18" creationId="{994DB4EE-FB54-9092-CDC7-C4C06FA093A9}"/>
          </ac:spMkLst>
        </pc:spChg>
        <pc:spChg chg="mod">
          <ac:chgData name="andrea madaschi" userId="8ae2a90da55b3b8e" providerId="LiveId" clId="{C7D9DC1D-C7BA-463D-BAA2-3FCE811BC52E}" dt="2024-07-08T13:38:58.078" v="530" actId="2085"/>
          <ac:spMkLst>
            <pc:docMk/>
            <pc:sldMk cId="1674283285" sldId="285"/>
            <ac:spMk id="19" creationId="{12766740-A552-4C4D-A426-40A292BF628E}"/>
          </ac:spMkLst>
        </pc:spChg>
        <pc:grpChg chg="add mod">
          <ac:chgData name="andrea madaschi" userId="8ae2a90da55b3b8e" providerId="LiveId" clId="{C7D9DC1D-C7BA-463D-BAA2-3FCE811BC52E}" dt="2024-07-08T13:38:57.699" v="529" actId="207"/>
          <ac:grpSpMkLst>
            <pc:docMk/>
            <pc:sldMk cId="1674283285" sldId="285"/>
            <ac:grpSpMk id="2" creationId="{222660BB-B395-6C78-44F3-48EB9E1E1B51}"/>
          </ac:grpSpMkLst>
        </pc:grpChg>
        <pc:grpChg chg="mod">
          <ac:chgData name="andrea madaschi" userId="8ae2a90da55b3b8e" providerId="LiveId" clId="{C7D9DC1D-C7BA-463D-BAA2-3FCE811BC52E}" dt="2024-07-08T13:38:57.699" v="529" actId="207"/>
          <ac:grpSpMkLst>
            <pc:docMk/>
            <pc:sldMk cId="1674283285" sldId="285"/>
            <ac:grpSpMk id="4" creationId="{525232D9-7552-E198-FD15-2AB6CB3A1535}"/>
          </ac:grpSpMkLst>
        </pc:grpChg>
        <pc:cxnChg chg="mod">
          <ac:chgData name="andrea madaschi" userId="8ae2a90da55b3b8e" providerId="LiveId" clId="{C7D9DC1D-C7BA-463D-BAA2-3FCE811BC52E}" dt="2024-07-08T13:38:57.699" v="529" actId="207"/>
          <ac:cxnSpMkLst>
            <pc:docMk/>
            <pc:sldMk cId="1674283285" sldId="285"/>
            <ac:cxnSpMk id="20" creationId="{F7B32937-332D-F898-3E91-7F2CBDE3BF16}"/>
          </ac:cxnSpMkLst>
        </pc:cxnChg>
        <pc:cxnChg chg="mod">
          <ac:chgData name="andrea madaschi" userId="8ae2a90da55b3b8e" providerId="LiveId" clId="{C7D9DC1D-C7BA-463D-BAA2-3FCE811BC52E}" dt="2024-07-08T13:38:57.699" v="529" actId="207"/>
          <ac:cxnSpMkLst>
            <pc:docMk/>
            <pc:sldMk cId="1674283285" sldId="285"/>
            <ac:cxnSpMk id="21" creationId="{AB2076CD-54D6-F9C5-774E-1C4C08F667FD}"/>
          </ac:cxnSpMkLst>
        </pc:cxnChg>
        <pc:cxnChg chg="mod">
          <ac:chgData name="andrea madaschi" userId="8ae2a90da55b3b8e" providerId="LiveId" clId="{C7D9DC1D-C7BA-463D-BAA2-3FCE811BC52E}" dt="2024-07-08T13:38:57.699" v="529" actId="207"/>
          <ac:cxnSpMkLst>
            <pc:docMk/>
            <pc:sldMk cId="1674283285" sldId="285"/>
            <ac:cxnSpMk id="22" creationId="{8B2B07B3-B6B7-E787-30AB-2E42BB57693B}"/>
          </ac:cxnSpMkLst>
        </pc:cxnChg>
        <pc:cxnChg chg="mod">
          <ac:chgData name="andrea madaschi" userId="8ae2a90da55b3b8e" providerId="LiveId" clId="{C7D9DC1D-C7BA-463D-BAA2-3FCE811BC52E}" dt="2024-07-08T13:38:57.699" v="529" actId="207"/>
          <ac:cxnSpMkLst>
            <pc:docMk/>
            <pc:sldMk cId="1674283285" sldId="285"/>
            <ac:cxnSpMk id="23" creationId="{0496732B-60ED-DE19-689C-D592488B166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A3E1F-5AC9-4734-B8BA-8EF8A47A811A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DF5A-9956-43F9-B7E4-043B84DAC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2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Goodmorning</a:t>
            </a:r>
            <a:r>
              <a:rPr lang="en-US" dirty="0"/>
              <a:t> everyone, </a:t>
            </a:r>
          </a:p>
          <a:p>
            <a:r>
              <a:rPr lang="en-US" dirty="0"/>
              <a:t>I’m Andrea Madaschi, PhD student of the University of Milano-Bicocca </a:t>
            </a:r>
          </a:p>
          <a:p>
            <a:r>
              <a:rPr lang="en-US" dirty="0"/>
              <a:t>Today I’ll show interesting developments in thermal preconditioning research on the corals </a:t>
            </a:r>
            <a:r>
              <a:rPr lang="en-US" i="1" dirty="0"/>
              <a:t>Pocillopora Damicornis and Stylophora pistillata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DF5A-9956-43F9-B7E4-043B84DAC3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41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Thermal preconditioning </a:t>
            </a:r>
            <a:endParaRPr lang="en-US" sz="1200" b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dirty="0"/>
              <a:t>Thermal preconditioning is the technique that involves the application of sub lethal temperature on corals for limited time ( usually 7 days)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dirty="0"/>
              <a:t>The goal is to enhance coral’s thermal tolerance against thermal stresses </a:t>
            </a:r>
            <a:r>
              <a:rPr lang="en-US" sz="1200" b="0" dirty="0">
                <a:sym typeface="Wingdings" panose="05000000000000000000" pitchFamily="2" charset="2"/>
              </a:rPr>
              <a:t> against coral bleaching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dirty="0">
                <a:sym typeface="Wingdings" panose="05000000000000000000" pitchFamily="2" charset="2"/>
              </a:rPr>
              <a:t>Therefore in this study we have analyzed the response to thermal preconditioning</a:t>
            </a:r>
            <a:endParaRPr lang="en-U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AIM OF THE STUDY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294B80"/>
                </a:solidFill>
              </a:rPr>
              <a:t>Investigate chlorophyll a and c2 concentrations and antioxidant enzymes activity of thermally preconditioned </a:t>
            </a:r>
            <a:r>
              <a:rPr lang="en-US" sz="1200" i="1" dirty="0">
                <a:solidFill>
                  <a:srgbClr val="294B80"/>
                </a:solidFill>
              </a:rPr>
              <a:t>Pocillopora damicornis </a:t>
            </a:r>
            <a:r>
              <a:rPr lang="en-US" sz="1200" dirty="0">
                <a:solidFill>
                  <a:srgbClr val="294B80"/>
                </a:solidFill>
              </a:rPr>
              <a:t>and </a:t>
            </a:r>
            <a:r>
              <a:rPr lang="en-US" sz="1200" i="1" dirty="0">
                <a:solidFill>
                  <a:srgbClr val="294B80"/>
                </a:solidFill>
              </a:rPr>
              <a:t>Stylophora pistillata</a:t>
            </a:r>
            <a:r>
              <a:rPr lang="en-US" sz="1200" dirty="0">
                <a:solidFill>
                  <a:srgbClr val="294B80"/>
                </a:solidFill>
              </a:rPr>
              <a:t>.</a:t>
            </a:r>
            <a:endParaRPr lang="it-IT" sz="1200" dirty="0">
              <a:solidFill>
                <a:srgbClr val="294B8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DF5A-9956-43F9-B7E4-043B84DAC3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8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DIFFERENT THERMAL PATTERNS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DF5A-9956-43F9-B7E4-043B84DAC3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98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DF5A-9956-43F9-B7E4-043B84DAC3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5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82D856-D6BF-6DA4-800F-2D091E759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C20568E-D9AE-A1FD-5CE6-37FF330E8A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772BE3-8847-4609-7E0A-B327996A2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94EEE1-4794-50E2-5408-CD0F04F5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018B2A-9FCE-BF87-50DB-E90C8E8C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5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98A698-A8DB-1E10-44AF-4B67AF9FF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151" y="365125"/>
            <a:ext cx="9187648" cy="1325563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505EA2-7DC4-47F9-3973-659131F8F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D45511-F21D-73D9-7FC5-9955681B8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03FBD8-A40C-A8EE-61FB-8CD38A59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AF3B33-F187-F49B-ED76-17713D7CA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3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A7C18F-3BC5-02BD-937F-8DFAC4B78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15FB34-A2D2-5DB9-61F8-DA9CF9501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C6AE6B4-75D9-133E-FC92-7C5049427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5DC833-7CD4-623D-E2D9-AC62A205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E11EE9-EFDC-C8E4-15E7-9B4486974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44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C4FC92-D645-D986-7A66-91EFDC44B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172" y="365125"/>
            <a:ext cx="9116627" cy="1325563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227BA9-0C2E-2E17-D512-A0F73EC87A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D26897-CBEA-863B-80C1-B2A3FDE9E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7854FD-56FC-6716-25A9-84B2B4BF6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B04033-272C-FBED-4806-0947D92B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564A052-C438-2709-AB71-41A886E07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63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049DAB-479C-E212-DEB6-81C343F4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096" y="365125"/>
            <a:ext cx="9210292" cy="1325563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4A11C9-AFE8-9350-84C9-CAF237AE0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B87F3B6-1136-216C-C3B5-CA7D875267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7678AAB-5786-B46B-B15A-661D94978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26DEA7-15B3-9B0E-0925-DF30CEADB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D0FC419-48A1-F5B0-FB88-AEEDF5C31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5E00B39-AC0C-8DE5-2BF3-3F80F49A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925B113-1D3A-926F-29A8-3B7CA5DD5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11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BAC133-2687-340A-CDED-49E2F7C6F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5028" y="365125"/>
            <a:ext cx="9178771" cy="1325563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058124-F232-4AE4-CF6D-9AB0DB6F2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19FC49C-9F6C-3550-14FA-7FC52F378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DB1CFD7-C686-157A-7FA8-E2702550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85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D78FF59-38C5-CE5D-0511-05E21A12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1E46794-72C8-3322-6D30-B2A17FB66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733791-BAE5-49C4-ECB7-7A9C228C9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328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44500E-A92C-F5D6-83BA-65D84BA59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87262"/>
            <a:ext cx="3932237" cy="7701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EDBBBF-379A-C07B-5FA4-41F0F27E1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0C0BEE3-42A0-00EC-F281-B3AC6C8F2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11D540-FC66-1A85-7A2F-929507F7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3B3285-DAA4-527B-F326-48CB1CC3E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620E4B-99AF-4A82-3AEB-309D02877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97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0DFE98-9294-36A8-6710-D27305855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69506"/>
            <a:ext cx="3932237" cy="78789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</a:t>
            </a:r>
            <a:endParaRPr lang="en-GB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5BF4A4F-BDE3-6DB7-E8CC-3C72A43162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49DA199-C30B-E668-F181-40938EB7F6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C41357B-C406-E555-3D49-36277D0A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BFD3FEA-84E9-765C-E04F-C0CEA54F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BC6DEC-40C0-0386-DC83-715360D0A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5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67C7622-19DB-9385-5A56-8AC4E9753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906" y="365125"/>
            <a:ext cx="91698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GB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F2BBD6-D979-7732-3FB4-C7F59417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C8005D-4852-6AB3-3337-F5B60ADA63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7DD584-A705-418C-8E56-1591D85240BC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5F87C-2205-A833-CA8C-5FC2CA95B8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3D2B04-DC38-3156-36CE-4C6BA5275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26EB80-63B0-4A7E-A3A9-90A5920339F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magine 7" descr="Immagine che contiene logo, Elementi grafici, Carattere, simbolo&#10;&#10;Descrizione generata automaticamente">
            <a:extLst>
              <a:ext uri="{FF2B5EF4-FFF2-40B4-BE49-F238E27FC236}">
                <a16:creationId xmlns:a16="http://schemas.microsoft.com/office/drawing/2014/main" id="{15B51D97-07AC-5F6D-1B18-A027DA4DF21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0" y="41569"/>
            <a:ext cx="1905000" cy="1133475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FE3D994C-0E98-7AB7-2E7F-58B869F4DC73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96BF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9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doi.org/10.1016/j.tree.2021.06.01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305BDA-2300-CB13-4700-4A1EAAF948E7}"/>
              </a:ext>
            </a:extLst>
          </p:cNvPr>
          <p:cNvSpPr txBox="1"/>
          <p:nvPr/>
        </p:nvSpPr>
        <p:spPr>
          <a:xfrm>
            <a:off x="1073280" y="1236262"/>
            <a:ext cx="10031104" cy="5327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Thermal preconditioning postpones coral bleaching by inducing an antioxidant response and cellular 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defense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mechanisms in two coral species, 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Pocillopora damicornis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and </a:t>
            </a:r>
            <a:r>
              <a:rPr kumimoji="0" lang="en-GB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Stylophora pistillata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Madaschi A.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1,2*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  , Louis Y.D.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Montalbetti E.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Isa V. 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1,2,4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Maggioni D.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Pravettoni L.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Pollutri R.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Bises C.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Cerri F.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Gobbato J.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Galli P.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Montano S.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Seveso, D.</a:t>
            </a:r>
            <a:r>
              <a:rPr lang="it-IT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1,2,3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it-IT" sz="1800" baseline="-25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50" b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u="none" strike="noStrike" kern="1200" cap="none" spc="0" normalizeH="0" baseline="5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 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Earth and Environmental Science Department, University of Milano Bicocca, MI 20126, Italy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u="none" strike="noStrike" kern="1200" cap="none" spc="0" normalizeH="0" baseline="5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MaRHE </a:t>
            </a:r>
            <a:r>
              <a:rPr kumimoji="0" lang="en-GB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Center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(Marine Research and High Education </a:t>
            </a:r>
            <a:r>
              <a:rPr kumimoji="0" lang="en-GB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Center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), Magoodhoo Island, </a:t>
            </a:r>
            <a:r>
              <a:rPr kumimoji="0" lang="en-GB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Faafu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Atoll, Maldives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u="none" strike="noStrike" kern="1200" cap="none" spc="0" normalizeH="0" baseline="5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NBFC (National Biodiversity Future </a:t>
            </a:r>
            <a:r>
              <a:rPr kumimoji="0" lang="en-GB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Center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), 90133 Palermo, Italy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r>
              <a:rPr kumimoji="0" lang="it-IT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Costa Edutainment </a:t>
            </a:r>
            <a:r>
              <a:rPr kumimoji="0" lang="it-IT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SpA</a:t>
            </a:r>
            <a:r>
              <a:rPr kumimoji="0" lang="it-IT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Acquario di Genova, GE 16128, </a:t>
            </a:r>
            <a:r>
              <a:rPr kumimoji="0" lang="it-IT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Italy</a:t>
            </a:r>
            <a:r>
              <a:rPr kumimoji="0" lang="it-IT" sz="16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 Presenting author e-mail: </a:t>
            </a:r>
            <a:r>
              <a:rPr lang="en-GB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a.madaschi1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@unimib.it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Picture 4" descr="A logo with a square and a cross&#10;&#10;Description automatically generated with medium confidence">
            <a:extLst>
              <a:ext uri="{FF2B5EF4-FFF2-40B4-BE49-F238E27FC236}">
                <a16:creationId xmlns:a16="http://schemas.microsoft.com/office/drawing/2014/main" id="{F0F09F4A-FB60-062F-0F6A-CCE828F7A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521" y="0"/>
            <a:ext cx="1173480" cy="1235276"/>
          </a:xfrm>
          <a:prstGeom prst="rect">
            <a:avLst/>
          </a:prstGeom>
        </p:spPr>
      </p:pic>
      <p:pic>
        <p:nvPicPr>
          <p:cNvPr id="25" name="Picture 24" descr="A logo with blue text&#10;&#10;Description automatically generated">
            <a:extLst>
              <a:ext uri="{FF2B5EF4-FFF2-40B4-BE49-F238E27FC236}">
                <a16:creationId xmlns:a16="http://schemas.microsoft.com/office/drawing/2014/main" id="{75AD26BC-8EA7-762A-B53E-FEA6DC96D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083" y="84543"/>
            <a:ext cx="2625732" cy="1110068"/>
          </a:xfrm>
          <a:prstGeom prst="rect">
            <a:avLst/>
          </a:prstGeom>
        </p:spPr>
      </p:pic>
      <p:pic>
        <p:nvPicPr>
          <p:cNvPr id="27" name="Picture 26" descr="A logo with colorful lines&#10;&#10;Description automatically generated">
            <a:extLst>
              <a:ext uri="{FF2B5EF4-FFF2-40B4-BE49-F238E27FC236}">
                <a16:creationId xmlns:a16="http://schemas.microsoft.com/office/drawing/2014/main" id="{F49A84AB-7FD5-C577-C44C-45EAB9431E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893" y="84543"/>
            <a:ext cx="965052" cy="104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30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895" y="-212463"/>
            <a:ext cx="3129773" cy="13231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872008-8A65-F29B-7B69-0CC8CA96D57D}"/>
              </a:ext>
            </a:extLst>
          </p:cNvPr>
          <p:cNvSpPr txBox="1"/>
          <p:nvPr/>
        </p:nvSpPr>
        <p:spPr>
          <a:xfrm>
            <a:off x="4834905" y="322934"/>
            <a:ext cx="2522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Introduction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499B33A-EA1D-DA36-9ACC-CDDEDF235246}"/>
              </a:ext>
            </a:extLst>
          </p:cNvPr>
          <p:cNvSpPr txBox="1"/>
          <p:nvPr/>
        </p:nvSpPr>
        <p:spPr>
          <a:xfrm>
            <a:off x="3867263" y="721611"/>
            <a:ext cx="43547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THERMAL PRECONDITIONING</a:t>
            </a:r>
          </a:p>
          <a:p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F66BEB-38DB-E3A2-A097-67ACA40F1B87}"/>
              </a:ext>
            </a:extLst>
          </p:cNvPr>
          <p:cNvSpPr txBox="1"/>
          <p:nvPr/>
        </p:nvSpPr>
        <p:spPr>
          <a:xfrm>
            <a:off x="188561" y="1997118"/>
            <a:ext cx="22277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u="sng" dirty="0"/>
              <a:t>Sub-</a:t>
            </a:r>
            <a:r>
              <a:rPr lang="it-IT" sz="2400" u="sng" dirty="0" err="1"/>
              <a:t>lethal</a:t>
            </a:r>
            <a:r>
              <a:rPr lang="it-IT" sz="2400" u="sng" dirty="0"/>
              <a:t> </a:t>
            </a:r>
            <a:r>
              <a:rPr lang="it-IT" sz="2400" u="sng" dirty="0" err="1"/>
              <a:t>temperatures</a:t>
            </a:r>
            <a:r>
              <a:rPr lang="it-IT" sz="2400" dirty="0"/>
              <a:t>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applied</a:t>
            </a:r>
            <a:r>
              <a:rPr lang="it-IT" sz="2400" dirty="0"/>
              <a:t> on corals for a short </a:t>
            </a:r>
            <a:r>
              <a:rPr lang="it-IT" sz="2400" dirty="0" err="1"/>
              <a:t>period</a:t>
            </a:r>
            <a:r>
              <a:rPr lang="it-IT" sz="2400" dirty="0"/>
              <a:t> of time (7 days)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650397-FC6A-C6AC-A0FF-8B5CC4B8FC03}"/>
              </a:ext>
            </a:extLst>
          </p:cNvPr>
          <p:cNvSpPr txBox="1"/>
          <p:nvPr/>
        </p:nvSpPr>
        <p:spPr>
          <a:xfrm>
            <a:off x="9345056" y="2366450"/>
            <a:ext cx="222775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u="sng" dirty="0" err="1"/>
              <a:t>Enhancing</a:t>
            </a:r>
            <a:r>
              <a:rPr lang="it-IT" sz="2400" b="1" u="sng" dirty="0"/>
              <a:t> </a:t>
            </a:r>
            <a:r>
              <a:rPr lang="it-IT" sz="2400" b="1" u="sng" dirty="0" err="1"/>
              <a:t>coral’s</a:t>
            </a:r>
            <a:r>
              <a:rPr lang="it-IT" sz="2400" b="1" u="sng" dirty="0"/>
              <a:t> </a:t>
            </a:r>
          </a:p>
          <a:p>
            <a:r>
              <a:rPr lang="it-IT" sz="2400" b="1" u="sng" dirty="0" err="1"/>
              <a:t>thermal</a:t>
            </a:r>
            <a:r>
              <a:rPr lang="it-IT" sz="2400" b="1" u="sng" dirty="0"/>
              <a:t> resilience</a:t>
            </a:r>
            <a:endParaRPr lang="it-IT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E0644-074E-36EC-711B-E226A4DA7A48}"/>
              </a:ext>
            </a:extLst>
          </p:cNvPr>
          <p:cNvSpPr txBox="1"/>
          <p:nvPr/>
        </p:nvSpPr>
        <p:spPr>
          <a:xfrm>
            <a:off x="3636701" y="6475612"/>
            <a:ext cx="4815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© CATHERINE DELPHIA; ADAPTED FROM </a:t>
            </a:r>
            <a:r>
              <a:rPr lang="en-US" sz="1200" b="0" i="1" dirty="0">
                <a:solidFill>
                  <a:srgbClr val="4D98ED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hlinkClick r:id="rId4"/>
              </a:rPr>
              <a:t>TRENDS ECOL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, 36:1011–23, 2021</a:t>
            </a:r>
            <a:endParaRPr 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A5E2D5-CD3C-DC13-7897-160D8C83B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646" y="1137108"/>
            <a:ext cx="5329673" cy="532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5">
            <a:extLst>
              <a:ext uri="{FF2B5EF4-FFF2-40B4-BE49-F238E27FC236}">
                <a16:creationId xmlns:a16="http://schemas.microsoft.com/office/drawing/2014/main" id="{18524C02-BCD3-774E-A2F1-4BED9AECF9E0}"/>
              </a:ext>
            </a:extLst>
          </p:cNvPr>
          <p:cNvSpPr txBox="1"/>
          <p:nvPr/>
        </p:nvSpPr>
        <p:spPr>
          <a:xfrm>
            <a:off x="3288124" y="1978014"/>
            <a:ext cx="5406716" cy="3647860"/>
          </a:xfrm>
          <a:custGeom>
            <a:avLst/>
            <a:gdLst>
              <a:gd name="connsiteX0" fmla="*/ 0 w 5406716"/>
              <a:gd name="connsiteY0" fmla="*/ 0 h 3647860"/>
              <a:gd name="connsiteX1" fmla="*/ 5406716 w 5406716"/>
              <a:gd name="connsiteY1" fmla="*/ 0 h 3647860"/>
              <a:gd name="connsiteX2" fmla="*/ 5406716 w 5406716"/>
              <a:gd name="connsiteY2" fmla="*/ 3647860 h 3647860"/>
              <a:gd name="connsiteX3" fmla="*/ 0 w 5406716"/>
              <a:gd name="connsiteY3" fmla="*/ 3647860 h 3647860"/>
              <a:gd name="connsiteX4" fmla="*/ 0 w 5406716"/>
              <a:gd name="connsiteY4" fmla="*/ 0 h 364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6716" h="3647860" fill="none" extrusionOk="0">
                <a:moveTo>
                  <a:pt x="0" y="0"/>
                </a:moveTo>
                <a:cubicBezTo>
                  <a:pt x="1162013" y="-33775"/>
                  <a:pt x="4405257" y="138873"/>
                  <a:pt x="5406716" y="0"/>
                </a:cubicBezTo>
                <a:cubicBezTo>
                  <a:pt x="5332945" y="1127699"/>
                  <a:pt x="5250833" y="2612827"/>
                  <a:pt x="5406716" y="3647860"/>
                </a:cubicBezTo>
                <a:cubicBezTo>
                  <a:pt x="4698411" y="3510530"/>
                  <a:pt x="1428971" y="3510004"/>
                  <a:pt x="0" y="3647860"/>
                </a:cubicBezTo>
                <a:cubicBezTo>
                  <a:pt x="152408" y="2977285"/>
                  <a:pt x="73868" y="525781"/>
                  <a:pt x="0" y="0"/>
                </a:cubicBezTo>
                <a:close/>
              </a:path>
              <a:path w="5406716" h="3647860" stroke="0" extrusionOk="0">
                <a:moveTo>
                  <a:pt x="0" y="0"/>
                </a:moveTo>
                <a:cubicBezTo>
                  <a:pt x="1502957" y="-101487"/>
                  <a:pt x="3037316" y="-162162"/>
                  <a:pt x="5406716" y="0"/>
                </a:cubicBezTo>
                <a:cubicBezTo>
                  <a:pt x="5467429" y="1243496"/>
                  <a:pt x="5345644" y="3066253"/>
                  <a:pt x="5406716" y="3647860"/>
                </a:cubicBezTo>
                <a:cubicBezTo>
                  <a:pt x="2797821" y="3697925"/>
                  <a:pt x="729547" y="3489411"/>
                  <a:pt x="0" y="3647860"/>
                </a:cubicBezTo>
                <a:cubicBezTo>
                  <a:pt x="-24452" y="2123724"/>
                  <a:pt x="-67663" y="1308917"/>
                  <a:pt x="0" y="0"/>
                </a:cubicBezTo>
                <a:close/>
              </a:path>
            </a:pathLst>
          </a:custGeom>
          <a:ln w="57150">
            <a:solidFill>
              <a:srgbClr val="294B80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94B80"/>
                </a:solidFill>
              </a:rPr>
              <a:t>AIM OF THE STUDY</a:t>
            </a:r>
          </a:p>
          <a:p>
            <a:pPr algn="ctr"/>
            <a:endParaRPr lang="it-IT" sz="2800" dirty="0">
              <a:solidFill>
                <a:srgbClr val="294B80"/>
              </a:solidFill>
            </a:endParaRPr>
          </a:p>
          <a:p>
            <a:pPr algn="ctr"/>
            <a:r>
              <a:rPr lang="en-US" sz="2800" dirty="0">
                <a:solidFill>
                  <a:srgbClr val="294B80"/>
                </a:solidFill>
              </a:rPr>
              <a:t>Investigate chlorophyll a and c2 concentrations and antioxidant enzymes activity of thermally preconditioned </a:t>
            </a:r>
            <a:r>
              <a:rPr lang="en-US" sz="2800" i="1" dirty="0">
                <a:solidFill>
                  <a:srgbClr val="294B80"/>
                </a:solidFill>
              </a:rPr>
              <a:t>Pocillopora damicornis </a:t>
            </a:r>
            <a:r>
              <a:rPr lang="en-US" sz="2800" dirty="0">
                <a:solidFill>
                  <a:srgbClr val="294B80"/>
                </a:solidFill>
              </a:rPr>
              <a:t>and </a:t>
            </a:r>
            <a:r>
              <a:rPr lang="en-US" sz="2800" i="1" dirty="0">
                <a:solidFill>
                  <a:srgbClr val="294B80"/>
                </a:solidFill>
              </a:rPr>
              <a:t>Stylophora pistillata</a:t>
            </a:r>
            <a:r>
              <a:rPr lang="en-US" sz="2800" dirty="0">
                <a:solidFill>
                  <a:srgbClr val="294B80"/>
                </a:solidFill>
              </a:rPr>
              <a:t>.</a:t>
            </a:r>
            <a:endParaRPr lang="it-IT" sz="2800" dirty="0">
              <a:solidFill>
                <a:srgbClr val="294B80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50CBE40-6D7B-60D8-F838-93E65962A88C}"/>
              </a:ext>
            </a:extLst>
          </p:cNvPr>
          <p:cNvGrpSpPr/>
          <p:nvPr/>
        </p:nvGrpSpPr>
        <p:grpSpPr>
          <a:xfrm>
            <a:off x="8963492" y="2483175"/>
            <a:ext cx="2803845" cy="2701352"/>
            <a:chOff x="9061562" y="1791651"/>
            <a:chExt cx="2803845" cy="270135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267D11-C732-0F50-5F58-34636A2BA6B0}"/>
                </a:ext>
              </a:extLst>
            </p:cNvPr>
            <p:cNvSpPr txBox="1"/>
            <p:nvPr/>
          </p:nvSpPr>
          <p:spPr>
            <a:xfrm>
              <a:off x="9261325" y="4154449"/>
              <a:ext cx="237118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b="1" i="1" dirty="0"/>
                <a:t>Pocillopora damicornis</a:t>
              </a:r>
            </a:p>
          </p:txBody>
        </p:sp>
        <p:pic>
          <p:nvPicPr>
            <p:cNvPr id="2050" name="Picture 2" descr="pocillopora damicornis">
              <a:extLst>
                <a:ext uri="{FF2B5EF4-FFF2-40B4-BE49-F238E27FC236}">
                  <a16:creationId xmlns:a16="http://schemas.microsoft.com/office/drawing/2014/main" id="{409A7F64-EE98-3A1E-6382-919CF10B43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97" b="10388"/>
            <a:stretch/>
          </p:blipFill>
          <p:spPr bwMode="auto">
            <a:xfrm>
              <a:off x="9061562" y="1791651"/>
              <a:ext cx="2803845" cy="2383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1E64575-FEE1-C88D-DEE7-26431BAC8FE9}"/>
              </a:ext>
            </a:extLst>
          </p:cNvPr>
          <p:cNvSpPr txBox="1"/>
          <p:nvPr/>
        </p:nvSpPr>
        <p:spPr>
          <a:xfrm>
            <a:off x="9791136" y="6498695"/>
            <a:ext cx="250563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https://www.h2oacquari.it/h2o/93-coralli-sps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D9789F-D9BA-5AC1-2D1C-5826BBD458BD}"/>
              </a:ext>
            </a:extLst>
          </p:cNvPr>
          <p:cNvGrpSpPr/>
          <p:nvPr/>
        </p:nvGrpSpPr>
        <p:grpSpPr>
          <a:xfrm>
            <a:off x="226347" y="2250084"/>
            <a:ext cx="2853786" cy="3103720"/>
            <a:chOff x="289499" y="1458497"/>
            <a:chExt cx="2853786" cy="3103720"/>
          </a:xfrm>
        </p:grpSpPr>
        <p:pic>
          <p:nvPicPr>
            <p:cNvPr id="25" name="Picture 24" descr="A close-up of a sea creature&#10;&#10;Description automatically generated">
              <a:extLst>
                <a:ext uri="{FF2B5EF4-FFF2-40B4-BE49-F238E27FC236}">
                  <a16:creationId xmlns:a16="http://schemas.microsoft.com/office/drawing/2014/main" id="{BC4A326B-EC1F-2530-BB7B-ACDB8801F0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29"/>
            <a:stretch/>
          </p:blipFill>
          <p:spPr>
            <a:xfrm rot="16200000">
              <a:off x="333809" y="1414187"/>
              <a:ext cx="2765165" cy="285378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1885E4-4FDD-881D-C2B0-1BE19B32F038}"/>
                </a:ext>
              </a:extLst>
            </p:cNvPr>
            <p:cNvSpPr txBox="1"/>
            <p:nvPr/>
          </p:nvSpPr>
          <p:spPr>
            <a:xfrm>
              <a:off x="559495" y="4223663"/>
              <a:ext cx="208892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b="1" i="1" dirty="0"/>
                <a:t>Stylophora pistillata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489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555D24-926B-9C4E-255A-2B209E99E707}"/>
              </a:ext>
            </a:extLst>
          </p:cNvPr>
          <p:cNvSpPr txBox="1"/>
          <p:nvPr/>
        </p:nvSpPr>
        <p:spPr>
          <a:xfrm>
            <a:off x="4732059" y="289427"/>
            <a:ext cx="2727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Methodology</a:t>
            </a:r>
          </a:p>
        </p:txBody>
      </p:sp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895" y="-212463"/>
            <a:ext cx="3129773" cy="132315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8F137C-696A-E680-A5AF-BA9393610524}"/>
              </a:ext>
            </a:extLst>
          </p:cNvPr>
          <p:cNvSpPr txBox="1"/>
          <p:nvPr/>
        </p:nvSpPr>
        <p:spPr>
          <a:xfrm>
            <a:off x="2095959" y="5986973"/>
            <a:ext cx="556214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4 samplings (</a:t>
            </a:r>
            <a:r>
              <a:rPr lang="it-IT" sz="2400" b="1" dirty="0">
                <a:solidFill>
                  <a:schemeClr val="accent1"/>
                </a:solidFill>
              </a:rPr>
              <a:t>No stress</a:t>
            </a:r>
            <a:r>
              <a:rPr lang="it-IT" sz="2400" b="1" dirty="0"/>
              <a:t>, </a:t>
            </a:r>
            <a:r>
              <a:rPr lang="it-IT" sz="2400" b="1" dirty="0">
                <a:solidFill>
                  <a:srgbClr val="FFC000"/>
                </a:solidFill>
              </a:rPr>
              <a:t>24h</a:t>
            </a:r>
            <a:r>
              <a:rPr lang="it-IT" sz="2400" b="1" dirty="0"/>
              <a:t>, 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72h</a:t>
            </a:r>
            <a:r>
              <a:rPr lang="it-IT" sz="2400" b="1" dirty="0"/>
              <a:t>,</a:t>
            </a:r>
            <a:r>
              <a:rPr lang="it-IT" sz="2400" b="1" dirty="0">
                <a:solidFill>
                  <a:srgbClr val="FF0000"/>
                </a:solidFill>
              </a:rPr>
              <a:t> 240h</a:t>
            </a:r>
            <a:r>
              <a:rPr lang="it-IT" sz="2400" dirty="0"/>
              <a:t>)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278860" y="4638529"/>
            <a:ext cx="1440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298 Kmq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1883F10-9147-33C1-C871-21FB111CE129}"/>
              </a:ext>
            </a:extLst>
          </p:cNvPr>
          <p:cNvSpPr txBox="1"/>
          <p:nvPr/>
        </p:nvSpPr>
        <p:spPr>
          <a:xfrm>
            <a:off x="129910" y="1381452"/>
            <a:ext cx="34772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Control (C)</a:t>
            </a:r>
            <a:endParaRPr lang="it-IT" sz="2400" dirty="0"/>
          </a:p>
          <a:p>
            <a:r>
              <a:rPr lang="it-IT" sz="2400" dirty="0"/>
              <a:t>25°C Constant temperature </a:t>
            </a:r>
            <a:r>
              <a:rPr lang="it-IT" sz="2400" dirty="0" err="1"/>
              <a:t>throughout</a:t>
            </a:r>
            <a:r>
              <a:rPr lang="it-IT" sz="2400" dirty="0"/>
              <a:t> the </a:t>
            </a:r>
            <a:r>
              <a:rPr lang="it-IT" sz="2400" dirty="0" err="1"/>
              <a:t>entire</a:t>
            </a:r>
            <a:r>
              <a:rPr lang="it-IT" sz="2400" dirty="0"/>
              <a:t> </a:t>
            </a:r>
            <a:r>
              <a:rPr lang="it-IT" sz="2400" dirty="0" err="1"/>
              <a:t>experiment</a:t>
            </a:r>
            <a:r>
              <a:rPr lang="it-IT" sz="2400" dirty="0"/>
              <a:t> </a:t>
            </a:r>
          </a:p>
        </p:txBody>
      </p:sp>
      <p:sp>
        <p:nvSpPr>
          <p:cNvPr id="18" name="CasellaDiTesto 4">
            <a:extLst>
              <a:ext uri="{FF2B5EF4-FFF2-40B4-BE49-F238E27FC236}">
                <a16:creationId xmlns:a16="http://schemas.microsoft.com/office/drawing/2014/main" id="{64310D45-5BBD-3CFB-82A5-5BA483133987}"/>
              </a:ext>
            </a:extLst>
          </p:cNvPr>
          <p:cNvSpPr txBox="1"/>
          <p:nvPr/>
        </p:nvSpPr>
        <p:spPr>
          <a:xfrm>
            <a:off x="129910" y="2969808"/>
            <a:ext cx="3997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Non </a:t>
            </a:r>
            <a:r>
              <a:rPr lang="it-IT" sz="2400" b="1" dirty="0" err="1"/>
              <a:t>Preconditioning</a:t>
            </a:r>
            <a:r>
              <a:rPr lang="it-IT" sz="2400" b="1" dirty="0"/>
              <a:t>(NPC)</a:t>
            </a:r>
          </a:p>
          <a:p>
            <a:r>
              <a:rPr lang="it-IT" sz="2400" dirty="0"/>
              <a:t>T° max 31°C</a:t>
            </a:r>
          </a:p>
          <a:p>
            <a:r>
              <a:rPr lang="it-IT" sz="2400" dirty="0"/>
              <a:t>Bleaching </a:t>
            </a:r>
            <a:r>
              <a:rPr lang="it-IT" sz="2400" dirty="0" err="1"/>
              <a:t>conditions</a:t>
            </a:r>
            <a:r>
              <a:rPr lang="it-IT" sz="2400" dirty="0"/>
              <a:t> </a:t>
            </a:r>
            <a:r>
              <a:rPr lang="it-IT" sz="2400" dirty="0" err="1"/>
              <a:t>simulation</a:t>
            </a:r>
            <a:endParaRPr lang="it-IT" sz="2400" dirty="0"/>
          </a:p>
        </p:txBody>
      </p:sp>
      <p:sp>
        <p:nvSpPr>
          <p:cNvPr id="19" name="CasellaDiTesto 4">
            <a:extLst>
              <a:ext uri="{FF2B5EF4-FFF2-40B4-BE49-F238E27FC236}">
                <a16:creationId xmlns:a16="http://schemas.microsoft.com/office/drawing/2014/main" id="{B7A414F2-427A-81F1-D54D-F9876BE5B99A}"/>
              </a:ext>
            </a:extLst>
          </p:cNvPr>
          <p:cNvSpPr txBox="1"/>
          <p:nvPr/>
        </p:nvSpPr>
        <p:spPr>
          <a:xfrm>
            <a:off x="176321" y="4624841"/>
            <a:ext cx="3455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Preconditioning</a:t>
            </a:r>
            <a:r>
              <a:rPr lang="it-IT" sz="2400" b="1" dirty="0"/>
              <a:t> (PC)</a:t>
            </a:r>
            <a:endParaRPr lang="it-IT" sz="2400" dirty="0"/>
          </a:p>
          <a:p>
            <a:r>
              <a:rPr lang="it-IT" sz="2400" dirty="0"/>
              <a:t>7 days at 28°C, </a:t>
            </a:r>
            <a:r>
              <a:rPr lang="it-IT" sz="2400" dirty="0" err="1"/>
              <a:t>increase</a:t>
            </a:r>
            <a:r>
              <a:rPr lang="it-IT" sz="2400" dirty="0"/>
              <a:t> </a:t>
            </a:r>
            <a:r>
              <a:rPr lang="it-IT" sz="2400" dirty="0" err="1"/>
              <a:t>decrease</a:t>
            </a:r>
            <a:r>
              <a:rPr lang="it-IT" sz="2400" dirty="0"/>
              <a:t> ratio 1°C/day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63A712F-77A0-5195-277C-65E42F211482}"/>
              </a:ext>
            </a:extLst>
          </p:cNvPr>
          <p:cNvGrpSpPr/>
          <p:nvPr/>
        </p:nvGrpSpPr>
        <p:grpSpPr>
          <a:xfrm>
            <a:off x="3827248" y="2354843"/>
            <a:ext cx="4122000" cy="2452963"/>
            <a:chOff x="3575351" y="2076169"/>
            <a:chExt cx="5313289" cy="284101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C4B67D-2280-2ABD-2FD9-86A12C01A13A}"/>
                </a:ext>
              </a:extLst>
            </p:cNvPr>
            <p:cNvGrpSpPr/>
            <p:nvPr/>
          </p:nvGrpSpPr>
          <p:grpSpPr>
            <a:xfrm>
              <a:off x="3575351" y="2076169"/>
              <a:ext cx="5313289" cy="2841017"/>
              <a:chOff x="5205997" y="2962941"/>
              <a:chExt cx="3886245" cy="193928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930EB0C-076F-AFAC-8C70-1FD8A8BF2B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205997" y="2962941"/>
                <a:ext cx="3886245" cy="19392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FC569C-CD76-2641-8E71-2502E295E206}"/>
                  </a:ext>
                </a:extLst>
              </p:cNvPr>
              <p:cNvSpPr txBox="1"/>
              <p:nvPr/>
            </p:nvSpPr>
            <p:spPr>
              <a:xfrm>
                <a:off x="5615104" y="3200623"/>
                <a:ext cx="1524000" cy="252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NPC</a:t>
                </a:r>
                <a:endParaRPr lang="en-US" dirty="0"/>
              </a:p>
            </p:txBody>
          </p: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B985E6E-B0EE-D8B6-0E3F-BD2AD42C878A}"/>
                </a:ext>
              </a:extLst>
            </p:cNvPr>
            <p:cNvCxnSpPr>
              <a:cxnSpLocks/>
            </p:cNvCxnSpPr>
            <p:nvPr/>
          </p:nvCxnSpPr>
          <p:spPr>
            <a:xfrm>
              <a:off x="6946276" y="3876260"/>
              <a:ext cx="0" cy="4484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DA03498-7158-7102-14E1-B30CA9302FBB}"/>
                </a:ext>
              </a:extLst>
            </p:cNvPr>
            <p:cNvCxnSpPr>
              <a:cxnSpLocks/>
            </p:cNvCxnSpPr>
            <p:nvPr/>
          </p:nvCxnSpPr>
          <p:spPr>
            <a:xfrm>
              <a:off x="7794420" y="2490662"/>
              <a:ext cx="0" cy="425754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8992DCF-D0CF-81C3-585D-6FCCC57EA144}"/>
                </a:ext>
              </a:extLst>
            </p:cNvPr>
            <p:cNvCxnSpPr>
              <a:cxnSpLocks/>
            </p:cNvCxnSpPr>
            <p:nvPr/>
          </p:nvCxnSpPr>
          <p:spPr>
            <a:xfrm>
              <a:off x="8073256" y="2490661"/>
              <a:ext cx="0" cy="429241"/>
            </a:xfrm>
            <a:prstGeom prst="straightConnector1">
              <a:avLst/>
            </a:prstGeom>
            <a:ln w="571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4590280-4B64-98BB-E937-A966A6882300}"/>
                </a:ext>
              </a:extLst>
            </p:cNvPr>
            <p:cNvCxnSpPr>
              <a:cxnSpLocks/>
            </p:cNvCxnSpPr>
            <p:nvPr/>
          </p:nvCxnSpPr>
          <p:spPr>
            <a:xfrm>
              <a:off x="8668918" y="2490661"/>
              <a:ext cx="0" cy="43109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648F61-C5F0-C081-BA91-3029F5BF191E}"/>
              </a:ext>
            </a:extLst>
          </p:cNvPr>
          <p:cNvGrpSpPr/>
          <p:nvPr/>
        </p:nvGrpSpPr>
        <p:grpSpPr>
          <a:xfrm>
            <a:off x="7929988" y="4104655"/>
            <a:ext cx="4122000" cy="2524853"/>
            <a:chOff x="5228347" y="4876477"/>
            <a:chExt cx="3886244" cy="19392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852490-A825-C397-4090-31C53DF93B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28347" y="4876477"/>
              <a:ext cx="3886244" cy="1939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743DBA-8852-2DFF-1A1E-8D3BB170C56F}"/>
                </a:ext>
              </a:extLst>
            </p:cNvPr>
            <p:cNvSpPr txBox="1"/>
            <p:nvPr/>
          </p:nvSpPr>
          <p:spPr>
            <a:xfrm>
              <a:off x="5615104" y="5008194"/>
              <a:ext cx="2189199" cy="25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Preconditioning</a:t>
              </a:r>
              <a:r>
                <a:rPr lang="it-IT" dirty="0"/>
                <a:t>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276BC2-F1B3-027A-3375-10B9B363F9CC}"/>
              </a:ext>
            </a:extLst>
          </p:cNvPr>
          <p:cNvGrpSpPr/>
          <p:nvPr/>
        </p:nvGrpSpPr>
        <p:grpSpPr>
          <a:xfrm>
            <a:off x="7938956" y="1030818"/>
            <a:ext cx="4123324" cy="2520000"/>
            <a:chOff x="5228346" y="1140609"/>
            <a:chExt cx="3653039" cy="18229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889DE21-9A7F-3AD6-A9BB-591607A07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28346" y="1140609"/>
              <a:ext cx="3653039" cy="182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50CB5E-AFAE-34EE-FB85-C5204DEEEE02}"/>
                </a:ext>
              </a:extLst>
            </p:cNvPr>
            <p:cNvSpPr txBox="1"/>
            <p:nvPr/>
          </p:nvSpPr>
          <p:spPr>
            <a:xfrm>
              <a:off x="5615104" y="1369870"/>
              <a:ext cx="1524000" cy="23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Control</a:t>
              </a:r>
              <a:endParaRPr lang="en-US" dirty="0"/>
            </a:p>
          </p:txBody>
        </p:sp>
      </p:grpSp>
      <p:pic>
        <p:nvPicPr>
          <p:cNvPr id="74" name="Picture 73" descr="A wall with orange leaves&#10;&#10;Description automatically generated">
            <a:extLst>
              <a:ext uri="{FF2B5EF4-FFF2-40B4-BE49-F238E27FC236}">
                <a16:creationId xmlns:a16="http://schemas.microsoft.com/office/drawing/2014/main" id="{28DB3B81-20B4-A7C4-268F-3339C760D3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045" y="133221"/>
            <a:ext cx="2330595" cy="1000227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394D6EDC-E3A6-95DE-CAFF-A4CEAFB129D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2898" b="36298"/>
          <a:stretch/>
        </p:blipFill>
        <p:spPr>
          <a:xfrm>
            <a:off x="7530562" y="51501"/>
            <a:ext cx="2105322" cy="854541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25C52F-4141-1FDD-A0E6-70F47D7324E8}"/>
              </a:ext>
            </a:extLst>
          </p:cNvPr>
          <p:cNvCxnSpPr>
            <a:cxnSpLocks/>
          </p:cNvCxnSpPr>
          <p:nvPr/>
        </p:nvCxnSpPr>
        <p:spPr>
          <a:xfrm>
            <a:off x="10507831" y="2673457"/>
            <a:ext cx="0" cy="3871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E6B525-817D-A39E-C73C-A97316215CBD}"/>
              </a:ext>
            </a:extLst>
          </p:cNvPr>
          <p:cNvCxnSpPr>
            <a:cxnSpLocks/>
          </p:cNvCxnSpPr>
          <p:nvPr/>
        </p:nvCxnSpPr>
        <p:spPr>
          <a:xfrm>
            <a:off x="10551473" y="5750753"/>
            <a:ext cx="0" cy="3871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6FB1A25-606F-8D78-771C-C920EDE85A05}"/>
              </a:ext>
            </a:extLst>
          </p:cNvPr>
          <p:cNvCxnSpPr>
            <a:cxnSpLocks/>
          </p:cNvCxnSpPr>
          <p:nvPr/>
        </p:nvCxnSpPr>
        <p:spPr>
          <a:xfrm>
            <a:off x="11245895" y="2693010"/>
            <a:ext cx="0" cy="36760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10815B3-8470-D58F-1A2A-12483881B9D8}"/>
              </a:ext>
            </a:extLst>
          </p:cNvPr>
          <p:cNvCxnSpPr>
            <a:cxnSpLocks/>
          </p:cNvCxnSpPr>
          <p:nvPr/>
        </p:nvCxnSpPr>
        <p:spPr>
          <a:xfrm>
            <a:off x="11245895" y="4479541"/>
            <a:ext cx="0" cy="36760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9F73D84-4443-C58C-0FA4-2F545C2F4BFA}"/>
              </a:ext>
            </a:extLst>
          </p:cNvPr>
          <p:cNvCxnSpPr>
            <a:cxnSpLocks/>
          </p:cNvCxnSpPr>
          <p:nvPr/>
        </p:nvCxnSpPr>
        <p:spPr>
          <a:xfrm>
            <a:off x="11449043" y="4479541"/>
            <a:ext cx="0" cy="37061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B45787-051B-D3C5-F676-507096A153E3}"/>
              </a:ext>
            </a:extLst>
          </p:cNvPr>
          <p:cNvCxnSpPr>
            <a:cxnSpLocks/>
          </p:cNvCxnSpPr>
          <p:nvPr/>
        </p:nvCxnSpPr>
        <p:spPr>
          <a:xfrm>
            <a:off x="11428505" y="2673457"/>
            <a:ext cx="0" cy="37061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14EC736-5777-3763-FE26-698E66DD7AA0}"/>
              </a:ext>
            </a:extLst>
          </p:cNvPr>
          <p:cNvCxnSpPr>
            <a:cxnSpLocks/>
          </p:cNvCxnSpPr>
          <p:nvPr/>
        </p:nvCxnSpPr>
        <p:spPr>
          <a:xfrm>
            <a:off x="11914965" y="4479541"/>
            <a:ext cx="0" cy="37220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A1C64B1-AE09-7179-DD3D-91987F4207ED}"/>
              </a:ext>
            </a:extLst>
          </p:cNvPr>
          <p:cNvCxnSpPr>
            <a:cxnSpLocks/>
          </p:cNvCxnSpPr>
          <p:nvPr/>
        </p:nvCxnSpPr>
        <p:spPr>
          <a:xfrm>
            <a:off x="11914965" y="2693010"/>
            <a:ext cx="0" cy="37220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31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555D24-926B-9C4E-255A-2B209E99E707}"/>
              </a:ext>
            </a:extLst>
          </p:cNvPr>
          <p:cNvSpPr txBox="1"/>
          <p:nvPr/>
        </p:nvSpPr>
        <p:spPr>
          <a:xfrm>
            <a:off x="5287739" y="98580"/>
            <a:ext cx="1616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prstClr val="black"/>
                </a:solidFill>
                <a:latin typeface="Aptos" panose="02110004020202020204"/>
              </a:rPr>
              <a:t>Results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895" y="-212463"/>
            <a:ext cx="3129773" cy="132315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FE93BAD-8FF3-728E-D575-D5F8B36A9AB6}"/>
              </a:ext>
            </a:extLst>
          </p:cNvPr>
          <p:cNvSpPr txBox="1"/>
          <p:nvPr/>
        </p:nvSpPr>
        <p:spPr>
          <a:xfrm>
            <a:off x="3319910" y="676290"/>
            <a:ext cx="5400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CHLOROPHYLL a &amp; CHLOROPHYLL c2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3D16EBF-9C60-89C5-2A9F-F489EEBDCB2D}"/>
              </a:ext>
            </a:extLst>
          </p:cNvPr>
          <p:cNvGrpSpPr/>
          <p:nvPr/>
        </p:nvGrpSpPr>
        <p:grpSpPr>
          <a:xfrm>
            <a:off x="190054" y="1742179"/>
            <a:ext cx="3307526" cy="4553478"/>
            <a:chOff x="190054" y="1742179"/>
            <a:chExt cx="3770253" cy="3472875"/>
          </a:xfrm>
        </p:grpSpPr>
        <p:sp>
          <p:nvSpPr>
            <p:cNvPr id="5" name="CasellaDiTesto 6">
              <a:extLst>
                <a:ext uri="{FF2B5EF4-FFF2-40B4-BE49-F238E27FC236}">
                  <a16:creationId xmlns:a16="http://schemas.microsoft.com/office/drawing/2014/main" id="{0323AA99-30CE-DDF6-C1D6-A7B32C648BD3}"/>
                </a:ext>
              </a:extLst>
            </p:cNvPr>
            <p:cNvSpPr txBox="1"/>
            <p:nvPr/>
          </p:nvSpPr>
          <p:spPr>
            <a:xfrm>
              <a:off x="190054" y="3736211"/>
              <a:ext cx="3639961" cy="1478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err="1"/>
                <a:t>Preconditioned</a:t>
              </a:r>
              <a:r>
                <a:rPr lang="it-IT" sz="2000" dirty="0"/>
                <a:t> </a:t>
              </a:r>
              <a:r>
                <a:rPr lang="en-US" sz="2000" b="1" i="1" dirty="0"/>
                <a:t>Stylophora pistillata </a:t>
              </a:r>
              <a:r>
                <a:rPr lang="it-IT" sz="2000" dirty="0"/>
                <a:t>, corals </a:t>
              </a:r>
              <a:r>
                <a:rPr lang="it-IT" sz="2000" dirty="0" err="1"/>
                <a:t>maintain</a:t>
              </a:r>
              <a:r>
                <a:rPr lang="it-IT" sz="2000" dirty="0"/>
                <a:t> </a:t>
              </a:r>
              <a:r>
                <a:rPr lang="it-IT" sz="2000" dirty="0" err="1"/>
                <a:t>both</a:t>
              </a:r>
              <a:r>
                <a:rPr lang="it-IT" sz="2000" dirty="0"/>
                <a:t> Chl a and Chl c2 [] up to 72 h, </a:t>
              </a:r>
              <a:r>
                <a:rPr lang="it-IT" sz="2000" dirty="0" err="1"/>
                <a:t>then</a:t>
              </a:r>
              <a:r>
                <a:rPr lang="it-IT" sz="2000" dirty="0"/>
                <a:t> </a:t>
              </a:r>
              <a:r>
                <a:rPr lang="it-IT" sz="2000" dirty="0" err="1"/>
                <a:t>both</a:t>
              </a:r>
              <a:r>
                <a:rPr lang="it-IT" sz="2000" dirty="0"/>
                <a:t> </a:t>
              </a:r>
              <a:r>
                <a:rPr lang="it-IT" sz="2000" dirty="0" err="1"/>
                <a:t>pigments</a:t>
              </a:r>
              <a:r>
                <a:rPr lang="it-IT" sz="2000" dirty="0"/>
                <a:t> </a:t>
              </a:r>
              <a:r>
                <a:rPr lang="it-IT" sz="2000" dirty="0" err="1"/>
                <a:t>decline</a:t>
              </a:r>
              <a:r>
                <a:rPr lang="it-IT" sz="2000" dirty="0"/>
                <a:t> </a:t>
              </a:r>
              <a:r>
                <a:rPr lang="it-IT" sz="2000" dirty="0" err="1"/>
                <a:t>rapidly</a:t>
              </a:r>
              <a:r>
                <a:rPr lang="it-IT" sz="2000" dirty="0"/>
                <a:t> ( p&lt; 0,05)</a:t>
              </a:r>
            </a:p>
          </p:txBody>
        </p:sp>
        <p:sp>
          <p:nvSpPr>
            <p:cNvPr id="31" name="CasellaDiTesto 6">
              <a:extLst>
                <a:ext uri="{FF2B5EF4-FFF2-40B4-BE49-F238E27FC236}">
                  <a16:creationId xmlns:a16="http://schemas.microsoft.com/office/drawing/2014/main" id="{EB641317-C730-05A9-1F16-6D80BEB8CB92}"/>
                </a:ext>
              </a:extLst>
            </p:cNvPr>
            <p:cNvSpPr txBox="1"/>
            <p:nvPr/>
          </p:nvSpPr>
          <p:spPr>
            <a:xfrm>
              <a:off x="190054" y="1742179"/>
              <a:ext cx="3770253" cy="1713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Preconditioned </a:t>
              </a:r>
              <a:r>
                <a:rPr lang="it-IT" sz="2000" b="1" i="1" dirty="0"/>
                <a:t>Pocillopora damicornis </a:t>
              </a:r>
              <a:r>
                <a:rPr lang="en-US" sz="2000" dirty="0"/>
                <a:t>corals maintain their concentration of both pigments. After 72 h, a slight decline occurs, which is not statistically significant.</a:t>
              </a:r>
              <a:endParaRPr lang="it-IT" sz="2000" dirty="0"/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EAA25262-2821-0D3B-690A-1603B6143F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3911" b="57260"/>
          <a:stretch/>
        </p:blipFill>
        <p:spPr>
          <a:xfrm>
            <a:off x="3123896" y="1110696"/>
            <a:ext cx="9399492" cy="5351064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3B8654CA-245B-329A-F0D1-C0704A530AD3}"/>
              </a:ext>
            </a:extLst>
          </p:cNvPr>
          <p:cNvSpPr/>
          <p:nvPr/>
        </p:nvSpPr>
        <p:spPr>
          <a:xfrm>
            <a:off x="6007730" y="1917614"/>
            <a:ext cx="558485" cy="1219286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CACF1FA-5515-0A00-11E2-9225535CE5DE}"/>
              </a:ext>
            </a:extLst>
          </p:cNvPr>
          <p:cNvSpPr/>
          <p:nvPr/>
        </p:nvSpPr>
        <p:spPr>
          <a:xfrm>
            <a:off x="9919015" y="4216400"/>
            <a:ext cx="546100" cy="1263649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B64C144-5091-0E89-887D-F1FC60643DFF}"/>
              </a:ext>
            </a:extLst>
          </p:cNvPr>
          <p:cNvSpPr/>
          <p:nvPr/>
        </p:nvSpPr>
        <p:spPr>
          <a:xfrm>
            <a:off x="6007730" y="4571914"/>
            <a:ext cx="546100" cy="996950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51E987C-6D1A-AB5D-638A-BE3BCB1F0A7D}"/>
              </a:ext>
            </a:extLst>
          </p:cNvPr>
          <p:cNvSpPr/>
          <p:nvPr/>
        </p:nvSpPr>
        <p:spPr>
          <a:xfrm>
            <a:off x="9919014" y="2006514"/>
            <a:ext cx="666435" cy="108585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2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555D24-926B-9C4E-255A-2B209E99E707}"/>
              </a:ext>
            </a:extLst>
          </p:cNvPr>
          <p:cNvSpPr txBox="1"/>
          <p:nvPr/>
        </p:nvSpPr>
        <p:spPr>
          <a:xfrm>
            <a:off x="4902222" y="4020"/>
            <a:ext cx="1592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Results</a:t>
            </a:r>
          </a:p>
        </p:txBody>
      </p:sp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895" y="-212463"/>
            <a:ext cx="3129773" cy="13231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6B0073-3EE8-C5C7-7515-794B47AA220F}"/>
              </a:ext>
            </a:extLst>
          </p:cNvPr>
          <p:cNvSpPr txBox="1"/>
          <p:nvPr/>
        </p:nvSpPr>
        <p:spPr>
          <a:xfrm>
            <a:off x="293054" y="1690062"/>
            <a:ext cx="481234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i="1" dirty="0"/>
              <a:t>Stylophora</a:t>
            </a:r>
            <a:r>
              <a:rPr lang="it-IT" sz="2200" dirty="0"/>
              <a:t> and </a:t>
            </a:r>
            <a:r>
              <a:rPr lang="it-IT" sz="2200" i="1" dirty="0"/>
              <a:t>Pocillopora</a:t>
            </a:r>
            <a:r>
              <a:rPr lang="it-IT" sz="2200" dirty="0"/>
              <a:t> </a:t>
            </a:r>
            <a:r>
              <a:rPr lang="it-IT" sz="2200" dirty="0" err="1"/>
              <a:t>thermally</a:t>
            </a:r>
            <a:r>
              <a:rPr lang="it-IT" sz="2200" dirty="0"/>
              <a:t> </a:t>
            </a:r>
            <a:r>
              <a:rPr lang="it-IT" sz="2200" dirty="0" err="1"/>
              <a:t>preconditioned</a:t>
            </a:r>
            <a:r>
              <a:rPr lang="it-IT" sz="2200" dirty="0"/>
              <a:t> </a:t>
            </a:r>
            <a:r>
              <a:rPr lang="it-IT" sz="2200" dirty="0" err="1"/>
              <a:t>nubbins</a:t>
            </a:r>
            <a:r>
              <a:rPr lang="it-IT" sz="2200" dirty="0"/>
              <a:t> </a:t>
            </a:r>
            <a:r>
              <a:rPr lang="it-IT" sz="2200" b="1" dirty="0" err="1"/>
              <a:t>higher</a:t>
            </a:r>
            <a:r>
              <a:rPr lang="it-IT" sz="2200" b="1" dirty="0"/>
              <a:t> SOD activity </a:t>
            </a:r>
            <a:r>
              <a:rPr lang="it-IT" sz="2200" dirty="0" err="1"/>
              <a:t>compared</a:t>
            </a:r>
            <a:r>
              <a:rPr lang="it-IT" sz="2200" dirty="0"/>
              <a:t> to control and NPC.</a:t>
            </a:r>
          </a:p>
          <a:p>
            <a:endParaRPr lang="it-IT" sz="2200" strike="sngStrike" dirty="0"/>
          </a:p>
          <a:p>
            <a:endParaRPr lang="it-IT" sz="2200" strike="sngStrike" dirty="0"/>
          </a:p>
          <a:p>
            <a:r>
              <a:rPr lang="it-IT" sz="2200" b="1" dirty="0"/>
              <a:t>Up to 72 h</a:t>
            </a:r>
            <a:r>
              <a:rPr lang="it-IT" sz="2200" dirty="0"/>
              <a:t>, </a:t>
            </a:r>
            <a:r>
              <a:rPr lang="it-IT" sz="2200" dirty="0" err="1"/>
              <a:t>all</a:t>
            </a:r>
            <a:r>
              <a:rPr lang="it-IT" sz="2200" dirty="0"/>
              <a:t> </a:t>
            </a:r>
            <a:r>
              <a:rPr lang="it-IT" sz="2200" dirty="0" err="1"/>
              <a:t>three</a:t>
            </a:r>
            <a:r>
              <a:rPr lang="it-IT" sz="2200" dirty="0"/>
              <a:t> </a:t>
            </a:r>
            <a:r>
              <a:rPr lang="it-IT" sz="2200" dirty="0" err="1"/>
              <a:t>enzymes</a:t>
            </a:r>
            <a:r>
              <a:rPr lang="it-IT" sz="2200" dirty="0"/>
              <a:t> show </a:t>
            </a:r>
            <a:r>
              <a:rPr lang="it-IT" sz="2200" dirty="0" err="1"/>
              <a:t>increased</a:t>
            </a:r>
            <a:r>
              <a:rPr lang="it-IT" sz="2200" dirty="0"/>
              <a:t> activity </a:t>
            </a:r>
            <a:r>
              <a:rPr lang="it-IT" sz="2200" dirty="0" err="1"/>
              <a:t>levels</a:t>
            </a:r>
            <a:r>
              <a:rPr lang="it-IT" sz="2200" dirty="0"/>
              <a:t> in PC </a:t>
            </a:r>
            <a:r>
              <a:rPr lang="it-IT" sz="2200" dirty="0" err="1"/>
              <a:t>compared</a:t>
            </a:r>
            <a:r>
              <a:rPr lang="it-IT" sz="2200" dirty="0"/>
              <a:t> to </a:t>
            </a:r>
            <a:r>
              <a:rPr lang="it-IT" sz="2200" dirty="0" err="1"/>
              <a:t>both</a:t>
            </a:r>
            <a:r>
              <a:rPr lang="it-IT" sz="2200" dirty="0"/>
              <a:t> control and NPC corals. </a:t>
            </a:r>
          </a:p>
          <a:p>
            <a:endParaRPr lang="it-IT" sz="2200" dirty="0"/>
          </a:p>
          <a:p>
            <a:r>
              <a:rPr lang="it-IT" sz="2200" b="1" dirty="0"/>
              <a:t>NPC</a:t>
            </a:r>
            <a:r>
              <a:rPr lang="it-IT" sz="2200" dirty="0"/>
              <a:t> </a:t>
            </a:r>
            <a:r>
              <a:rPr lang="it-IT" sz="2200" dirty="0" err="1"/>
              <a:t>nubbins</a:t>
            </a:r>
            <a:r>
              <a:rPr lang="it-IT" sz="2200" dirty="0"/>
              <a:t> </a:t>
            </a:r>
            <a:r>
              <a:rPr lang="it-IT" sz="2200" dirty="0" err="1"/>
              <a:t>decreased</a:t>
            </a:r>
            <a:r>
              <a:rPr lang="it-IT" sz="2200" dirty="0"/>
              <a:t> activity in </a:t>
            </a:r>
            <a:r>
              <a:rPr lang="it-IT" sz="2200" dirty="0" err="1"/>
              <a:t>all</a:t>
            </a:r>
            <a:r>
              <a:rPr lang="it-IT" sz="2200" dirty="0"/>
              <a:t> </a:t>
            </a:r>
            <a:r>
              <a:rPr lang="it-IT" sz="2200" dirty="0" err="1"/>
              <a:t>antioxidant</a:t>
            </a:r>
            <a:r>
              <a:rPr lang="it-IT" sz="2200" dirty="0"/>
              <a:t> </a:t>
            </a:r>
            <a:r>
              <a:rPr lang="it-IT" sz="2200" dirty="0" err="1"/>
              <a:t>enzymes</a:t>
            </a:r>
            <a:r>
              <a:rPr lang="it-IT" sz="2200" dirty="0"/>
              <a:t> </a:t>
            </a:r>
            <a:r>
              <a:rPr lang="it-IT" sz="2200" b="1" dirty="0"/>
              <a:t>after 72 h</a:t>
            </a:r>
            <a:endParaRPr lang="en-US" sz="2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E27DB-44BB-AE9D-961D-37FDE67049E7}"/>
              </a:ext>
            </a:extLst>
          </p:cNvPr>
          <p:cNvSpPr txBox="1"/>
          <p:nvPr/>
        </p:nvSpPr>
        <p:spPr>
          <a:xfrm>
            <a:off x="4193195" y="413068"/>
            <a:ext cx="2868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err="1"/>
              <a:t>Antioxidant</a:t>
            </a:r>
            <a:r>
              <a:rPr lang="it-IT" sz="2400" b="1" i="1" dirty="0"/>
              <a:t> activity</a:t>
            </a:r>
            <a:endParaRPr lang="en-US" sz="2400" b="1" i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92361C-3584-C117-E742-10DE212F677D}"/>
              </a:ext>
            </a:extLst>
          </p:cNvPr>
          <p:cNvGrpSpPr/>
          <p:nvPr/>
        </p:nvGrpSpPr>
        <p:grpSpPr>
          <a:xfrm>
            <a:off x="5735799" y="785542"/>
            <a:ext cx="6288561" cy="5932081"/>
            <a:chOff x="5735799" y="785542"/>
            <a:chExt cx="6288561" cy="5932081"/>
          </a:xfrm>
        </p:grpSpPr>
        <p:pic>
          <p:nvPicPr>
            <p:cNvPr id="14" name="Picture 13" descr="A graph of different types of stress&#10;&#10;Description automatically generated with medium confidence">
              <a:extLst>
                <a:ext uri="{FF2B5EF4-FFF2-40B4-BE49-F238E27FC236}">
                  <a16:creationId xmlns:a16="http://schemas.microsoft.com/office/drawing/2014/main" id="{44E918BE-E103-20F8-86AC-89163FF6F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65" t="6996" r="26669" b="90179"/>
            <a:stretch/>
          </p:blipFill>
          <p:spPr>
            <a:xfrm>
              <a:off x="6494763" y="785542"/>
              <a:ext cx="3211200" cy="267966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C38C50BF-8CB4-AF4C-F5E1-FFA2359DEA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18402" t="12397" r="16119" b="38406"/>
            <a:stretch/>
          </p:blipFill>
          <p:spPr>
            <a:xfrm>
              <a:off x="5735799" y="1056240"/>
              <a:ext cx="5156927" cy="5479876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AAA0D64F-FE2D-F37C-848F-337998DB60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36340" t="62454" r="40241" b="34508"/>
            <a:stretch/>
          </p:blipFill>
          <p:spPr>
            <a:xfrm>
              <a:off x="7495393" y="6466840"/>
              <a:ext cx="1367244" cy="250783"/>
            </a:xfrm>
            <a:prstGeom prst="rect">
              <a:avLst/>
            </a:prstGeom>
          </p:spPr>
        </p:pic>
        <p:pic>
          <p:nvPicPr>
            <p:cNvPr id="16" name="Picture 15" descr="A graph of different types of stress&#10;&#10;Description automatically generated with medium confidence">
              <a:extLst>
                <a:ext uri="{FF2B5EF4-FFF2-40B4-BE49-F238E27FC236}">
                  <a16:creationId xmlns:a16="http://schemas.microsoft.com/office/drawing/2014/main" id="{994EC6E8-CA6D-81FB-0A21-061093BD8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87" t="63111" r="17941" b="29111"/>
            <a:stretch/>
          </p:blipFill>
          <p:spPr>
            <a:xfrm>
              <a:off x="10721340" y="2943833"/>
              <a:ext cx="1303020" cy="970334"/>
            </a:xfrm>
            <a:prstGeom prst="rect">
              <a:avLst/>
            </a:prstGeom>
          </p:spPr>
        </p:pic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66325F26-DF3B-20C7-214A-E9E7E6F1ACDF}"/>
              </a:ext>
            </a:extLst>
          </p:cNvPr>
          <p:cNvSpPr/>
          <p:nvPr/>
        </p:nvSpPr>
        <p:spPr>
          <a:xfrm>
            <a:off x="7061487" y="1371600"/>
            <a:ext cx="1066513" cy="771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1D79123-E2D4-ACB0-1907-E23D95B98356}"/>
              </a:ext>
            </a:extLst>
          </p:cNvPr>
          <p:cNvSpPr/>
          <p:nvPr/>
        </p:nvSpPr>
        <p:spPr>
          <a:xfrm>
            <a:off x="6962136" y="4605076"/>
            <a:ext cx="1066513" cy="771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CBA83D4-D863-0572-D42C-28A00D739422}"/>
              </a:ext>
            </a:extLst>
          </p:cNvPr>
          <p:cNvSpPr/>
          <p:nvPr/>
        </p:nvSpPr>
        <p:spPr>
          <a:xfrm>
            <a:off x="9277895" y="2974045"/>
            <a:ext cx="1066513" cy="771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AE794B1-3D39-E578-419E-61D91A5BA696}"/>
              </a:ext>
            </a:extLst>
          </p:cNvPr>
          <p:cNvSpPr/>
          <p:nvPr/>
        </p:nvSpPr>
        <p:spPr>
          <a:xfrm>
            <a:off x="9172706" y="995035"/>
            <a:ext cx="1066513" cy="771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5BB9C77-3A50-EEAE-B54B-745575C9F7E0}"/>
              </a:ext>
            </a:extLst>
          </p:cNvPr>
          <p:cNvSpPr/>
          <p:nvPr/>
        </p:nvSpPr>
        <p:spPr>
          <a:xfrm>
            <a:off x="7025770" y="2915996"/>
            <a:ext cx="1066513" cy="771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04223BE-7D28-CA46-03C4-AA27E7E3D664}"/>
              </a:ext>
            </a:extLst>
          </p:cNvPr>
          <p:cNvSpPr/>
          <p:nvPr/>
        </p:nvSpPr>
        <p:spPr>
          <a:xfrm>
            <a:off x="9232896" y="5801759"/>
            <a:ext cx="1066513" cy="4471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8744BF2-60D8-607D-16A9-E0EC0B45A41A}"/>
              </a:ext>
            </a:extLst>
          </p:cNvPr>
          <p:cNvSpPr/>
          <p:nvPr/>
        </p:nvSpPr>
        <p:spPr>
          <a:xfrm>
            <a:off x="6962136" y="2064289"/>
            <a:ext cx="1066513" cy="47740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CA44D1B-106A-498C-9397-44EC87CDF27F}"/>
              </a:ext>
            </a:extLst>
          </p:cNvPr>
          <p:cNvSpPr/>
          <p:nvPr/>
        </p:nvSpPr>
        <p:spPr>
          <a:xfrm rot="3689834">
            <a:off x="9208878" y="1832564"/>
            <a:ext cx="1066513" cy="47740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107412-E968-DE74-2F55-A5C8FE81B045}"/>
              </a:ext>
            </a:extLst>
          </p:cNvPr>
          <p:cNvSpPr/>
          <p:nvPr/>
        </p:nvSpPr>
        <p:spPr>
          <a:xfrm rot="2701141">
            <a:off x="6983730" y="3525682"/>
            <a:ext cx="1287775" cy="55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10667C4-4137-F673-C6E5-4C6F1E6E00E9}"/>
              </a:ext>
            </a:extLst>
          </p:cNvPr>
          <p:cNvSpPr/>
          <p:nvPr/>
        </p:nvSpPr>
        <p:spPr>
          <a:xfrm rot="2838555">
            <a:off x="9140538" y="3478076"/>
            <a:ext cx="1344576" cy="57451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D749B17-CA38-948C-67B8-5E9052D65795}"/>
              </a:ext>
            </a:extLst>
          </p:cNvPr>
          <p:cNvSpPr/>
          <p:nvPr/>
        </p:nvSpPr>
        <p:spPr>
          <a:xfrm>
            <a:off x="6941005" y="5659979"/>
            <a:ext cx="1066513" cy="47740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FAA64E4-6029-8FCE-5A57-7A0602B53C7C}"/>
              </a:ext>
            </a:extLst>
          </p:cNvPr>
          <p:cNvSpPr/>
          <p:nvPr/>
        </p:nvSpPr>
        <p:spPr>
          <a:xfrm>
            <a:off x="9232895" y="6070614"/>
            <a:ext cx="1066513" cy="47740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0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555D24-926B-9C4E-255A-2B209E99E707}"/>
              </a:ext>
            </a:extLst>
          </p:cNvPr>
          <p:cNvSpPr txBox="1"/>
          <p:nvPr/>
        </p:nvSpPr>
        <p:spPr>
          <a:xfrm>
            <a:off x="4732058" y="156728"/>
            <a:ext cx="2727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Conclusions</a:t>
            </a:r>
          </a:p>
        </p:txBody>
      </p:sp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895" y="-212463"/>
            <a:ext cx="3129773" cy="132315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E1C4972-87C3-D9A4-8563-EF858D89DDE4}"/>
              </a:ext>
            </a:extLst>
          </p:cNvPr>
          <p:cNvSpPr txBox="1"/>
          <p:nvPr/>
        </p:nvSpPr>
        <p:spPr>
          <a:xfrm>
            <a:off x="2446287" y="1040151"/>
            <a:ext cx="729942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 err="1">
                <a:solidFill>
                  <a:srgbClr val="294B80"/>
                </a:solidFill>
              </a:rPr>
              <a:t>Main</a:t>
            </a:r>
            <a:r>
              <a:rPr lang="it-IT" sz="2400" b="1" dirty="0">
                <a:solidFill>
                  <a:srgbClr val="294B80"/>
                </a:solidFill>
              </a:rPr>
              <a:t> </a:t>
            </a:r>
            <a:r>
              <a:rPr lang="it-IT" sz="2400" b="1" dirty="0" err="1">
                <a:solidFill>
                  <a:srgbClr val="294B80"/>
                </a:solidFill>
              </a:rPr>
              <a:t>hypothesis</a:t>
            </a:r>
            <a:r>
              <a:rPr lang="it-IT" sz="2400" b="1" dirty="0">
                <a:solidFill>
                  <a:srgbClr val="294B80"/>
                </a:solidFill>
              </a:rPr>
              <a:t> </a:t>
            </a:r>
            <a:r>
              <a:rPr lang="it-IT" sz="2400" b="1" dirty="0" err="1">
                <a:solidFill>
                  <a:srgbClr val="294B80"/>
                </a:solidFill>
              </a:rPr>
              <a:t>confirmed</a:t>
            </a:r>
            <a:r>
              <a:rPr lang="it-IT" sz="2400" b="1" dirty="0">
                <a:solidFill>
                  <a:srgbClr val="294B80"/>
                </a:solidFill>
              </a:rPr>
              <a:t>: </a:t>
            </a:r>
            <a:r>
              <a:rPr lang="it-IT" sz="2400" dirty="0" err="1"/>
              <a:t>thermal</a:t>
            </a:r>
            <a:r>
              <a:rPr lang="it-IT" sz="2400" dirty="0"/>
              <a:t> </a:t>
            </a:r>
            <a:r>
              <a:rPr lang="it-IT" sz="2400" dirty="0" err="1"/>
              <a:t>preconditioning</a:t>
            </a:r>
            <a:r>
              <a:rPr lang="it-IT" sz="2400" dirty="0"/>
              <a:t> delays the </a:t>
            </a:r>
            <a:r>
              <a:rPr lang="it-IT" sz="2400" dirty="0" err="1"/>
              <a:t>appearance</a:t>
            </a:r>
            <a:r>
              <a:rPr lang="it-IT" sz="2400" dirty="0"/>
              <a:t> of negative effects </a:t>
            </a:r>
            <a:r>
              <a:rPr lang="it-IT" sz="2400" dirty="0" err="1"/>
              <a:t>correlated</a:t>
            </a:r>
            <a:r>
              <a:rPr lang="it-IT" sz="2400" dirty="0"/>
              <a:t> to high-temperature </a:t>
            </a:r>
            <a:r>
              <a:rPr lang="it-IT" sz="2400" dirty="0" err="1"/>
              <a:t>exposure</a:t>
            </a:r>
            <a:r>
              <a:rPr lang="it-IT" sz="2400" dirty="0"/>
              <a:t> of </a:t>
            </a:r>
            <a:r>
              <a:rPr lang="it-IT" sz="2400" i="1" dirty="0"/>
              <a:t>Pocillopora damicornis </a:t>
            </a:r>
            <a:r>
              <a:rPr lang="it-IT" sz="2400" dirty="0"/>
              <a:t>and </a:t>
            </a:r>
            <a:r>
              <a:rPr lang="it-IT" sz="2400" i="1" dirty="0"/>
              <a:t> Stylophora pistillata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dirty="0"/>
              <a:t>Thermal </a:t>
            </a:r>
            <a:r>
              <a:rPr lang="it-IT" sz="2400" dirty="0" err="1"/>
              <a:t>preconditioning</a:t>
            </a:r>
            <a:r>
              <a:rPr lang="it-IT" sz="2400" dirty="0"/>
              <a:t> </a:t>
            </a:r>
            <a:r>
              <a:rPr lang="it-IT" sz="2400" dirty="0" err="1"/>
              <a:t>increases</a:t>
            </a:r>
            <a:r>
              <a:rPr lang="it-IT" sz="2400" dirty="0"/>
              <a:t> </a:t>
            </a:r>
            <a:r>
              <a:rPr lang="it-IT" sz="2400" dirty="0" err="1"/>
              <a:t>thermal</a:t>
            </a:r>
            <a:r>
              <a:rPr lang="it-IT" sz="2400" dirty="0"/>
              <a:t> </a:t>
            </a:r>
            <a:r>
              <a:rPr lang="it-IT" sz="2400" dirty="0" err="1"/>
              <a:t>resistance</a:t>
            </a:r>
            <a:r>
              <a:rPr lang="it-IT" sz="2400" dirty="0"/>
              <a:t> up to </a:t>
            </a:r>
            <a:r>
              <a:rPr lang="it-IT" sz="2400" b="1" dirty="0">
                <a:solidFill>
                  <a:srgbClr val="294B80"/>
                </a:solidFill>
              </a:rPr>
              <a:t>72 hours </a:t>
            </a:r>
            <a:r>
              <a:rPr lang="it-IT" sz="2400" dirty="0"/>
              <a:t>from stress start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294B80"/>
                </a:solidFill>
              </a:rPr>
              <a:t>SOD, CAT, and GR </a:t>
            </a:r>
            <a:r>
              <a:rPr lang="it-IT" sz="2400" b="1" dirty="0" err="1">
                <a:solidFill>
                  <a:srgbClr val="294B80"/>
                </a:solidFill>
              </a:rPr>
              <a:t>appear</a:t>
            </a:r>
            <a:r>
              <a:rPr lang="it-IT" sz="2400" dirty="0"/>
              <a:t> to be </a:t>
            </a:r>
            <a:r>
              <a:rPr lang="it-IT" sz="2400" dirty="0" err="1"/>
              <a:t>activated</a:t>
            </a:r>
            <a:r>
              <a:rPr lang="it-IT" sz="2400" dirty="0"/>
              <a:t> </a:t>
            </a:r>
            <a:r>
              <a:rPr lang="it-IT" sz="2400" dirty="0" err="1"/>
              <a:t>simultaneously</a:t>
            </a:r>
            <a:r>
              <a:rPr lang="it-IT" sz="2400" dirty="0"/>
              <a:t> to </a:t>
            </a:r>
            <a:r>
              <a:rPr lang="it-IT" sz="2400" dirty="0" err="1"/>
              <a:t>counteract</a:t>
            </a:r>
            <a:r>
              <a:rPr lang="it-IT" sz="2400" dirty="0"/>
              <a:t> </a:t>
            </a:r>
            <a:r>
              <a:rPr lang="it-IT" sz="2400" dirty="0" err="1"/>
              <a:t>thermal</a:t>
            </a:r>
            <a:r>
              <a:rPr lang="it-IT" sz="2400" dirty="0"/>
              <a:t> stress.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294B80"/>
                </a:solidFill>
              </a:rPr>
              <a:t>Future </a:t>
            </a:r>
            <a:r>
              <a:rPr lang="it-IT" sz="2400" b="1" dirty="0" err="1">
                <a:solidFill>
                  <a:srgbClr val="294B80"/>
                </a:solidFill>
              </a:rPr>
              <a:t>perspectives</a:t>
            </a:r>
            <a:r>
              <a:rPr lang="it-IT" sz="2400" dirty="0">
                <a:solidFill>
                  <a:srgbClr val="294B80"/>
                </a:solidFill>
              </a:rPr>
              <a:t>: </a:t>
            </a:r>
            <a:r>
              <a:rPr lang="it-IT" sz="2400" dirty="0" err="1"/>
              <a:t>Analyzing</a:t>
            </a:r>
            <a:r>
              <a:rPr lang="it-IT" sz="2400" dirty="0"/>
              <a:t> LPO and Hsp70,  merge </a:t>
            </a:r>
            <a:r>
              <a:rPr lang="it-IT" sz="2400" dirty="0" err="1"/>
              <a:t>thermal</a:t>
            </a:r>
            <a:r>
              <a:rPr lang="it-IT" sz="2400" dirty="0"/>
              <a:t> and </a:t>
            </a:r>
            <a:r>
              <a:rPr lang="it-IT" sz="2400" b="1" dirty="0" err="1">
                <a:solidFill>
                  <a:srgbClr val="0070C0"/>
                </a:solidFill>
              </a:rPr>
              <a:t>chemical</a:t>
            </a:r>
            <a:r>
              <a:rPr lang="it-IT" sz="2400" b="1" dirty="0">
                <a:solidFill>
                  <a:srgbClr val="0070C0"/>
                </a:solidFill>
              </a:rPr>
              <a:t> </a:t>
            </a:r>
            <a:r>
              <a:rPr lang="it-IT" sz="2400" b="1" dirty="0" err="1">
                <a:solidFill>
                  <a:srgbClr val="0070C0"/>
                </a:solidFill>
              </a:rPr>
              <a:t>preconditioning</a:t>
            </a:r>
            <a:r>
              <a:rPr lang="it-IT" sz="2400" dirty="0"/>
              <a:t>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368504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I generated Vibrant Coral Reef and Marine Life Minimalist Flat Design on  White Background 35537214 Stock Photo at Vecteezy">
            <a:extLst>
              <a:ext uri="{FF2B5EF4-FFF2-40B4-BE49-F238E27FC236}">
                <a16:creationId xmlns:a16="http://schemas.microsoft.com/office/drawing/2014/main" id="{F1159E00-BFCC-31C0-89A2-029D3312D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692" y="1199634"/>
            <a:ext cx="9728921" cy="545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175" y="-253440"/>
            <a:ext cx="3663594" cy="154884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5C4025-F08F-0145-AB3C-BD0B6843EC51}"/>
              </a:ext>
            </a:extLst>
          </p:cNvPr>
          <p:cNvSpPr txBox="1"/>
          <p:nvPr/>
        </p:nvSpPr>
        <p:spPr>
          <a:xfrm>
            <a:off x="3491542" y="576015"/>
            <a:ext cx="4943062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rgbClr val="A94D52"/>
                </a:solidFill>
                <a:effectLst>
                  <a:glow rad="101600">
                    <a:srgbClr val="F1BC78"/>
                  </a:glow>
                </a:effectLst>
              </a:rPr>
              <a:t>THANK YOU FOR YOUR ATTENTION </a:t>
            </a:r>
          </a:p>
        </p:txBody>
      </p:sp>
      <p:pic>
        <p:nvPicPr>
          <p:cNvPr id="13" name="Picture 12" descr="A logo with a square and a cross&#10;&#10;Description automatically generated with medium confidence">
            <a:extLst>
              <a:ext uri="{FF2B5EF4-FFF2-40B4-BE49-F238E27FC236}">
                <a16:creationId xmlns:a16="http://schemas.microsoft.com/office/drawing/2014/main" id="{C1C1420F-B1D4-3A7C-48A3-3C0F03ED39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402" y="5054163"/>
            <a:ext cx="1713598" cy="1803837"/>
          </a:xfrm>
          <a:prstGeom prst="rect">
            <a:avLst/>
          </a:prstGeom>
        </p:spPr>
      </p:pic>
      <p:pic>
        <p:nvPicPr>
          <p:cNvPr id="14" name="Picture 13" descr="A logo with colorful lines&#10;&#10;Description automatically generated">
            <a:extLst>
              <a:ext uri="{FF2B5EF4-FFF2-40B4-BE49-F238E27FC236}">
                <a16:creationId xmlns:a16="http://schemas.microsoft.com/office/drawing/2014/main" id="{C98C49B9-CA71-0CF6-B3C4-BF8286891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06340"/>
            <a:ext cx="1713598" cy="185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43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175" y="-253440"/>
            <a:ext cx="3663594" cy="1548840"/>
          </a:xfrm>
          <a:prstGeom prst="rect">
            <a:avLst/>
          </a:prstGeom>
        </p:spPr>
      </p:pic>
      <p:pic>
        <p:nvPicPr>
          <p:cNvPr id="13" name="Picture 12" descr="A logo with a square and a cross&#10;&#10;Description automatically generated with medium confidence">
            <a:extLst>
              <a:ext uri="{FF2B5EF4-FFF2-40B4-BE49-F238E27FC236}">
                <a16:creationId xmlns:a16="http://schemas.microsoft.com/office/drawing/2014/main" id="{C1C1420F-B1D4-3A7C-48A3-3C0F03ED3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402" y="5054163"/>
            <a:ext cx="1713598" cy="1803837"/>
          </a:xfrm>
          <a:prstGeom prst="rect">
            <a:avLst/>
          </a:prstGeom>
        </p:spPr>
      </p:pic>
      <p:pic>
        <p:nvPicPr>
          <p:cNvPr id="14" name="Picture 13" descr="A logo with colorful lines&#10;&#10;Description automatically generated">
            <a:extLst>
              <a:ext uri="{FF2B5EF4-FFF2-40B4-BE49-F238E27FC236}">
                <a16:creationId xmlns:a16="http://schemas.microsoft.com/office/drawing/2014/main" id="{C98C49B9-CA71-0CF6-B3C4-BF8286891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06340"/>
            <a:ext cx="1713598" cy="18516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8EE468-937F-35A5-DE92-A4F462047E80}"/>
              </a:ext>
            </a:extLst>
          </p:cNvPr>
          <p:cNvSpPr txBox="1"/>
          <p:nvPr/>
        </p:nvSpPr>
        <p:spPr>
          <a:xfrm>
            <a:off x="3111500" y="624344"/>
            <a:ext cx="62230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latinLnBrk="0">
              <a:spcBef>
                <a:spcPts val="0"/>
              </a:spcBef>
              <a:spcAft>
                <a:spcPts val="0"/>
              </a:spcAft>
            </a:pPr>
            <a:br>
              <a:rPr lang="en-US" sz="1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</a:br>
            <a:r>
              <a:rPr lang="en-US" sz="18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Acclimatisation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25 °C/2 weeks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0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Preconditioning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Ramp:1°C/day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Max temp: 28°C/7 days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Recovery: 5 days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0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Thermal stress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Ramp: 1°C/day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Max temp: 32°C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b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0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Sampling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5 days after Pre-Cond.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1 day after Heat stress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•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3 days after Heat stress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173736" algn="l" rtl="0" latinLnBrk="0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10 days after Heat stress</a:t>
            </a: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303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1EFEF4DA-70EF-D39B-35DA-3FF7CB83F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175" y="-253440"/>
            <a:ext cx="3663594" cy="1548840"/>
          </a:xfrm>
          <a:prstGeom prst="rect">
            <a:avLst/>
          </a:prstGeom>
        </p:spPr>
      </p:pic>
      <p:pic>
        <p:nvPicPr>
          <p:cNvPr id="13" name="Picture 12" descr="A logo with a square and a cross&#10;&#10;Description automatically generated with medium confidence">
            <a:extLst>
              <a:ext uri="{FF2B5EF4-FFF2-40B4-BE49-F238E27FC236}">
                <a16:creationId xmlns:a16="http://schemas.microsoft.com/office/drawing/2014/main" id="{C1C1420F-B1D4-3A7C-48A3-3C0F03ED3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402" y="5054163"/>
            <a:ext cx="1713598" cy="1803837"/>
          </a:xfrm>
          <a:prstGeom prst="rect">
            <a:avLst/>
          </a:prstGeom>
        </p:spPr>
      </p:pic>
      <p:pic>
        <p:nvPicPr>
          <p:cNvPr id="14" name="Picture 13" descr="A logo with colorful lines&#10;&#10;Description automatically generated">
            <a:extLst>
              <a:ext uri="{FF2B5EF4-FFF2-40B4-BE49-F238E27FC236}">
                <a16:creationId xmlns:a16="http://schemas.microsoft.com/office/drawing/2014/main" id="{C98C49B9-CA71-0CF6-B3C4-BF8286891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06340"/>
            <a:ext cx="1713598" cy="185166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22660BB-B395-6C78-44F3-48EB9E1E1B51}"/>
              </a:ext>
            </a:extLst>
          </p:cNvPr>
          <p:cNvGrpSpPr/>
          <p:nvPr/>
        </p:nvGrpSpPr>
        <p:grpSpPr>
          <a:xfrm>
            <a:off x="1419016" y="1560108"/>
            <a:ext cx="9353967" cy="3998401"/>
            <a:chOff x="299358" y="1450851"/>
            <a:chExt cx="9353967" cy="3998401"/>
          </a:xfrm>
          <a:gradFill flip="none" rotWithShape="1">
            <a:gsLst>
              <a:gs pos="98000">
                <a:schemeClr val="accent2">
                  <a:lumMod val="50000"/>
                </a:schemeClr>
              </a:gs>
              <a:gs pos="78000">
                <a:schemeClr val="accent2">
                  <a:lumMod val="75000"/>
                </a:schemeClr>
              </a:gs>
              <a:gs pos="13000">
                <a:schemeClr val="accent2">
                  <a:lumMod val="20000"/>
                  <a:lumOff val="80000"/>
                </a:schemeClr>
              </a:gs>
            </a:gsLst>
            <a:lin ang="2700000" scaled="1"/>
            <a:tileRect/>
          </a:gradFill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25232D9-7552-E198-FD15-2AB6CB3A1535}"/>
                </a:ext>
              </a:extLst>
            </p:cNvPr>
            <p:cNvGrpSpPr/>
            <p:nvPr/>
          </p:nvGrpSpPr>
          <p:grpSpPr>
            <a:xfrm>
              <a:off x="299358" y="2320925"/>
              <a:ext cx="9353967" cy="2216150"/>
              <a:chOff x="299358" y="2320925"/>
              <a:chExt cx="9353967" cy="2216150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762CA19-F2C8-133C-FA7A-EE11286CE9A7}"/>
                  </a:ext>
                </a:extLst>
              </p:cNvPr>
              <p:cNvSpPr/>
              <p:nvPr/>
            </p:nvSpPr>
            <p:spPr>
              <a:xfrm flipV="1">
                <a:off x="7030775" y="3032125"/>
                <a:ext cx="2622550" cy="793750"/>
              </a:xfrm>
              <a:custGeom>
                <a:avLst/>
                <a:gdLst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89150 w 2622550"/>
                  <a:gd name="connsiteY6" fmla="*/ 52705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203450 w 2622550"/>
                  <a:gd name="connsiteY3" fmla="*/ 7810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22550" h="793750">
                    <a:moveTo>
                      <a:pt x="2082800" y="0"/>
                    </a:moveTo>
                    <a:lnTo>
                      <a:pt x="2393950" y="0"/>
                    </a:lnTo>
                    <a:lnTo>
                      <a:pt x="2622550" y="254000"/>
                    </a:lnTo>
                    <a:lnTo>
                      <a:pt x="2203450" y="781050"/>
                    </a:lnTo>
                    <a:lnTo>
                      <a:pt x="165100" y="793750"/>
                    </a:lnTo>
                    <a:lnTo>
                      <a:pt x="0" y="527050"/>
                    </a:lnTo>
                    <a:lnTo>
                      <a:pt x="2063750" y="520700"/>
                    </a:lnTo>
                    <a:lnTo>
                      <a:pt x="2260600" y="266700"/>
                    </a:lnTo>
                    <a:lnTo>
                      <a:pt x="2082800" y="0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54229D2-FB4F-22ED-7D79-E920186F63FF}"/>
                  </a:ext>
                </a:extLst>
              </p:cNvPr>
              <p:cNvSpPr/>
              <p:nvPr/>
            </p:nvSpPr>
            <p:spPr>
              <a:xfrm>
                <a:off x="4782131" y="3032125"/>
                <a:ext cx="2622550" cy="793750"/>
              </a:xfrm>
              <a:custGeom>
                <a:avLst/>
                <a:gdLst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89150 w 2622550"/>
                  <a:gd name="connsiteY6" fmla="*/ 52705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203450 w 2622550"/>
                  <a:gd name="connsiteY3" fmla="*/ 7810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22550" h="793750">
                    <a:moveTo>
                      <a:pt x="2082800" y="0"/>
                    </a:moveTo>
                    <a:lnTo>
                      <a:pt x="2393950" y="0"/>
                    </a:lnTo>
                    <a:lnTo>
                      <a:pt x="2622550" y="254000"/>
                    </a:lnTo>
                    <a:lnTo>
                      <a:pt x="2203450" y="781050"/>
                    </a:lnTo>
                    <a:lnTo>
                      <a:pt x="165100" y="793750"/>
                    </a:lnTo>
                    <a:lnTo>
                      <a:pt x="0" y="527050"/>
                    </a:lnTo>
                    <a:lnTo>
                      <a:pt x="2063750" y="520700"/>
                    </a:lnTo>
                    <a:lnTo>
                      <a:pt x="2260600" y="266700"/>
                    </a:lnTo>
                    <a:lnTo>
                      <a:pt x="2082800" y="0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94DB4EE-FB54-9092-CDC7-C4C06FA093A9}"/>
                  </a:ext>
                </a:extLst>
              </p:cNvPr>
              <p:cNvSpPr/>
              <p:nvPr/>
            </p:nvSpPr>
            <p:spPr>
              <a:xfrm flipV="1">
                <a:off x="2533488" y="3032125"/>
                <a:ext cx="2622550" cy="793750"/>
              </a:xfrm>
              <a:custGeom>
                <a:avLst/>
                <a:gdLst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89150 w 2622550"/>
                  <a:gd name="connsiteY6" fmla="*/ 52705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203450 w 2622550"/>
                  <a:gd name="connsiteY3" fmla="*/ 7810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22550" h="793750">
                    <a:moveTo>
                      <a:pt x="2082800" y="0"/>
                    </a:moveTo>
                    <a:lnTo>
                      <a:pt x="2393950" y="0"/>
                    </a:lnTo>
                    <a:lnTo>
                      <a:pt x="2622550" y="254000"/>
                    </a:lnTo>
                    <a:lnTo>
                      <a:pt x="2203450" y="781050"/>
                    </a:lnTo>
                    <a:lnTo>
                      <a:pt x="165100" y="793750"/>
                    </a:lnTo>
                    <a:lnTo>
                      <a:pt x="0" y="527050"/>
                    </a:lnTo>
                    <a:lnTo>
                      <a:pt x="2063750" y="520700"/>
                    </a:lnTo>
                    <a:lnTo>
                      <a:pt x="2260600" y="266700"/>
                    </a:lnTo>
                    <a:lnTo>
                      <a:pt x="2082800" y="0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2766740-A552-4C4D-A426-40A292BF628E}"/>
                  </a:ext>
                </a:extLst>
              </p:cNvPr>
              <p:cNvSpPr/>
              <p:nvPr/>
            </p:nvSpPr>
            <p:spPr>
              <a:xfrm>
                <a:off x="299358" y="3032125"/>
                <a:ext cx="2622550" cy="793750"/>
              </a:xfrm>
              <a:custGeom>
                <a:avLst/>
                <a:gdLst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89150 w 2622550"/>
                  <a:gd name="connsiteY6" fmla="*/ 52705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171700 w 2622550"/>
                  <a:gd name="connsiteY3" fmla="*/ 7937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  <a:gd name="connsiteX0" fmla="*/ 2082800 w 2622550"/>
                  <a:gd name="connsiteY0" fmla="*/ 0 h 793750"/>
                  <a:gd name="connsiteX1" fmla="*/ 2393950 w 2622550"/>
                  <a:gd name="connsiteY1" fmla="*/ 0 h 793750"/>
                  <a:gd name="connsiteX2" fmla="*/ 2622550 w 2622550"/>
                  <a:gd name="connsiteY2" fmla="*/ 254000 h 793750"/>
                  <a:gd name="connsiteX3" fmla="*/ 2203450 w 2622550"/>
                  <a:gd name="connsiteY3" fmla="*/ 781050 h 793750"/>
                  <a:gd name="connsiteX4" fmla="*/ 165100 w 2622550"/>
                  <a:gd name="connsiteY4" fmla="*/ 793750 h 793750"/>
                  <a:gd name="connsiteX5" fmla="*/ 0 w 2622550"/>
                  <a:gd name="connsiteY5" fmla="*/ 527050 h 793750"/>
                  <a:gd name="connsiteX6" fmla="*/ 2063750 w 2622550"/>
                  <a:gd name="connsiteY6" fmla="*/ 520700 h 793750"/>
                  <a:gd name="connsiteX7" fmla="*/ 2260600 w 2622550"/>
                  <a:gd name="connsiteY7" fmla="*/ 266700 h 793750"/>
                  <a:gd name="connsiteX8" fmla="*/ 2082800 w 2622550"/>
                  <a:gd name="connsiteY8" fmla="*/ 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22550" h="793750">
                    <a:moveTo>
                      <a:pt x="2082800" y="0"/>
                    </a:moveTo>
                    <a:lnTo>
                      <a:pt x="2393950" y="0"/>
                    </a:lnTo>
                    <a:lnTo>
                      <a:pt x="2622550" y="254000"/>
                    </a:lnTo>
                    <a:lnTo>
                      <a:pt x="2203450" y="781050"/>
                    </a:lnTo>
                    <a:lnTo>
                      <a:pt x="165100" y="793750"/>
                    </a:lnTo>
                    <a:lnTo>
                      <a:pt x="0" y="527050"/>
                    </a:lnTo>
                    <a:lnTo>
                      <a:pt x="2063750" y="520700"/>
                    </a:lnTo>
                    <a:lnTo>
                      <a:pt x="2260600" y="266700"/>
                    </a:lnTo>
                    <a:lnTo>
                      <a:pt x="2082800" y="0"/>
                    </a:lnTo>
                    <a:close/>
                  </a:path>
                </a:pathLst>
              </a:cu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7B32937-332D-F898-3E91-7F2CBDE3BF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533" y="3825875"/>
                <a:ext cx="0" cy="711200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AB2076CD-54D6-F9C5-774E-1C4C08F667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38436" y="3825875"/>
                <a:ext cx="0" cy="711200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B2B07B3-B6B7-E787-30AB-2E42BB5769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10265" y="2320925"/>
                <a:ext cx="0" cy="711200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496732B-60ED-DE19-689C-D592488B16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24537" y="2320925"/>
                <a:ext cx="0" cy="711200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D57A2BF-1E60-AA7B-9224-3E016EE3E9C9}"/>
                </a:ext>
              </a:extLst>
            </p:cNvPr>
            <p:cNvSpPr txBox="1"/>
            <p:nvPr/>
          </p:nvSpPr>
          <p:spPr>
            <a:xfrm>
              <a:off x="415511" y="3005781"/>
              <a:ext cx="19279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Georgia Pro Cond" panose="02040506050405020303" pitchFamily="18" charset="0"/>
                </a:rPr>
                <a:t>Before stress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61E0B86-3E71-DBA2-18BE-3C8E29D5F50B}"/>
                </a:ext>
              </a:extLst>
            </p:cNvPr>
            <p:cNvSpPr txBox="1"/>
            <p:nvPr/>
          </p:nvSpPr>
          <p:spPr>
            <a:xfrm>
              <a:off x="5346033" y="3032125"/>
              <a:ext cx="117095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Georgia Pro Cond" panose="02040506050405020303" pitchFamily="18" charset="0"/>
                </a:rPr>
                <a:t>72h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A3BCF43-FB05-7621-F722-C808C91AEA6D}"/>
                </a:ext>
              </a:extLst>
            </p:cNvPr>
            <p:cNvSpPr txBox="1"/>
            <p:nvPr/>
          </p:nvSpPr>
          <p:spPr>
            <a:xfrm>
              <a:off x="2818083" y="3429000"/>
              <a:ext cx="175622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Georgia Pro Cond" panose="02040506050405020303" pitchFamily="18" charset="0"/>
                </a:rPr>
                <a:t>24h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35F07A-84C2-C946-6771-F52FCD91B1FE}"/>
                </a:ext>
              </a:extLst>
            </p:cNvPr>
            <p:cNvSpPr txBox="1"/>
            <p:nvPr/>
          </p:nvSpPr>
          <p:spPr>
            <a:xfrm>
              <a:off x="7300573" y="3429000"/>
              <a:ext cx="175622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Georgia Pro Cond" panose="02040506050405020303" pitchFamily="18" charset="0"/>
                </a:rPr>
                <a:t>168h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27ED44E-5B2C-4F3B-C7AF-B23F3A00A27B}"/>
                </a:ext>
              </a:extLst>
            </p:cNvPr>
            <p:cNvSpPr txBox="1"/>
            <p:nvPr/>
          </p:nvSpPr>
          <p:spPr>
            <a:xfrm>
              <a:off x="487756" y="4668485"/>
              <a:ext cx="1778890" cy="738664"/>
            </a:xfrm>
            <a:prstGeom prst="rect">
              <a:avLst/>
            </a:prstGeom>
            <a:grpFill/>
            <a:ln>
              <a:noFill/>
            </a:ln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400" dirty="0">
                  <a:latin typeface="Georgia Pro Light" panose="02040302050405020303" pitchFamily="18" charset="0"/>
                </a:rPr>
                <a:t>This slide is an editable slide with all your needs.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243E55-7E53-40EA-9F6A-9F1878E9E858}"/>
                </a:ext>
              </a:extLst>
            </p:cNvPr>
            <p:cNvSpPr txBox="1"/>
            <p:nvPr/>
          </p:nvSpPr>
          <p:spPr>
            <a:xfrm>
              <a:off x="5048991" y="4710588"/>
              <a:ext cx="1778890" cy="738664"/>
            </a:xfrm>
            <a:prstGeom prst="rect">
              <a:avLst/>
            </a:prstGeom>
            <a:grpFill/>
            <a:ln>
              <a:noFill/>
            </a:ln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400" dirty="0">
                  <a:solidFill>
                    <a:schemeClr val="bg1"/>
                  </a:solidFill>
                  <a:latin typeface="Georgia Pro Light" panose="02040302050405020303" pitchFamily="18" charset="0"/>
                </a:rPr>
                <a:t>This slide is an editable slide with all your needs.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870635-A208-9326-4406-A2FD75A1F166}"/>
                </a:ext>
              </a:extLst>
            </p:cNvPr>
            <p:cNvSpPr txBox="1"/>
            <p:nvPr/>
          </p:nvSpPr>
          <p:spPr>
            <a:xfrm>
              <a:off x="2720820" y="1450851"/>
              <a:ext cx="1778890" cy="738664"/>
            </a:xfrm>
            <a:prstGeom prst="rect">
              <a:avLst/>
            </a:prstGeom>
            <a:grpFill/>
            <a:ln>
              <a:noFill/>
            </a:ln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400" dirty="0">
                  <a:latin typeface="Georgia Pro Light" panose="02040302050405020303" pitchFamily="18" charset="0"/>
                </a:rPr>
                <a:t>This slide is an editable slide with all your needs.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C1C1735-B2B3-B438-A53F-02CBEDC1BFFE}"/>
                </a:ext>
              </a:extLst>
            </p:cNvPr>
            <p:cNvSpPr txBox="1"/>
            <p:nvPr/>
          </p:nvSpPr>
          <p:spPr>
            <a:xfrm>
              <a:off x="7235092" y="1506490"/>
              <a:ext cx="1778890" cy="738664"/>
            </a:xfrm>
            <a:prstGeom prst="rect">
              <a:avLst/>
            </a:prstGeom>
            <a:grpFill/>
            <a:ln>
              <a:noFill/>
            </a:ln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400" dirty="0">
                  <a:latin typeface="Georgia Pro Light" panose="02040302050405020303" pitchFamily="18" charset="0"/>
                </a:rPr>
                <a:t>This slide is an editable slide with all your needs.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42832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722</Words>
  <Application>Microsoft Office PowerPoint</Application>
  <PresentationFormat>Widescreen</PresentationFormat>
  <Paragraphs>97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Georgia Pro Cond</vt:lpstr>
      <vt:lpstr>Georgia Pro Light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yohan.louis@unimib.it</dc:creator>
  <cp:lastModifiedBy>andrea madaschi</cp:lastModifiedBy>
  <cp:revision>18</cp:revision>
  <dcterms:created xsi:type="dcterms:W3CDTF">2024-06-28T08:11:20Z</dcterms:created>
  <dcterms:modified xsi:type="dcterms:W3CDTF">2024-07-08T13:39:04Z</dcterms:modified>
</cp:coreProperties>
</file>